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46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12" Type="http://schemas.openxmlformats.org/officeDocument/2006/relationships/image" Target="../media/image45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5" Type="http://schemas.openxmlformats.org/officeDocument/2006/relationships/image" Target="../media/image4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Relationship Id="rId14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DED6B-4453-4B33-92BA-F78DEDA14CF7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E3239-B0D7-4748-A400-9106A9FA9D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29098E-E363-49F7-B4D2-B97A53650F1D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64EDF-93E7-4127-B40E-D35B940AE2D4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2EC00-1EB1-44C8-875C-DFE37372A5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oleObject" Target="../embeddings/oleObject20.bin"/><Relationship Id="rId18" Type="http://schemas.openxmlformats.org/officeDocument/2006/relationships/oleObject" Target="../embeddings/oleObject24.bin"/><Relationship Id="rId3" Type="http://schemas.openxmlformats.org/officeDocument/2006/relationships/image" Target="../media/image49.jpeg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19.bin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1.emf"/><Relationship Id="rId20" Type="http://schemas.openxmlformats.org/officeDocument/2006/relationships/oleObject" Target="../embeddings/oleObject26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50.e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7.emf"/><Relationship Id="rId9" Type="http://schemas.openxmlformats.org/officeDocument/2006/relationships/oleObject" Target="../embeddings/oleObject17.bin"/><Relationship Id="rId1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55.jpe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hyperlink" Target="http://images.km.ru/education/referats/img/27760~008.gif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8.png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5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hyperlink" Target="http://uaprom-image.s3.amazonaws.com/715709_w640_h640_08rgp.jp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hyperlink" Target="http://www.corumgazetesi.com.tr/images_up/1721.jpg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hyperlink" Target="http://www.netguruonline.com/wp-content/uploads/2009/11/dental-laser-treatmen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jpeg"/><Relationship Id="rId4" Type="http://schemas.openxmlformats.org/officeDocument/2006/relationships/hyperlink" Target="http://www.stomlaser.ru/upload/sites/erter01.jpg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jpe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2.jpe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7.emf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jpe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31.jpeg"/><Relationship Id="rId9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6380" y="64291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357430"/>
            <a:ext cx="8572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Люминесценция  биологических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      объектов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3" descr="C:\Documents and Settings\1\Мои документы\Мои рисунки\8.jpg"/>
          <p:cNvPicPr>
            <a:picLocks noChangeAspect="1" noChangeArrowheads="1"/>
          </p:cNvPicPr>
          <p:nvPr/>
        </p:nvPicPr>
        <p:blipFill>
          <a:blip r:embed="rId2"/>
          <a:srcRect t="26699" r="50697" b="19902"/>
          <a:stretch>
            <a:fillRect/>
          </a:stretch>
        </p:blipFill>
        <p:spPr bwMode="auto">
          <a:xfrm>
            <a:off x="285720" y="285728"/>
            <a:ext cx="2714644" cy="221457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6" name="Picture 3" descr="C:\Documents and Settings\1\Мои документы\Мои рисунки\8.jpg"/>
          <p:cNvPicPr>
            <a:picLocks noChangeAspect="1" noChangeArrowheads="1"/>
          </p:cNvPicPr>
          <p:nvPr/>
        </p:nvPicPr>
        <p:blipFill>
          <a:blip r:embed="rId2"/>
          <a:srcRect l="47542" t="26699" b="15048"/>
          <a:stretch>
            <a:fillRect/>
          </a:stretch>
        </p:blipFill>
        <p:spPr bwMode="auto">
          <a:xfrm>
            <a:off x="5786446" y="4286256"/>
            <a:ext cx="3000396" cy="221457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42860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1" descr="F:\Медицинская и биологическая физика курс лекций с задачами Федорова Фаустов\Презентации Галина Вячеславовна\5 Люм-я\1000044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57166"/>
            <a:ext cx="5943600" cy="276225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Picture 14" descr="рис 4"/>
          <p:cNvPicPr>
            <a:picLocks noChangeAspect="1" noChangeArrowheads="1"/>
          </p:cNvPicPr>
          <p:nvPr/>
        </p:nvPicPr>
        <p:blipFill>
          <a:blip r:embed="rId4"/>
          <a:srcRect t="-270" r="6573"/>
          <a:stretch>
            <a:fillRect/>
          </a:stretch>
        </p:blipFill>
        <p:spPr bwMode="auto">
          <a:xfrm>
            <a:off x="5072066" y="3929066"/>
            <a:ext cx="3286125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5221" name="Object 22"/>
          <p:cNvGraphicFramePr>
            <a:graphicFrameLocks noChangeAspect="1"/>
          </p:cNvGraphicFramePr>
          <p:nvPr/>
        </p:nvGraphicFramePr>
        <p:xfrm>
          <a:off x="5357818" y="5572140"/>
          <a:ext cx="1690682" cy="500062"/>
        </p:xfrm>
        <a:graphic>
          <a:graphicData uri="http://schemas.openxmlformats.org/presentationml/2006/ole">
            <p:oleObj spid="_x0000_s6146" name="Формула" r:id="rId5" imgW="558558" imgH="177723" progId="Equation.3">
              <p:embed/>
            </p:oleObj>
          </a:graphicData>
        </a:graphic>
      </p:graphicFrame>
      <p:graphicFrame>
        <p:nvGraphicFramePr>
          <p:cNvPr id="265222" name="Object 21"/>
          <p:cNvGraphicFramePr>
            <a:graphicFrameLocks noChangeAspect="1"/>
          </p:cNvGraphicFramePr>
          <p:nvPr/>
        </p:nvGraphicFramePr>
        <p:xfrm>
          <a:off x="7143768" y="5572140"/>
          <a:ext cx="1143000" cy="511175"/>
        </p:xfrm>
        <a:graphic>
          <a:graphicData uri="http://schemas.openxmlformats.org/presentationml/2006/ole">
            <p:oleObj spid="_x0000_s6147" name="Формула" r:id="rId6" imgW="393359" imgH="177646" progId="Equation.3">
              <p:embed/>
            </p:oleObj>
          </a:graphicData>
        </a:graphic>
      </p:graphicFrame>
      <p:graphicFrame>
        <p:nvGraphicFramePr>
          <p:cNvPr id="265223" name="Object 20"/>
          <p:cNvGraphicFramePr>
            <a:graphicFrameLocks noChangeAspect="1"/>
          </p:cNvGraphicFramePr>
          <p:nvPr/>
        </p:nvGraphicFramePr>
        <p:xfrm>
          <a:off x="5786446" y="6072206"/>
          <a:ext cx="1212850" cy="500062"/>
        </p:xfrm>
        <a:graphic>
          <a:graphicData uri="http://schemas.openxmlformats.org/presentationml/2006/ole">
            <p:oleObj spid="_x0000_s6148" name="Формула" r:id="rId7" imgW="405872" imgH="177569" progId="Equation.3">
              <p:embed/>
            </p:oleObj>
          </a:graphicData>
        </a:graphic>
      </p:graphicFrame>
      <p:graphicFrame>
        <p:nvGraphicFramePr>
          <p:cNvPr id="265224" name="Object 16"/>
          <p:cNvGraphicFramePr>
            <a:graphicFrameLocks noChangeAspect="1"/>
          </p:cNvGraphicFramePr>
          <p:nvPr/>
        </p:nvGraphicFramePr>
        <p:xfrm>
          <a:off x="4929188" y="4572000"/>
          <a:ext cx="490537" cy="357188"/>
        </p:xfrm>
        <a:graphic>
          <a:graphicData uri="http://schemas.openxmlformats.org/presentationml/2006/ole">
            <p:oleObj spid="_x0000_s6149" name="Формула" r:id="rId8" imgW="279400" imgH="228600" progId="Equation.3">
              <p:embed/>
            </p:oleObj>
          </a:graphicData>
        </a:graphic>
      </p:graphicFrame>
      <p:graphicFrame>
        <p:nvGraphicFramePr>
          <p:cNvPr id="265225" name="Object 15"/>
          <p:cNvGraphicFramePr>
            <a:graphicFrameLocks noChangeAspect="1"/>
          </p:cNvGraphicFramePr>
          <p:nvPr/>
        </p:nvGraphicFramePr>
        <p:xfrm>
          <a:off x="7858125" y="4572000"/>
          <a:ext cx="528638" cy="357188"/>
        </p:xfrm>
        <a:graphic>
          <a:graphicData uri="http://schemas.openxmlformats.org/presentationml/2006/ole">
            <p:oleObj spid="_x0000_s6150" name="Формула" r:id="rId9" imgW="342751" imgH="241195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57818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0000FF"/>
                </a:solidFill>
              </a:rPr>
              <a:t>Стоксовая </a:t>
            </a:r>
            <a:r>
              <a:rPr lang="en-US" sz="20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000" b="1" i="1" u="sng" dirty="0" smtClean="0">
                <a:solidFill>
                  <a:srgbClr val="0000FF"/>
                </a:solidFill>
              </a:rPr>
              <a:t>я</a:t>
            </a:r>
            <a:endParaRPr lang="ru-RU" sz="2000" b="1" i="1" u="sng" dirty="0">
              <a:solidFill>
                <a:srgbClr val="0000FF"/>
              </a:solidFill>
            </a:endParaRPr>
          </a:p>
        </p:txBody>
      </p:sp>
      <p:pic>
        <p:nvPicPr>
          <p:cNvPr id="15" name="Picture 2" descr="рис 4"/>
          <p:cNvPicPr>
            <a:picLocks noChangeAspect="1" noChangeArrowheads="1"/>
          </p:cNvPicPr>
          <p:nvPr/>
        </p:nvPicPr>
        <p:blipFill>
          <a:blip r:embed="rId10"/>
          <a:srcRect t="848" r="5096"/>
          <a:stretch>
            <a:fillRect/>
          </a:stretch>
        </p:blipFill>
        <p:spPr bwMode="auto">
          <a:xfrm>
            <a:off x="3143240" y="4214818"/>
            <a:ext cx="1670064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643174" y="3286124"/>
            <a:ext cx="25717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0000FF"/>
                </a:solidFill>
              </a:rPr>
              <a:t>Резонансная</a:t>
            </a:r>
            <a:r>
              <a:rPr lang="ru-RU" u="sng" dirty="0" smtClean="0"/>
              <a:t> </a:t>
            </a:r>
            <a:r>
              <a:rPr lang="en-US" b="1" i="1" u="sng" dirty="0" smtClean="0">
                <a:solidFill>
                  <a:srgbClr val="0000FF"/>
                </a:solidFill>
              </a:rPr>
              <a:t>L-</a:t>
            </a:r>
            <a:r>
              <a:rPr lang="ru-RU" b="1" i="1" u="sng" dirty="0" smtClean="0">
                <a:solidFill>
                  <a:srgbClr val="0000FF"/>
                </a:solidFill>
              </a:rPr>
              <a:t>я</a:t>
            </a:r>
          </a:p>
          <a:p>
            <a:r>
              <a:rPr lang="ru-RU" u="sng" dirty="0" smtClean="0"/>
              <a:t> </a:t>
            </a:r>
            <a:endParaRPr lang="ru-RU" u="sng" dirty="0"/>
          </a:p>
        </p:txBody>
      </p:sp>
      <p:graphicFrame>
        <p:nvGraphicFramePr>
          <p:cNvPr id="265226" name="Object 9"/>
          <p:cNvGraphicFramePr>
            <a:graphicFrameLocks noChangeAspect="1"/>
          </p:cNvGraphicFramePr>
          <p:nvPr/>
        </p:nvGraphicFramePr>
        <p:xfrm>
          <a:off x="3214678" y="5429264"/>
          <a:ext cx="1347781" cy="392981"/>
        </p:xfrm>
        <a:graphic>
          <a:graphicData uri="http://schemas.openxmlformats.org/presentationml/2006/ole">
            <p:oleObj spid="_x0000_s6151" name="Формула" r:id="rId11" imgW="558558" imgH="177723" progId="Equation.3">
              <p:embed/>
            </p:oleObj>
          </a:graphicData>
        </a:graphic>
      </p:graphicFrame>
      <p:graphicFrame>
        <p:nvGraphicFramePr>
          <p:cNvPr id="265227" name="Object 8"/>
          <p:cNvGraphicFramePr>
            <a:graphicFrameLocks noChangeAspect="1"/>
          </p:cNvGraphicFramePr>
          <p:nvPr/>
        </p:nvGraphicFramePr>
        <p:xfrm>
          <a:off x="3428992" y="5786454"/>
          <a:ext cx="958816" cy="428610"/>
        </p:xfrm>
        <a:graphic>
          <a:graphicData uri="http://schemas.openxmlformats.org/presentationml/2006/ole">
            <p:oleObj spid="_x0000_s6152" name="Формула" r:id="rId12" imgW="405872" imgH="177569" progId="Equation.3">
              <p:embed/>
            </p:oleObj>
          </a:graphicData>
        </a:graphic>
      </p:graphicFrame>
      <p:graphicFrame>
        <p:nvGraphicFramePr>
          <p:cNvPr id="265228" name="Object 7"/>
          <p:cNvGraphicFramePr>
            <a:graphicFrameLocks noChangeAspect="1"/>
          </p:cNvGraphicFramePr>
          <p:nvPr/>
        </p:nvGraphicFramePr>
        <p:xfrm>
          <a:off x="3286116" y="6072206"/>
          <a:ext cx="1214921" cy="500044"/>
        </p:xfrm>
        <a:graphic>
          <a:graphicData uri="http://schemas.openxmlformats.org/presentationml/2006/ole">
            <p:oleObj spid="_x0000_s6153" name="Формула" r:id="rId13" imgW="405872" imgH="177569" progId="Equation.3">
              <p:embed/>
            </p:oleObj>
          </a:graphicData>
        </a:graphic>
      </p:graphicFrame>
      <p:sp>
        <p:nvSpPr>
          <p:cNvPr id="20" name="Полилиния 19"/>
          <p:cNvSpPr/>
          <p:nvPr/>
        </p:nvSpPr>
        <p:spPr>
          <a:xfrm>
            <a:off x="4745456" y="3143248"/>
            <a:ext cx="683800" cy="3337562"/>
          </a:xfrm>
          <a:custGeom>
            <a:avLst/>
            <a:gdLst>
              <a:gd name="connsiteX0" fmla="*/ 638074 w 638074"/>
              <a:gd name="connsiteY0" fmla="*/ 0 h 3234690"/>
              <a:gd name="connsiteX1" fmla="*/ 626644 w 638074"/>
              <a:gd name="connsiteY1" fmla="*/ 297180 h 3234690"/>
              <a:gd name="connsiteX2" fmla="*/ 603784 w 638074"/>
              <a:gd name="connsiteY2" fmla="*/ 342900 h 3234690"/>
              <a:gd name="connsiteX3" fmla="*/ 592354 w 638074"/>
              <a:gd name="connsiteY3" fmla="*/ 377190 h 3234690"/>
              <a:gd name="connsiteX4" fmla="*/ 546634 w 638074"/>
              <a:gd name="connsiteY4" fmla="*/ 445770 h 3234690"/>
              <a:gd name="connsiteX5" fmla="*/ 455194 w 638074"/>
              <a:gd name="connsiteY5" fmla="*/ 548640 h 3234690"/>
              <a:gd name="connsiteX6" fmla="*/ 420904 w 638074"/>
              <a:gd name="connsiteY6" fmla="*/ 571500 h 3234690"/>
              <a:gd name="connsiteX7" fmla="*/ 352324 w 638074"/>
              <a:gd name="connsiteY7" fmla="*/ 651510 h 3234690"/>
              <a:gd name="connsiteX8" fmla="*/ 283744 w 638074"/>
              <a:gd name="connsiteY8" fmla="*/ 697230 h 3234690"/>
              <a:gd name="connsiteX9" fmla="*/ 215164 w 638074"/>
              <a:gd name="connsiteY9" fmla="*/ 765810 h 3234690"/>
              <a:gd name="connsiteX10" fmla="*/ 180874 w 638074"/>
              <a:gd name="connsiteY10" fmla="*/ 800100 h 3234690"/>
              <a:gd name="connsiteX11" fmla="*/ 146584 w 638074"/>
              <a:gd name="connsiteY11" fmla="*/ 880110 h 3234690"/>
              <a:gd name="connsiteX12" fmla="*/ 135154 w 638074"/>
              <a:gd name="connsiteY12" fmla="*/ 914400 h 3234690"/>
              <a:gd name="connsiteX13" fmla="*/ 89434 w 638074"/>
              <a:gd name="connsiteY13" fmla="*/ 1028700 h 3234690"/>
              <a:gd name="connsiteX14" fmla="*/ 78004 w 638074"/>
              <a:gd name="connsiteY14" fmla="*/ 1085850 h 3234690"/>
              <a:gd name="connsiteX15" fmla="*/ 66574 w 638074"/>
              <a:gd name="connsiteY15" fmla="*/ 1120140 h 3234690"/>
              <a:gd name="connsiteX16" fmla="*/ 55144 w 638074"/>
              <a:gd name="connsiteY16" fmla="*/ 1177290 h 3234690"/>
              <a:gd name="connsiteX17" fmla="*/ 43714 w 638074"/>
              <a:gd name="connsiteY17" fmla="*/ 1223010 h 3234690"/>
              <a:gd name="connsiteX18" fmla="*/ 32284 w 638074"/>
              <a:gd name="connsiteY18" fmla="*/ 1280160 h 3234690"/>
              <a:gd name="connsiteX19" fmla="*/ 9424 w 638074"/>
              <a:gd name="connsiteY19" fmla="*/ 1383030 h 3234690"/>
              <a:gd name="connsiteX20" fmla="*/ 20854 w 638074"/>
              <a:gd name="connsiteY20" fmla="*/ 2343150 h 3234690"/>
              <a:gd name="connsiteX21" fmla="*/ 32284 w 638074"/>
              <a:gd name="connsiteY21" fmla="*/ 2388870 h 3234690"/>
              <a:gd name="connsiteX22" fmla="*/ 55144 w 638074"/>
              <a:gd name="connsiteY22" fmla="*/ 2503170 h 3234690"/>
              <a:gd name="connsiteX23" fmla="*/ 78004 w 638074"/>
              <a:gd name="connsiteY23" fmla="*/ 2571750 h 3234690"/>
              <a:gd name="connsiteX24" fmla="*/ 89434 w 638074"/>
              <a:gd name="connsiteY24" fmla="*/ 2766060 h 3234690"/>
              <a:gd name="connsiteX25" fmla="*/ 100864 w 638074"/>
              <a:gd name="connsiteY25" fmla="*/ 2800350 h 3234690"/>
              <a:gd name="connsiteX26" fmla="*/ 112294 w 638074"/>
              <a:gd name="connsiteY26" fmla="*/ 3223260 h 3234690"/>
              <a:gd name="connsiteX27" fmla="*/ 78004 w 638074"/>
              <a:gd name="connsiteY27" fmla="*/ 3234690 h 3234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38074" h="3234690">
                <a:moveTo>
                  <a:pt x="638074" y="0"/>
                </a:moveTo>
                <a:cubicBezTo>
                  <a:pt x="634264" y="99060"/>
                  <a:pt x="636508" y="198539"/>
                  <a:pt x="626644" y="297180"/>
                </a:cubicBezTo>
                <a:cubicBezTo>
                  <a:pt x="624949" y="314134"/>
                  <a:pt x="610496" y="327239"/>
                  <a:pt x="603784" y="342900"/>
                </a:cubicBezTo>
                <a:cubicBezTo>
                  <a:pt x="599038" y="353974"/>
                  <a:pt x="598205" y="366658"/>
                  <a:pt x="592354" y="377190"/>
                </a:cubicBezTo>
                <a:cubicBezTo>
                  <a:pt x="579011" y="401207"/>
                  <a:pt x="561874" y="422910"/>
                  <a:pt x="546634" y="445770"/>
                </a:cubicBezTo>
                <a:cubicBezTo>
                  <a:pt x="519148" y="486998"/>
                  <a:pt x="502170" y="517323"/>
                  <a:pt x="455194" y="548640"/>
                </a:cubicBezTo>
                <a:cubicBezTo>
                  <a:pt x="443764" y="556260"/>
                  <a:pt x="430618" y="561786"/>
                  <a:pt x="420904" y="571500"/>
                </a:cubicBezTo>
                <a:cubicBezTo>
                  <a:pt x="367218" y="625186"/>
                  <a:pt x="408312" y="607963"/>
                  <a:pt x="352324" y="651510"/>
                </a:cubicBezTo>
                <a:cubicBezTo>
                  <a:pt x="330637" y="668378"/>
                  <a:pt x="303171" y="677803"/>
                  <a:pt x="283744" y="697230"/>
                </a:cubicBezTo>
                <a:lnTo>
                  <a:pt x="215164" y="765810"/>
                </a:lnTo>
                <a:lnTo>
                  <a:pt x="180874" y="800100"/>
                </a:lnTo>
                <a:cubicBezTo>
                  <a:pt x="154069" y="880516"/>
                  <a:pt x="188956" y="781241"/>
                  <a:pt x="146584" y="880110"/>
                </a:cubicBezTo>
                <a:cubicBezTo>
                  <a:pt x="141838" y="891184"/>
                  <a:pt x="139900" y="903326"/>
                  <a:pt x="135154" y="914400"/>
                </a:cubicBezTo>
                <a:cubicBezTo>
                  <a:pt x="112294" y="967740"/>
                  <a:pt x="102442" y="963659"/>
                  <a:pt x="89434" y="1028700"/>
                </a:cubicBezTo>
                <a:cubicBezTo>
                  <a:pt x="85624" y="1047750"/>
                  <a:pt x="82716" y="1067003"/>
                  <a:pt x="78004" y="1085850"/>
                </a:cubicBezTo>
                <a:cubicBezTo>
                  <a:pt x="75082" y="1097539"/>
                  <a:pt x="69496" y="1108451"/>
                  <a:pt x="66574" y="1120140"/>
                </a:cubicBezTo>
                <a:cubicBezTo>
                  <a:pt x="61862" y="1138987"/>
                  <a:pt x="59358" y="1158325"/>
                  <a:pt x="55144" y="1177290"/>
                </a:cubicBezTo>
                <a:cubicBezTo>
                  <a:pt x="51736" y="1192625"/>
                  <a:pt x="47122" y="1207675"/>
                  <a:pt x="43714" y="1223010"/>
                </a:cubicBezTo>
                <a:cubicBezTo>
                  <a:pt x="39500" y="1241975"/>
                  <a:pt x="36498" y="1261195"/>
                  <a:pt x="32284" y="1280160"/>
                </a:cubicBezTo>
                <a:cubicBezTo>
                  <a:pt x="0" y="1425436"/>
                  <a:pt x="43897" y="1210664"/>
                  <a:pt x="9424" y="1383030"/>
                </a:cubicBezTo>
                <a:cubicBezTo>
                  <a:pt x="13234" y="1703070"/>
                  <a:pt x="13582" y="2023170"/>
                  <a:pt x="20854" y="2343150"/>
                </a:cubicBezTo>
                <a:cubicBezTo>
                  <a:pt x="21211" y="2358855"/>
                  <a:pt x="29203" y="2373466"/>
                  <a:pt x="32284" y="2388870"/>
                </a:cubicBezTo>
                <a:cubicBezTo>
                  <a:pt x="44642" y="2450661"/>
                  <a:pt x="39215" y="2450072"/>
                  <a:pt x="55144" y="2503170"/>
                </a:cubicBezTo>
                <a:cubicBezTo>
                  <a:pt x="62068" y="2526250"/>
                  <a:pt x="78004" y="2571750"/>
                  <a:pt x="78004" y="2571750"/>
                </a:cubicBezTo>
                <a:cubicBezTo>
                  <a:pt x="81814" y="2636520"/>
                  <a:pt x="82978" y="2701500"/>
                  <a:pt x="89434" y="2766060"/>
                </a:cubicBezTo>
                <a:cubicBezTo>
                  <a:pt x="90633" y="2778048"/>
                  <a:pt x="100262" y="2788317"/>
                  <a:pt x="100864" y="2800350"/>
                </a:cubicBezTo>
                <a:cubicBezTo>
                  <a:pt x="107906" y="2941196"/>
                  <a:pt x="108484" y="3082290"/>
                  <a:pt x="112294" y="3223260"/>
                </a:cubicBezTo>
                <a:lnTo>
                  <a:pt x="78004" y="3234690"/>
                </a:lnTo>
              </a:path>
            </a:pathLst>
          </a:cu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5229" name="Object 3"/>
          <p:cNvGraphicFramePr>
            <a:graphicFrameLocks noChangeAspect="1"/>
          </p:cNvGraphicFramePr>
          <p:nvPr/>
        </p:nvGraphicFramePr>
        <p:xfrm>
          <a:off x="2786050" y="4714884"/>
          <a:ext cx="490538" cy="357187"/>
        </p:xfrm>
        <a:graphic>
          <a:graphicData uri="http://schemas.openxmlformats.org/presentationml/2006/ole">
            <p:oleObj spid="_x0000_s6154" name="Формула" r:id="rId14" imgW="279400" imgH="228600" progId="Equation.3">
              <p:embed/>
            </p:oleObj>
          </a:graphicData>
        </a:graphic>
      </p:graphicFrame>
      <p:graphicFrame>
        <p:nvGraphicFramePr>
          <p:cNvPr id="265230" name="Object 5"/>
          <p:cNvGraphicFramePr>
            <a:graphicFrameLocks noChangeAspect="1"/>
          </p:cNvGraphicFramePr>
          <p:nvPr/>
        </p:nvGraphicFramePr>
        <p:xfrm>
          <a:off x="4143372" y="4429132"/>
          <a:ext cx="528638" cy="357188"/>
        </p:xfrm>
        <a:graphic>
          <a:graphicData uri="http://schemas.openxmlformats.org/presentationml/2006/ole">
            <p:oleObj spid="_x0000_s6155" name="Формула" r:id="rId15" imgW="342751" imgH="241195" progId="Equation.3">
              <p:embed/>
            </p:oleObj>
          </a:graphicData>
        </a:graphic>
      </p:graphicFrame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85720" y="4214818"/>
            <a:ext cx="2214578" cy="1357309"/>
            <a:chOff x="214282" y="1643050"/>
            <a:chExt cx="5500726" cy="3143272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214282" y="1643050"/>
              <a:ext cx="5500726" cy="31432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5" name="Picture 1" descr="рис 4"/>
            <p:cNvPicPr>
              <a:picLocks noChangeAspect="1" noChangeArrowheads="1"/>
            </p:cNvPicPr>
            <p:nvPr/>
          </p:nvPicPr>
          <p:blipFill>
            <a:blip r:embed="rId16"/>
            <a:srcRect t="-4590" r="6573"/>
            <a:stretch>
              <a:fillRect/>
            </a:stretch>
          </p:blipFill>
          <p:spPr bwMode="auto">
            <a:xfrm>
              <a:off x="285720" y="1714488"/>
              <a:ext cx="4929222" cy="2756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6" name="Object 3"/>
            <p:cNvGraphicFramePr>
              <a:graphicFrameLocks noChangeAspect="1"/>
            </p:cNvGraphicFramePr>
            <p:nvPr/>
          </p:nvGraphicFramePr>
          <p:xfrm>
            <a:off x="642910" y="2143116"/>
            <a:ext cx="714375" cy="520700"/>
          </p:xfrm>
          <a:graphic>
            <a:graphicData uri="http://schemas.openxmlformats.org/presentationml/2006/ole">
              <p:oleObj spid="_x0000_s6156" name="Формула" r:id="rId17" imgW="317362" imgH="228501" progId="Equation.3">
                <p:embed/>
              </p:oleObj>
            </a:graphicData>
          </a:graphic>
        </p:graphicFrame>
        <p:graphicFrame>
          <p:nvGraphicFramePr>
            <p:cNvPr id="27" name="Object 2"/>
            <p:cNvGraphicFramePr>
              <a:graphicFrameLocks noChangeAspect="1"/>
            </p:cNvGraphicFramePr>
            <p:nvPr/>
          </p:nvGraphicFramePr>
          <p:xfrm>
            <a:off x="4857752" y="3429000"/>
            <a:ext cx="846138" cy="571500"/>
          </p:xfrm>
          <a:graphic>
            <a:graphicData uri="http://schemas.openxmlformats.org/presentationml/2006/ole">
              <p:oleObj spid="_x0000_s6157" name="Формула" r:id="rId18" imgW="355446" imgH="241195" progId="Equation.3">
                <p:embed/>
              </p:oleObj>
            </a:graphicData>
          </a:graphic>
        </p:graphicFrame>
      </p:grpSp>
      <p:sp>
        <p:nvSpPr>
          <p:cNvPr id="29" name="TextBox 28"/>
          <p:cNvSpPr txBox="1"/>
          <p:nvPr/>
        </p:nvSpPr>
        <p:spPr>
          <a:xfrm>
            <a:off x="214282" y="3000372"/>
            <a:ext cx="27860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0000FF"/>
                </a:solidFill>
              </a:rPr>
              <a:t>Антистоксовая </a:t>
            </a:r>
          </a:p>
          <a:p>
            <a:r>
              <a:rPr lang="en-US" sz="20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000" b="1" i="1" u="sng" dirty="0" smtClean="0">
                <a:solidFill>
                  <a:srgbClr val="0000FF"/>
                </a:solidFill>
              </a:rPr>
              <a:t>я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атом уже находится  в </a:t>
            </a:r>
            <a:r>
              <a:rPr lang="ru-RU" sz="1400" b="1" i="1" u="sng" dirty="0" smtClean="0">
                <a:solidFill>
                  <a:schemeClr val="accent4">
                    <a:lumMod val="75000"/>
                  </a:schemeClr>
                </a:solidFill>
              </a:rPr>
              <a:t>возбужденном состоянии)</a:t>
            </a:r>
            <a:endParaRPr lang="ru-RU" sz="2000" b="1" i="1" u="sng" dirty="0">
              <a:solidFill>
                <a:srgbClr val="0000FF"/>
              </a:solidFill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2578822" y="3166110"/>
            <a:ext cx="152948" cy="3341839"/>
          </a:xfrm>
          <a:custGeom>
            <a:avLst/>
            <a:gdLst>
              <a:gd name="connsiteX0" fmla="*/ 107228 w 152948"/>
              <a:gd name="connsiteY0" fmla="*/ 0 h 3341839"/>
              <a:gd name="connsiteX1" fmla="*/ 107228 w 152948"/>
              <a:gd name="connsiteY1" fmla="*/ 560070 h 3341839"/>
              <a:gd name="connsiteX2" fmla="*/ 130088 w 152948"/>
              <a:gd name="connsiteY2" fmla="*/ 697230 h 3341839"/>
              <a:gd name="connsiteX3" fmla="*/ 118658 w 152948"/>
              <a:gd name="connsiteY3" fmla="*/ 1188720 h 3341839"/>
              <a:gd name="connsiteX4" fmla="*/ 107228 w 152948"/>
              <a:gd name="connsiteY4" fmla="*/ 1360170 h 3341839"/>
              <a:gd name="connsiteX5" fmla="*/ 84368 w 152948"/>
              <a:gd name="connsiteY5" fmla="*/ 1451610 h 3341839"/>
              <a:gd name="connsiteX6" fmla="*/ 72938 w 152948"/>
              <a:gd name="connsiteY6" fmla="*/ 1508760 h 3341839"/>
              <a:gd name="connsiteX7" fmla="*/ 61508 w 152948"/>
              <a:gd name="connsiteY7" fmla="*/ 1588770 h 3341839"/>
              <a:gd name="connsiteX8" fmla="*/ 50078 w 152948"/>
              <a:gd name="connsiteY8" fmla="*/ 1623060 h 3341839"/>
              <a:gd name="connsiteX9" fmla="*/ 38648 w 152948"/>
              <a:gd name="connsiteY9" fmla="*/ 1885950 h 3341839"/>
              <a:gd name="connsiteX10" fmla="*/ 27218 w 152948"/>
              <a:gd name="connsiteY10" fmla="*/ 1931670 h 3341839"/>
              <a:gd name="connsiteX11" fmla="*/ 50078 w 152948"/>
              <a:gd name="connsiteY11" fmla="*/ 2343150 h 3341839"/>
              <a:gd name="connsiteX12" fmla="*/ 72938 w 152948"/>
              <a:gd name="connsiteY12" fmla="*/ 2388870 h 3341839"/>
              <a:gd name="connsiteX13" fmla="*/ 84368 w 152948"/>
              <a:gd name="connsiteY13" fmla="*/ 2686050 h 3341839"/>
              <a:gd name="connsiteX14" fmla="*/ 107228 w 152948"/>
              <a:gd name="connsiteY14" fmla="*/ 2903220 h 3341839"/>
              <a:gd name="connsiteX15" fmla="*/ 130088 w 152948"/>
              <a:gd name="connsiteY15" fmla="*/ 2948940 h 3341839"/>
              <a:gd name="connsiteX16" fmla="*/ 141518 w 152948"/>
              <a:gd name="connsiteY16" fmla="*/ 3326130 h 3341839"/>
              <a:gd name="connsiteX17" fmla="*/ 130088 w 152948"/>
              <a:gd name="connsiteY17" fmla="*/ 3280410 h 3341839"/>
              <a:gd name="connsiteX18" fmla="*/ 141518 w 152948"/>
              <a:gd name="connsiteY18" fmla="*/ 3234690 h 3341839"/>
              <a:gd name="connsiteX19" fmla="*/ 152948 w 152948"/>
              <a:gd name="connsiteY19" fmla="*/ 3200400 h 334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2948" h="3341839">
                <a:moveTo>
                  <a:pt x="107228" y="0"/>
                </a:moveTo>
                <a:cubicBezTo>
                  <a:pt x="94240" y="298713"/>
                  <a:pt x="89321" y="246689"/>
                  <a:pt x="107228" y="560070"/>
                </a:cubicBezTo>
                <a:cubicBezTo>
                  <a:pt x="112508" y="652474"/>
                  <a:pt x="110360" y="638046"/>
                  <a:pt x="130088" y="697230"/>
                </a:cubicBezTo>
                <a:cubicBezTo>
                  <a:pt x="126278" y="861060"/>
                  <a:pt x="124305" y="1024943"/>
                  <a:pt x="118658" y="1188720"/>
                </a:cubicBezTo>
                <a:cubicBezTo>
                  <a:pt x="116684" y="1245963"/>
                  <a:pt x="114636" y="1303374"/>
                  <a:pt x="107228" y="1360170"/>
                </a:cubicBezTo>
                <a:cubicBezTo>
                  <a:pt x="103164" y="1391324"/>
                  <a:pt x="90530" y="1420802"/>
                  <a:pt x="84368" y="1451610"/>
                </a:cubicBezTo>
                <a:cubicBezTo>
                  <a:pt x="80558" y="1470660"/>
                  <a:pt x="76132" y="1489597"/>
                  <a:pt x="72938" y="1508760"/>
                </a:cubicBezTo>
                <a:cubicBezTo>
                  <a:pt x="68509" y="1535334"/>
                  <a:pt x="66792" y="1562352"/>
                  <a:pt x="61508" y="1588770"/>
                </a:cubicBezTo>
                <a:cubicBezTo>
                  <a:pt x="59145" y="1600584"/>
                  <a:pt x="53888" y="1611630"/>
                  <a:pt x="50078" y="1623060"/>
                </a:cubicBezTo>
                <a:cubicBezTo>
                  <a:pt x="46268" y="1710690"/>
                  <a:pt x="45127" y="1798477"/>
                  <a:pt x="38648" y="1885950"/>
                </a:cubicBezTo>
                <a:cubicBezTo>
                  <a:pt x="37488" y="1901616"/>
                  <a:pt x="27218" y="1915961"/>
                  <a:pt x="27218" y="1931670"/>
                </a:cubicBezTo>
                <a:cubicBezTo>
                  <a:pt x="27218" y="1936966"/>
                  <a:pt x="0" y="2226302"/>
                  <a:pt x="50078" y="2343150"/>
                </a:cubicBezTo>
                <a:cubicBezTo>
                  <a:pt x="56790" y="2358811"/>
                  <a:pt x="65318" y="2373630"/>
                  <a:pt x="72938" y="2388870"/>
                </a:cubicBezTo>
                <a:cubicBezTo>
                  <a:pt x="76748" y="2487930"/>
                  <a:pt x="79538" y="2587034"/>
                  <a:pt x="84368" y="2686050"/>
                </a:cubicBezTo>
                <a:cubicBezTo>
                  <a:pt x="86093" y="2721406"/>
                  <a:pt x="84855" y="2843558"/>
                  <a:pt x="107228" y="2903220"/>
                </a:cubicBezTo>
                <a:cubicBezTo>
                  <a:pt x="113211" y="2919174"/>
                  <a:pt x="122468" y="2933700"/>
                  <a:pt x="130088" y="2948940"/>
                </a:cubicBezTo>
                <a:cubicBezTo>
                  <a:pt x="133898" y="3074670"/>
                  <a:pt x="141518" y="3200342"/>
                  <a:pt x="141518" y="3326130"/>
                </a:cubicBezTo>
                <a:cubicBezTo>
                  <a:pt x="141518" y="3341839"/>
                  <a:pt x="130088" y="3296119"/>
                  <a:pt x="130088" y="3280410"/>
                </a:cubicBezTo>
                <a:cubicBezTo>
                  <a:pt x="130088" y="3264701"/>
                  <a:pt x="137202" y="3249795"/>
                  <a:pt x="141518" y="3234690"/>
                </a:cubicBezTo>
                <a:cubicBezTo>
                  <a:pt x="144828" y="3223105"/>
                  <a:pt x="152948" y="3200400"/>
                  <a:pt x="152948" y="3200400"/>
                </a:cubicBezTo>
              </a:path>
            </a:pathLst>
          </a:cu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5233" name="Object 8"/>
          <p:cNvGraphicFramePr>
            <a:graphicFrameLocks noChangeAspect="1"/>
          </p:cNvGraphicFramePr>
          <p:nvPr/>
        </p:nvGraphicFramePr>
        <p:xfrm>
          <a:off x="285720" y="5500702"/>
          <a:ext cx="1214446" cy="434491"/>
        </p:xfrm>
        <a:graphic>
          <a:graphicData uri="http://schemas.openxmlformats.org/presentationml/2006/ole">
            <p:oleObj spid="_x0000_s6158" name="Формула" r:id="rId19" imgW="558558" imgH="177723" progId="Equation.3">
              <p:embed/>
            </p:oleObj>
          </a:graphicData>
        </a:graphic>
      </p:graphicFrame>
      <p:graphicFrame>
        <p:nvGraphicFramePr>
          <p:cNvPr id="265234" name="Object 7"/>
          <p:cNvGraphicFramePr>
            <a:graphicFrameLocks noChangeAspect="1"/>
          </p:cNvGraphicFramePr>
          <p:nvPr/>
        </p:nvGraphicFramePr>
        <p:xfrm>
          <a:off x="1714480" y="5500702"/>
          <a:ext cx="958845" cy="428623"/>
        </p:xfrm>
        <a:graphic>
          <a:graphicData uri="http://schemas.openxmlformats.org/presentationml/2006/ole">
            <p:oleObj spid="_x0000_s6159" name="Формула" r:id="rId20" imgW="393359" imgH="177646" progId="Equation.3">
              <p:embed/>
            </p:oleObj>
          </a:graphicData>
        </a:graphic>
      </p:graphicFrame>
      <p:graphicFrame>
        <p:nvGraphicFramePr>
          <p:cNvPr id="265235" name="Object 6"/>
          <p:cNvGraphicFramePr>
            <a:graphicFrameLocks noChangeAspect="1"/>
          </p:cNvGraphicFramePr>
          <p:nvPr/>
        </p:nvGraphicFramePr>
        <p:xfrm>
          <a:off x="714348" y="5929330"/>
          <a:ext cx="1214435" cy="520473"/>
        </p:xfrm>
        <a:graphic>
          <a:graphicData uri="http://schemas.openxmlformats.org/presentationml/2006/ole">
            <p:oleObj spid="_x0000_s6160" name="Формула" r:id="rId21" imgW="405872" imgH="17756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85720" y="1214422"/>
            <a:ext cx="21431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Форма спектра </a:t>
            </a:r>
            <a:r>
              <a:rPr lang="en-US" b="1" dirty="0" smtClean="0">
                <a:solidFill>
                  <a:srgbClr val="0000FF"/>
                </a:solidFill>
              </a:rPr>
              <a:t>L</a:t>
            </a:r>
            <a:r>
              <a:rPr lang="ru-RU" b="1" dirty="0" smtClean="0">
                <a:solidFill>
                  <a:srgbClr val="0000FF"/>
                </a:solidFill>
              </a:rPr>
              <a:t>-</a:t>
            </a:r>
            <a:r>
              <a:rPr lang="ru-RU" b="1" dirty="0" err="1" smtClean="0">
                <a:solidFill>
                  <a:srgbClr val="0000FF"/>
                </a:solidFill>
              </a:rPr>
              <a:t>ии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4348" y="50004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00FF"/>
                </a:solidFill>
              </a:rPr>
              <a:t> Характеристики </a:t>
            </a:r>
            <a:r>
              <a:rPr lang="en-US" sz="3200" b="1" u="sng" dirty="0" smtClean="0">
                <a:solidFill>
                  <a:srgbClr val="0000FF"/>
                </a:solidFill>
              </a:rPr>
              <a:t>L</a:t>
            </a:r>
            <a:r>
              <a:rPr lang="ru-RU" sz="3200" b="1" u="sng" dirty="0" smtClean="0">
                <a:solidFill>
                  <a:srgbClr val="0000FF"/>
                </a:solidFill>
              </a:rPr>
              <a:t>-</a:t>
            </a:r>
            <a:r>
              <a:rPr lang="ru-RU" sz="3200" b="1" u="sng" dirty="0" err="1" smtClean="0">
                <a:solidFill>
                  <a:srgbClr val="0000FF"/>
                </a:solidFill>
              </a:rPr>
              <a:t>ии</a:t>
            </a:r>
            <a:endParaRPr lang="ru-RU" sz="3200" b="1" u="sng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071546"/>
            <a:ext cx="176055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a typeface="Verdana"/>
                <a:cs typeface="Verdana"/>
              </a:rPr>
              <a:t>Положение максимума</a:t>
            </a:r>
            <a:r>
              <a:rPr lang="el-GR" b="1" dirty="0" smtClean="0">
                <a:solidFill>
                  <a:srgbClr val="0000FF"/>
                </a:solidFill>
                <a:ea typeface="Verdana"/>
                <a:cs typeface="Verdana"/>
              </a:rPr>
              <a:t>Λ</a:t>
            </a:r>
            <a:r>
              <a:rPr lang="en-US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max</a:t>
            </a:r>
            <a:r>
              <a:rPr lang="ru-RU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 </a:t>
            </a:r>
            <a:r>
              <a:rPr lang="en-US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L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214422"/>
            <a:ext cx="357190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Квантовый выход люминесценции</a:t>
            </a:r>
            <a:r>
              <a:rPr lang="ru-RU" sz="2400" dirty="0" smtClean="0">
                <a:solidFill>
                  <a:srgbClr val="0000FF"/>
                </a:solidFill>
              </a:rPr>
              <a:t> (</a:t>
            </a:r>
            <a:r>
              <a:rPr lang="ru-RU" sz="2400" b="1" dirty="0" err="1" smtClean="0">
                <a:solidFill>
                  <a:srgbClr val="0000FF"/>
                </a:solidFill>
              </a:rPr>
              <a:t>φ</a:t>
            </a:r>
            <a:r>
              <a:rPr lang="ru-RU" sz="2400" dirty="0" smtClean="0">
                <a:solidFill>
                  <a:srgbClr val="0000FF"/>
                </a:solidFill>
              </a:rPr>
              <a:t>) </a:t>
            </a:r>
            <a:endParaRPr lang="ru-RU" sz="2400" dirty="0">
              <a:solidFill>
                <a:srgbClr val="0000FF"/>
              </a:solidFill>
            </a:endParaRPr>
          </a:p>
        </p:txBody>
      </p:sp>
      <p:graphicFrame>
        <p:nvGraphicFramePr>
          <p:cNvPr id="26624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62521353"/>
              </p:ext>
            </p:extLst>
          </p:nvPr>
        </p:nvGraphicFramePr>
        <p:xfrm>
          <a:off x="6072198" y="3071810"/>
          <a:ext cx="2005013" cy="1428750"/>
        </p:xfrm>
        <a:graphic>
          <a:graphicData uri="http://schemas.openxmlformats.org/presentationml/2006/ole">
            <p:oleObj spid="_x0000_s7170" name="Формула" r:id="rId3" imgW="622030" imgH="431613" progId="Equation.3">
              <p:embed/>
            </p:oleObj>
          </a:graphicData>
        </a:graphic>
      </p:graphicFrame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500694" y="4857760"/>
            <a:ext cx="3357586" cy="1631216"/>
          </a:xfrm>
          <a:prstGeom prst="rect">
            <a:avLst/>
          </a:prstGeom>
          <a:solidFill>
            <a:srgbClr val="C0F89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Это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отношение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числа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излучаемых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фотонов  (</a:t>
            </a: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ru-RU" sz="2000" b="1" i="1" baseline="-25000" dirty="0" err="1">
                <a:solidFill>
                  <a:schemeClr val="accent4">
                    <a:lumMod val="75000"/>
                  </a:schemeClr>
                </a:solidFill>
              </a:rPr>
              <a:t>изл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) к числу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поглощенных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фотонов (</a:t>
            </a: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ru-RU" sz="2000" b="1" i="1" baseline="-25000" dirty="0" err="1">
                <a:solidFill>
                  <a:schemeClr val="accent4">
                    <a:lumMod val="75000"/>
                  </a:schemeClr>
                </a:solidFill>
              </a:rPr>
              <a:t>погл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)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2357430"/>
            <a:ext cx="2714644" cy="461665"/>
          </a:xfrm>
          <a:prstGeom prst="rect">
            <a:avLst/>
          </a:prstGeom>
          <a:solidFill>
            <a:srgbClr val="C0F89A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Это  КПД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L-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ии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715008" y="1000108"/>
            <a:ext cx="71438" cy="214314"/>
          </a:xfrm>
          <a:prstGeom prst="down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714744" y="1000108"/>
            <a:ext cx="71438" cy="142876"/>
          </a:xfrm>
          <a:prstGeom prst="down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715482">
            <a:off x="2472248" y="901264"/>
            <a:ext cx="45719" cy="449642"/>
          </a:xfrm>
          <a:prstGeom prst="down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57158" y="285749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Для </a:t>
            </a:r>
            <a:r>
              <a:rPr lang="ru-RU" dirty="0" err="1" smtClean="0">
                <a:solidFill>
                  <a:srgbClr val="0000FF"/>
                </a:solidFill>
              </a:rPr>
              <a:t>флуоресцеина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429000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00FF"/>
                </a:solidFill>
              </a:rPr>
              <a:t>φ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0100" y="350043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= 0,9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143117"/>
            <a:ext cx="1012039" cy="112872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66243" name="Picture 3" descr="C:\Documents and Settings\1\Мои документы\Мои рисунки\Fluorescein_diacetate.jpg"/>
          <p:cNvPicPr>
            <a:picLocks noChangeAspect="1" noChangeArrowheads="1"/>
          </p:cNvPicPr>
          <p:nvPr/>
        </p:nvPicPr>
        <p:blipFill>
          <a:blip r:embed="rId5" cstate="print"/>
          <a:srcRect l="19266" t="9912" r="23431" b="8119"/>
          <a:stretch>
            <a:fillRect/>
          </a:stretch>
        </p:blipFill>
        <p:spPr bwMode="auto">
          <a:xfrm>
            <a:off x="2143108" y="2125918"/>
            <a:ext cx="857256" cy="113110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85720" y="24288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ВОПРОС: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158" y="392906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это понимать?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8" y="44291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ОТВЕТ: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7158" y="485776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 10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погл-х</a:t>
            </a:r>
            <a:r>
              <a:rPr lang="ru-RU" b="1" smtClean="0">
                <a:solidFill>
                  <a:schemeClr val="accent4">
                    <a:lumMod val="75000"/>
                  </a:schemeClr>
                </a:solidFill>
              </a:rPr>
              <a:t>  квантов высветилось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58" y="5500702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ВОПРОС: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585789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белков </a:t>
            </a:r>
            <a:r>
              <a:rPr lang="ru-RU" b="1" dirty="0" err="1" smtClean="0">
                <a:solidFill>
                  <a:srgbClr val="0000FF"/>
                </a:solidFill>
              </a:rPr>
              <a:t>φ</a:t>
            </a:r>
            <a:r>
              <a:rPr lang="ru-RU" b="1" dirty="0" smtClean="0">
                <a:solidFill>
                  <a:srgbClr val="0000FF"/>
                </a:solidFill>
              </a:rPr>
              <a:t>=0,03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28596" y="621508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 100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погл-х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высветилось 3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Полилиния 26"/>
          <p:cNvSpPr/>
          <p:nvPr/>
        </p:nvSpPr>
        <p:spPr>
          <a:xfrm>
            <a:off x="285720" y="1285860"/>
            <a:ext cx="4969194" cy="928694"/>
          </a:xfrm>
          <a:custGeom>
            <a:avLst/>
            <a:gdLst>
              <a:gd name="connsiteX0" fmla="*/ 0 w 4754880"/>
              <a:gd name="connsiteY0" fmla="*/ 994410 h 1051560"/>
              <a:gd name="connsiteX1" fmla="*/ 91440 w 4754880"/>
              <a:gd name="connsiteY1" fmla="*/ 1017270 h 1051560"/>
              <a:gd name="connsiteX2" fmla="*/ 137160 w 4754880"/>
              <a:gd name="connsiteY2" fmla="*/ 1040130 h 1051560"/>
              <a:gd name="connsiteX3" fmla="*/ 617220 w 4754880"/>
              <a:gd name="connsiteY3" fmla="*/ 1051560 h 1051560"/>
              <a:gd name="connsiteX4" fmla="*/ 1783080 w 4754880"/>
              <a:gd name="connsiteY4" fmla="*/ 1040130 h 1051560"/>
              <a:gd name="connsiteX5" fmla="*/ 1885950 w 4754880"/>
              <a:gd name="connsiteY5" fmla="*/ 1017270 h 1051560"/>
              <a:gd name="connsiteX6" fmla="*/ 2080260 w 4754880"/>
              <a:gd name="connsiteY6" fmla="*/ 982980 h 1051560"/>
              <a:gd name="connsiteX7" fmla="*/ 2183130 w 4754880"/>
              <a:gd name="connsiteY7" fmla="*/ 960120 h 1051560"/>
              <a:gd name="connsiteX8" fmla="*/ 2217420 w 4754880"/>
              <a:gd name="connsiteY8" fmla="*/ 948690 h 1051560"/>
              <a:gd name="connsiteX9" fmla="*/ 2263140 w 4754880"/>
              <a:gd name="connsiteY9" fmla="*/ 937260 h 1051560"/>
              <a:gd name="connsiteX10" fmla="*/ 2331720 w 4754880"/>
              <a:gd name="connsiteY10" fmla="*/ 914400 h 1051560"/>
              <a:gd name="connsiteX11" fmla="*/ 2377440 w 4754880"/>
              <a:gd name="connsiteY11" fmla="*/ 902970 h 1051560"/>
              <a:gd name="connsiteX12" fmla="*/ 2503170 w 4754880"/>
              <a:gd name="connsiteY12" fmla="*/ 868680 h 1051560"/>
              <a:gd name="connsiteX13" fmla="*/ 2651760 w 4754880"/>
              <a:gd name="connsiteY13" fmla="*/ 857250 h 1051560"/>
              <a:gd name="connsiteX14" fmla="*/ 3394710 w 4754880"/>
              <a:gd name="connsiteY14" fmla="*/ 868680 h 1051560"/>
              <a:gd name="connsiteX15" fmla="*/ 4217670 w 4754880"/>
              <a:gd name="connsiteY15" fmla="*/ 857250 h 1051560"/>
              <a:gd name="connsiteX16" fmla="*/ 4251960 w 4754880"/>
              <a:gd name="connsiteY16" fmla="*/ 845820 h 1051560"/>
              <a:gd name="connsiteX17" fmla="*/ 4286250 w 4754880"/>
              <a:gd name="connsiteY17" fmla="*/ 822960 h 1051560"/>
              <a:gd name="connsiteX18" fmla="*/ 4320540 w 4754880"/>
              <a:gd name="connsiteY18" fmla="*/ 811530 h 1051560"/>
              <a:gd name="connsiteX19" fmla="*/ 4377690 w 4754880"/>
              <a:gd name="connsiteY19" fmla="*/ 788670 h 1051560"/>
              <a:gd name="connsiteX20" fmla="*/ 4411980 w 4754880"/>
              <a:gd name="connsiteY20" fmla="*/ 765810 h 1051560"/>
              <a:gd name="connsiteX21" fmla="*/ 4434840 w 4754880"/>
              <a:gd name="connsiteY21" fmla="*/ 731520 h 1051560"/>
              <a:gd name="connsiteX22" fmla="*/ 4469130 w 4754880"/>
              <a:gd name="connsiteY22" fmla="*/ 582930 h 1051560"/>
              <a:gd name="connsiteX23" fmla="*/ 4480560 w 4754880"/>
              <a:gd name="connsiteY23" fmla="*/ 548640 h 1051560"/>
              <a:gd name="connsiteX24" fmla="*/ 4491990 w 4754880"/>
              <a:gd name="connsiteY24" fmla="*/ 434340 h 1051560"/>
              <a:gd name="connsiteX25" fmla="*/ 4503420 w 4754880"/>
              <a:gd name="connsiteY25" fmla="*/ 91440 h 1051560"/>
              <a:gd name="connsiteX26" fmla="*/ 4514850 w 4754880"/>
              <a:gd name="connsiteY26" fmla="*/ 57150 h 1051560"/>
              <a:gd name="connsiteX27" fmla="*/ 4617720 w 4754880"/>
              <a:gd name="connsiteY27" fmla="*/ 11430 h 1051560"/>
              <a:gd name="connsiteX28" fmla="*/ 4652010 w 4754880"/>
              <a:gd name="connsiteY28" fmla="*/ 0 h 1051560"/>
              <a:gd name="connsiteX29" fmla="*/ 4754880 w 4754880"/>
              <a:gd name="connsiteY29" fmla="*/ 0 h 105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54880" h="1051560">
                <a:moveTo>
                  <a:pt x="0" y="994410"/>
                </a:moveTo>
                <a:cubicBezTo>
                  <a:pt x="30480" y="1002030"/>
                  <a:pt x="63339" y="1003219"/>
                  <a:pt x="91440" y="1017270"/>
                </a:cubicBezTo>
                <a:cubicBezTo>
                  <a:pt x="106680" y="1024890"/>
                  <a:pt x="120157" y="1039021"/>
                  <a:pt x="137160" y="1040130"/>
                </a:cubicBezTo>
                <a:cubicBezTo>
                  <a:pt x="296886" y="1050547"/>
                  <a:pt x="457200" y="1047750"/>
                  <a:pt x="617220" y="1051560"/>
                </a:cubicBezTo>
                <a:lnTo>
                  <a:pt x="1783080" y="1040130"/>
                </a:lnTo>
                <a:cubicBezTo>
                  <a:pt x="1842459" y="1039030"/>
                  <a:pt x="1840636" y="1029628"/>
                  <a:pt x="1885950" y="1017270"/>
                </a:cubicBezTo>
                <a:cubicBezTo>
                  <a:pt x="1993295" y="987994"/>
                  <a:pt x="1965453" y="995736"/>
                  <a:pt x="2080260" y="982980"/>
                </a:cubicBezTo>
                <a:cubicBezTo>
                  <a:pt x="2157452" y="957249"/>
                  <a:pt x="2062433" y="986941"/>
                  <a:pt x="2183130" y="960120"/>
                </a:cubicBezTo>
                <a:cubicBezTo>
                  <a:pt x="2194891" y="957506"/>
                  <a:pt x="2205835" y="952000"/>
                  <a:pt x="2217420" y="948690"/>
                </a:cubicBezTo>
                <a:cubicBezTo>
                  <a:pt x="2232525" y="944374"/>
                  <a:pt x="2248093" y="941774"/>
                  <a:pt x="2263140" y="937260"/>
                </a:cubicBezTo>
                <a:cubicBezTo>
                  <a:pt x="2286220" y="930336"/>
                  <a:pt x="2308343" y="920244"/>
                  <a:pt x="2331720" y="914400"/>
                </a:cubicBezTo>
                <a:cubicBezTo>
                  <a:pt x="2346960" y="910590"/>
                  <a:pt x="2362393" y="907484"/>
                  <a:pt x="2377440" y="902970"/>
                </a:cubicBezTo>
                <a:cubicBezTo>
                  <a:pt x="2432655" y="886405"/>
                  <a:pt x="2448025" y="874807"/>
                  <a:pt x="2503170" y="868680"/>
                </a:cubicBezTo>
                <a:cubicBezTo>
                  <a:pt x="2552542" y="863194"/>
                  <a:pt x="2602230" y="861060"/>
                  <a:pt x="2651760" y="857250"/>
                </a:cubicBezTo>
                <a:lnTo>
                  <a:pt x="3394710" y="868680"/>
                </a:lnTo>
                <a:cubicBezTo>
                  <a:pt x="3669056" y="868680"/>
                  <a:pt x="3943421" y="864563"/>
                  <a:pt x="4217670" y="857250"/>
                </a:cubicBezTo>
                <a:cubicBezTo>
                  <a:pt x="4229714" y="856929"/>
                  <a:pt x="4241184" y="851208"/>
                  <a:pt x="4251960" y="845820"/>
                </a:cubicBezTo>
                <a:cubicBezTo>
                  <a:pt x="4264247" y="839677"/>
                  <a:pt x="4273963" y="829103"/>
                  <a:pt x="4286250" y="822960"/>
                </a:cubicBezTo>
                <a:cubicBezTo>
                  <a:pt x="4297026" y="817572"/>
                  <a:pt x="4309259" y="815760"/>
                  <a:pt x="4320540" y="811530"/>
                </a:cubicBezTo>
                <a:cubicBezTo>
                  <a:pt x="4339751" y="804326"/>
                  <a:pt x="4359339" y="797846"/>
                  <a:pt x="4377690" y="788670"/>
                </a:cubicBezTo>
                <a:cubicBezTo>
                  <a:pt x="4389977" y="782527"/>
                  <a:pt x="4400550" y="773430"/>
                  <a:pt x="4411980" y="765810"/>
                </a:cubicBezTo>
                <a:cubicBezTo>
                  <a:pt x="4419600" y="754380"/>
                  <a:pt x="4430145" y="744430"/>
                  <a:pt x="4434840" y="731520"/>
                </a:cubicBezTo>
                <a:cubicBezTo>
                  <a:pt x="4457600" y="668931"/>
                  <a:pt x="4454514" y="641394"/>
                  <a:pt x="4469130" y="582930"/>
                </a:cubicBezTo>
                <a:cubicBezTo>
                  <a:pt x="4472052" y="571241"/>
                  <a:pt x="4476750" y="560070"/>
                  <a:pt x="4480560" y="548640"/>
                </a:cubicBezTo>
                <a:cubicBezTo>
                  <a:pt x="4484370" y="510540"/>
                  <a:pt x="4490078" y="472582"/>
                  <a:pt x="4491990" y="434340"/>
                </a:cubicBezTo>
                <a:cubicBezTo>
                  <a:pt x="4497701" y="320119"/>
                  <a:pt x="4496502" y="205594"/>
                  <a:pt x="4503420" y="91440"/>
                </a:cubicBezTo>
                <a:cubicBezTo>
                  <a:pt x="4504149" y="79414"/>
                  <a:pt x="4507324" y="66558"/>
                  <a:pt x="4514850" y="57150"/>
                </a:cubicBezTo>
                <a:cubicBezTo>
                  <a:pt x="4534610" y="32450"/>
                  <a:pt x="4596765" y="18415"/>
                  <a:pt x="4617720" y="11430"/>
                </a:cubicBezTo>
                <a:lnTo>
                  <a:pt x="4652010" y="0"/>
                </a:lnTo>
                <a:cubicBezTo>
                  <a:pt x="4748797" y="12098"/>
                  <a:pt x="4721730" y="33150"/>
                  <a:pt x="4754880" y="0"/>
                </a:cubicBezTo>
              </a:path>
            </a:pathLst>
          </a:cu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3286116" y="3714752"/>
          <a:ext cx="2428892" cy="642942"/>
        </p:xfrm>
        <a:graphic>
          <a:graphicData uri="http://schemas.openxmlformats.org/presentationml/2006/ole">
            <p:oleObj spid="_x0000_s7171" name="Формула" r:id="rId6" imgW="863225" imgH="253890" progId="Equation.3">
              <p:embed/>
            </p:oleObj>
          </a:graphicData>
        </a:graphic>
      </p:graphicFrame>
      <p:graphicFrame>
        <p:nvGraphicFramePr>
          <p:cNvPr id="266245" name="Object 5"/>
          <p:cNvGraphicFramePr>
            <a:graphicFrameLocks noChangeAspect="1"/>
          </p:cNvGraphicFramePr>
          <p:nvPr/>
        </p:nvGraphicFramePr>
        <p:xfrm>
          <a:off x="3714744" y="4429132"/>
          <a:ext cx="1571636" cy="500045"/>
        </p:xfrm>
        <a:graphic>
          <a:graphicData uri="http://schemas.openxmlformats.org/presentationml/2006/ole">
            <p:oleObj spid="_x0000_s7172" name="Формула" r:id="rId7" imgW="545626" imgH="20302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1" grpId="0"/>
      <p:bldP spid="23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 Люминесцентный качественный и количественный анализ. 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857256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i="1" u="sng" dirty="0" smtClean="0">
                <a:solidFill>
                  <a:srgbClr val="0000FF"/>
                </a:solidFill>
              </a:rPr>
              <a:t>L</a:t>
            </a:r>
            <a:r>
              <a:rPr lang="ru-RU" sz="2400" b="1" i="1" u="sng" dirty="0" smtClean="0">
                <a:solidFill>
                  <a:srgbClr val="0000FF"/>
                </a:solidFill>
              </a:rPr>
              <a:t>- анализ </a:t>
            </a:r>
            <a:r>
              <a:rPr lang="ru-RU" sz="2400" dirty="0" smtClean="0">
                <a:solidFill>
                  <a:srgbClr val="0000FF"/>
                </a:solidFill>
              </a:rPr>
              <a:t>– это метод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исследования </a:t>
            </a:r>
            <a:r>
              <a:rPr lang="ru-RU" sz="2400" i="1" dirty="0" smtClean="0">
                <a:solidFill>
                  <a:srgbClr val="0000FF"/>
                </a:solidFill>
              </a:rPr>
              <a:t>различных объектов, основанный на наблюдении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их люминесценции</a:t>
            </a:r>
            <a:r>
              <a:rPr lang="ru-RU" sz="2400" i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3643314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</a:rPr>
              <a:t>Качественный анализ </a:t>
            </a:r>
            <a:r>
              <a:rPr lang="ru-RU" sz="2400" dirty="0" smtClean="0">
                <a:solidFill>
                  <a:srgbClr val="0000FF"/>
                </a:solidFill>
              </a:rPr>
              <a:t>–это метод,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0504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позволяющий </a:t>
            </a:r>
            <a:r>
              <a:rPr lang="ru-RU" sz="2400" b="1" i="1" u="sng" dirty="0" smtClean="0">
                <a:solidFill>
                  <a:srgbClr val="0000FF"/>
                </a:solidFill>
              </a:rPr>
              <a:t>обнаруживать и идентифицировать </a:t>
            </a:r>
            <a:r>
              <a:rPr lang="ru-RU" sz="2400" dirty="0" smtClean="0">
                <a:solidFill>
                  <a:srgbClr val="0000FF"/>
                </a:solidFill>
              </a:rPr>
              <a:t>вещества в смесях по форме спектра </a:t>
            </a:r>
            <a:r>
              <a:rPr lang="en-US" sz="2400" b="1" dirty="0" smtClean="0">
                <a:solidFill>
                  <a:srgbClr val="0000FF"/>
                </a:solidFill>
              </a:rPr>
              <a:t>L</a:t>
            </a:r>
            <a:r>
              <a:rPr lang="ru-RU" sz="2400" b="1" dirty="0" smtClean="0">
                <a:solidFill>
                  <a:srgbClr val="0000FF"/>
                </a:solidFill>
              </a:rPr>
              <a:t>-</a:t>
            </a:r>
            <a:r>
              <a:rPr lang="ru-RU" sz="2400" b="1" dirty="0" err="1" smtClean="0">
                <a:solidFill>
                  <a:srgbClr val="0000FF"/>
                </a:solidFill>
              </a:rPr>
              <a:t>ии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429264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Отвечает на вопрос: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557214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Какое?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4857760"/>
            <a:ext cx="4357718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75000"/>
                  </a:schemeClr>
                </a:solidFill>
              </a:rPr>
              <a:t>Определение: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наличия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или отсутствия веществ;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Изучение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структуры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молекул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Химические превращения.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928934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00FF"/>
                </a:solidFill>
              </a:rPr>
              <a:t>  (</a:t>
            </a:r>
            <a:r>
              <a:rPr lang="ru-RU" sz="2000" b="1" dirty="0" smtClean="0">
                <a:solidFill>
                  <a:srgbClr val="0000FF"/>
                </a:solidFill>
              </a:rPr>
              <a:t>по характерному для них свечению)</a:t>
            </a:r>
            <a:r>
              <a:rPr lang="ru-RU" sz="2000" i="1" dirty="0" smtClean="0">
                <a:solidFill>
                  <a:srgbClr val="0000FF"/>
                </a:solidFill>
              </a:rPr>
              <a:t> </a:t>
            </a:r>
            <a:endParaRPr lang="ru-RU" sz="2000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</a:rPr>
              <a:t>Количественный анализ </a:t>
            </a:r>
            <a:r>
              <a:rPr lang="ru-RU" sz="2400" dirty="0" smtClean="0">
                <a:solidFill>
                  <a:srgbClr val="0000FF"/>
                </a:solidFill>
              </a:rPr>
              <a:t>–это метод,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92867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позволяющий определять </a:t>
            </a:r>
            <a:r>
              <a:rPr lang="ru-RU" sz="2400" b="1" i="1" u="sng" dirty="0" smtClean="0">
                <a:solidFill>
                  <a:srgbClr val="0000FF"/>
                </a:solidFill>
              </a:rPr>
              <a:t>концентрацию</a:t>
            </a:r>
            <a:r>
              <a:rPr lang="ru-RU" sz="2400" dirty="0" smtClean="0">
                <a:solidFill>
                  <a:srgbClr val="0000FF"/>
                </a:solidFill>
              </a:rPr>
              <a:t> вещества в смесях по  интенсивности спектра </a:t>
            </a:r>
            <a:r>
              <a:rPr lang="en-US" sz="2400" b="1" dirty="0" smtClean="0">
                <a:solidFill>
                  <a:srgbClr val="0000FF"/>
                </a:solidFill>
              </a:rPr>
              <a:t>L</a:t>
            </a:r>
            <a:r>
              <a:rPr lang="ru-RU" sz="2400" b="1" dirty="0" smtClean="0">
                <a:solidFill>
                  <a:srgbClr val="0000FF"/>
                </a:solidFill>
              </a:rPr>
              <a:t>-</a:t>
            </a:r>
            <a:r>
              <a:rPr lang="ru-RU" sz="2400" b="1" dirty="0" err="1" smtClean="0">
                <a:solidFill>
                  <a:srgbClr val="0000FF"/>
                </a:solidFill>
              </a:rPr>
              <a:t>ии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785926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Отвечает на вопрос: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185736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Сколько?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71462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Чувствительность метода </a:t>
            </a:r>
            <a:r>
              <a:rPr lang="ru-RU" sz="2400" b="1" dirty="0" smtClean="0">
                <a:solidFill>
                  <a:srgbClr val="0000FF"/>
                </a:solidFill>
              </a:rPr>
              <a:t>10</a:t>
            </a:r>
            <a:r>
              <a:rPr lang="ru-RU" sz="2400" b="1" baseline="30000" dirty="0" smtClean="0">
                <a:solidFill>
                  <a:srgbClr val="0000FF"/>
                </a:solidFill>
              </a:rPr>
              <a:t>-10</a:t>
            </a:r>
            <a:r>
              <a:rPr lang="ru-RU" sz="2400" b="1" dirty="0" smtClean="0">
                <a:solidFill>
                  <a:srgbClr val="0000FF"/>
                </a:solidFill>
              </a:rPr>
              <a:t> г</a:t>
            </a:r>
            <a:r>
              <a:rPr lang="en-US" sz="2400" b="1" dirty="0" smtClean="0">
                <a:solidFill>
                  <a:srgbClr val="0000FF"/>
                </a:solidFill>
              </a:rPr>
              <a:t>/</a:t>
            </a:r>
            <a:r>
              <a:rPr lang="ru-RU" sz="2400" b="1" dirty="0" smtClean="0">
                <a:solidFill>
                  <a:srgbClr val="0000FF"/>
                </a:solidFill>
              </a:rPr>
              <a:t>см</a:t>
            </a:r>
            <a:r>
              <a:rPr lang="ru-RU" sz="2400" b="1" baseline="30000" dirty="0" smtClean="0">
                <a:solidFill>
                  <a:srgbClr val="0000FF"/>
                </a:solidFill>
              </a:rPr>
              <a:t>3 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321468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ВОПРОС: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356" y="321468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Как понимаете?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4357694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Можно обнаруживать  </a:t>
            </a:r>
            <a:r>
              <a:rPr lang="ru-RU" sz="2400" b="1" dirty="0" smtClean="0">
                <a:solidFill>
                  <a:srgbClr val="0000FF"/>
                </a:solidFill>
              </a:rPr>
              <a:t>массу вещества 0, 1 </a:t>
            </a:r>
            <a:r>
              <a:rPr lang="ru-RU" sz="2400" b="1" dirty="0" err="1" smtClean="0">
                <a:solidFill>
                  <a:srgbClr val="0000FF"/>
                </a:solidFill>
              </a:rPr>
              <a:t>нг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392906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Ответ:</a:t>
            </a:r>
            <a:endParaRPr lang="ru-RU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928662" y="5072074"/>
            <a:ext cx="2714644" cy="50006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500570"/>
            <a:ext cx="2428892" cy="50006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7224" y="3786190"/>
            <a:ext cx="2500330" cy="57150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087914" flipH="1">
            <a:off x="4796043" y="753118"/>
            <a:ext cx="86056" cy="1071570"/>
          </a:xfrm>
          <a:prstGeom prst="down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889682">
            <a:off x="3420780" y="849948"/>
            <a:ext cx="45719" cy="555846"/>
          </a:xfrm>
          <a:prstGeom prst="down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20" y="428604"/>
            <a:ext cx="8643998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Виды </a:t>
            </a:r>
            <a:r>
              <a:rPr lang="en-US" sz="2800" b="1" dirty="0" smtClean="0">
                <a:solidFill>
                  <a:srgbClr val="0000FF"/>
                </a:solidFill>
              </a:rPr>
              <a:t>L</a:t>
            </a:r>
            <a:r>
              <a:rPr lang="ru-RU" sz="2800" b="1" dirty="0" smtClean="0">
                <a:solidFill>
                  <a:srgbClr val="0000FF"/>
                </a:solidFill>
              </a:rPr>
              <a:t>-</a:t>
            </a:r>
            <a:r>
              <a:rPr lang="ru-RU" sz="2800" b="1" dirty="0" err="1" smtClean="0">
                <a:solidFill>
                  <a:srgbClr val="0000FF"/>
                </a:solidFill>
              </a:rPr>
              <a:t>ии</a:t>
            </a:r>
            <a:r>
              <a:rPr lang="ru-RU" sz="2800" b="1" dirty="0" smtClean="0">
                <a:solidFill>
                  <a:srgbClr val="0000FF"/>
                </a:solidFill>
              </a:rPr>
              <a:t> биологических объектов  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85723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Под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воздействием УФ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428736"/>
            <a:ext cx="307183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00FF"/>
                </a:solidFill>
              </a:rPr>
              <a:t>Собственное </a:t>
            </a:r>
            <a:r>
              <a:rPr lang="ru-RU" sz="2400" b="1" dirty="0" smtClean="0">
                <a:solidFill>
                  <a:srgbClr val="0000FF"/>
                </a:solidFill>
              </a:rPr>
              <a:t>свечение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( </a:t>
            </a:r>
            <a:r>
              <a:rPr lang="ru-RU" sz="2000" b="1" dirty="0" smtClean="0">
                <a:solidFill>
                  <a:srgbClr val="0000FF"/>
                </a:solidFill>
              </a:rPr>
              <a:t>Первичная </a:t>
            </a:r>
            <a:r>
              <a:rPr lang="en-US" sz="2000" b="1" dirty="0" smtClean="0">
                <a:solidFill>
                  <a:srgbClr val="0000FF"/>
                </a:solidFill>
              </a:rPr>
              <a:t>L</a:t>
            </a:r>
            <a:r>
              <a:rPr lang="ru-RU" sz="2000" b="1" dirty="0" smtClean="0">
                <a:solidFill>
                  <a:srgbClr val="0000FF"/>
                </a:solidFill>
              </a:rPr>
              <a:t>-я</a:t>
            </a:r>
            <a:r>
              <a:rPr lang="ru-RU" sz="2400" b="1" dirty="0" smtClean="0">
                <a:solidFill>
                  <a:srgbClr val="0000FF"/>
                </a:solidFill>
              </a:rPr>
              <a:t>)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1643050"/>
            <a:ext cx="3714776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00FF"/>
                </a:solidFill>
              </a:rPr>
              <a:t>Вторичная </a:t>
            </a:r>
            <a:r>
              <a:rPr lang="en-US" sz="2400" b="1" u="sng" dirty="0" smtClean="0">
                <a:solidFill>
                  <a:srgbClr val="0000FF"/>
                </a:solidFill>
              </a:rPr>
              <a:t>L</a:t>
            </a:r>
            <a:r>
              <a:rPr lang="ru-RU" sz="2400" b="1" u="sng" dirty="0" smtClean="0">
                <a:solidFill>
                  <a:srgbClr val="0000FF"/>
                </a:solidFill>
              </a:rPr>
              <a:t>-я </a:t>
            </a:r>
            <a:r>
              <a:rPr lang="ru-RU" dirty="0" smtClean="0">
                <a:solidFill>
                  <a:srgbClr val="0000FF"/>
                </a:solidFill>
              </a:rPr>
              <a:t>(</a:t>
            </a:r>
            <a:r>
              <a:rPr lang="ru-RU" sz="1600" dirty="0" smtClean="0">
                <a:solidFill>
                  <a:srgbClr val="0000FF"/>
                </a:solidFill>
              </a:rPr>
              <a:t>возникает </a:t>
            </a:r>
            <a:r>
              <a:rPr lang="ru-RU" sz="1600" b="1" i="1" dirty="0" smtClean="0">
                <a:solidFill>
                  <a:srgbClr val="0000FF"/>
                </a:solidFill>
              </a:rPr>
              <a:t>после </a:t>
            </a:r>
            <a:r>
              <a:rPr lang="ru-RU" sz="1600" dirty="0" smtClean="0">
                <a:solidFill>
                  <a:srgbClr val="0000FF"/>
                </a:solidFill>
              </a:rPr>
              <a:t>соответствующей </a:t>
            </a:r>
            <a:r>
              <a:rPr lang="ru-RU" sz="1600" b="1" i="1" dirty="0" smtClean="0">
                <a:solidFill>
                  <a:srgbClr val="0000FF"/>
                </a:solidFill>
              </a:rPr>
              <a:t>химической модификации</a:t>
            </a:r>
            <a:r>
              <a:rPr lang="ru-RU" sz="1600" dirty="0" smtClean="0">
                <a:solidFill>
                  <a:srgbClr val="0000FF"/>
                </a:solidFill>
              </a:rPr>
              <a:t> имеющихся </a:t>
            </a:r>
            <a:r>
              <a:rPr lang="ru-RU" sz="1600" b="1" dirty="0" smtClean="0">
                <a:solidFill>
                  <a:srgbClr val="0000FF"/>
                </a:solidFill>
              </a:rPr>
              <a:t>веществ</a:t>
            </a:r>
            <a:r>
              <a:rPr lang="ru-RU" sz="1600" dirty="0" smtClean="0">
                <a:solidFill>
                  <a:srgbClr val="0000FF"/>
                </a:solidFill>
              </a:rPr>
              <a:t>)</a:t>
            </a:r>
            <a:endParaRPr lang="ru-RU" sz="16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714620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Витамины 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В</a:t>
            </a:r>
            <a:r>
              <a:rPr lang="ru-RU" sz="2400" b="1" i="1" baseline="-25000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, А, Е,В</a:t>
            </a:r>
            <a:r>
              <a:rPr lang="ru-RU" sz="2400" b="1" i="1" baseline="-250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3143248"/>
            <a:ext cx="307183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Белки </a:t>
            </a:r>
            <a:r>
              <a:rPr lang="ru-RU" sz="2000" dirty="0" smtClean="0">
                <a:solidFill>
                  <a:srgbClr val="0000FF"/>
                </a:solidFill>
              </a:rPr>
              <a:t/>
            </a:r>
            <a:br>
              <a:rPr lang="ru-RU" sz="2000" dirty="0" smtClean="0">
                <a:solidFill>
                  <a:srgbClr val="0000FF"/>
                </a:solidFill>
              </a:rPr>
            </a:br>
            <a:endParaRPr lang="ru-RU" sz="2000" i="1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Триптофан</a:t>
            </a:r>
          </a:p>
        </p:txBody>
      </p:sp>
      <p:cxnSp>
        <p:nvCxnSpPr>
          <p:cNvPr id="10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357158" y="2143116"/>
            <a:ext cx="285752" cy="1588"/>
          </a:xfrm>
          <a:prstGeom prst="line">
            <a:avLst/>
          </a:prstGeom>
          <a:noFill/>
          <a:ln w="67691" cmpd="thickThin" algn="ctr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10800000">
            <a:off x="357158" y="2143116"/>
            <a:ext cx="1588" cy="1214446"/>
          </a:xfrm>
          <a:prstGeom prst="line">
            <a:avLst/>
          </a:prstGeom>
          <a:noFill/>
          <a:ln w="67691" cmpd="thickThin" algn="ctr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" name="Стрелка вправо 11"/>
          <p:cNvSpPr/>
          <p:nvPr/>
        </p:nvSpPr>
        <p:spPr bwMode="auto">
          <a:xfrm>
            <a:off x="428596" y="2786058"/>
            <a:ext cx="357187" cy="1428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 bwMode="auto">
          <a:xfrm>
            <a:off x="428596" y="3286124"/>
            <a:ext cx="357187" cy="1428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4572008"/>
            <a:ext cx="2428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Тирозин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5072074"/>
            <a:ext cx="2743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Фенилаланин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>
            <a:cxnSpLocks noChangeShapeType="1"/>
          </p:cNvCxnSpPr>
          <p:nvPr/>
        </p:nvCxnSpPr>
        <p:spPr bwMode="auto">
          <a:xfrm>
            <a:off x="500034" y="3571876"/>
            <a:ext cx="1643074" cy="1588"/>
          </a:xfrm>
          <a:prstGeom prst="line">
            <a:avLst/>
          </a:prstGeom>
          <a:noFill/>
          <a:ln w="67691" cmpd="thickThin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26" name="Стрелка вправо 25"/>
          <p:cNvSpPr/>
          <p:nvPr/>
        </p:nvSpPr>
        <p:spPr bwMode="auto">
          <a:xfrm>
            <a:off x="500034" y="5214950"/>
            <a:ext cx="357187" cy="1428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cxnSpLocks noChangeShapeType="1"/>
          </p:cNvCxnSpPr>
          <p:nvPr/>
        </p:nvCxnSpPr>
        <p:spPr bwMode="auto">
          <a:xfrm rot="5400000" flipH="1" flipV="1">
            <a:off x="-392544" y="4464454"/>
            <a:ext cx="1785950" cy="794"/>
          </a:xfrm>
          <a:prstGeom prst="line">
            <a:avLst/>
          </a:prstGeom>
          <a:noFill/>
          <a:ln w="67691" cmpd="thickThin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381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29" name="Стрелка вправо 28"/>
          <p:cNvSpPr/>
          <p:nvPr/>
        </p:nvSpPr>
        <p:spPr bwMode="auto">
          <a:xfrm>
            <a:off x="571472" y="4643446"/>
            <a:ext cx="357187" cy="1428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 bwMode="auto">
          <a:xfrm>
            <a:off x="500034" y="4000504"/>
            <a:ext cx="357187" cy="14287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20" y="5643578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00FF"/>
                </a:solidFill>
              </a:rPr>
              <a:t>Белки содержат 3 собственных флуоресцирующих хромофора: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4786314" y="3214686"/>
            <a:ext cx="4000528" cy="175432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Под действием  </a:t>
            </a:r>
            <a:r>
              <a:rPr lang="en-US" b="1" dirty="0" smtClean="0">
                <a:solidFill>
                  <a:srgbClr val="0000FF"/>
                </a:solidFill>
              </a:rPr>
              <a:t>L-</a:t>
            </a:r>
            <a:r>
              <a:rPr lang="ru-RU" b="1" dirty="0" err="1" smtClean="0">
                <a:solidFill>
                  <a:srgbClr val="0000FF"/>
                </a:solidFill>
              </a:rPr>
              <a:t>х</a:t>
            </a:r>
            <a:r>
              <a:rPr lang="ru-RU" b="1" dirty="0" smtClean="0">
                <a:solidFill>
                  <a:srgbClr val="0000FF"/>
                </a:solidFill>
              </a:rPr>
              <a:t> красителей =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люминофоров</a:t>
            </a:r>
            <a:r>
              <a:rPr lang="ru-RU" dirty="0" smtClean="0">
                <a:solidFill>
                  <a:srgbClr val="0000FF"/>
                </a:solidFill>
              </a:rPr>
              <a:t>. Это вещества, способные </a:t>
            </a:r>
            <a:r>
              <a:rPr lang="ru-RU" b="1" dirty="0" smtClean="0">
                <a:solidFill>
                  <a:srgbClr val="0000FF"/>
                </a:solidFill>
              </a:rPr>
              <a:t>превращать </a:t>
            </a:r>
            <a:r>
              <a:rPr lang="ru-RU" dirty="0" smtClean="0">
                <a:solidFill>
                  <a:srgbClr val="0000FF"/>
                </a:solidFill>
              </a:rPr>
              <a:t>поглощаемую ими энергию  в </a:t>
            </a:r>
            <a:r>
              <a:rPr lang="ru-RU" b="1" dirty="0" smtClean="0">
                <a:solidFill>
                  <a:srgbClr val="0000FF"/>
                </a:solidFill>
              </a:rPr>
              <a:t>люминесценцию.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857752" y="4929198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u="sng" dirty="0" smtClean="0">
                <a:solidFill>
                  <a:srgbClr val="00B050"/>
                </a:solidFill>
              </a:rPr>
              <a:t>ПРИМЕР: </a:t>
            </a:r>
            <a:endParaRPr lang="ru-RU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6143636" y="4929198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B050"/>
                </a:solidFill>
              </a:rPr>
              <a:t>Витамины  В</a:t>
            </a:r>
            <a:r>
              <a:rPr lang="ru-RU" sz="1600" b="1" i="1" baseline="-25000" dirty="0" smtClean="0">
                <a:solidFill>
                  <a:srgbClr val="00B050"/>
                </a:solidFill>
              </a:rPr>
              <a:t>12</a:t>
            </a:r>
            <a:r>
              <a:rPr lang="ru-RU" sz="1600" b="1" i="1" dirty="0" smtClean="0">
                <a:solidFill>
                  <a:srgbClr val="00B050"/>
                </a:solidFill>
              </a:rPr>
              <a:t>,С, Д</a:t>
            </a:r>
            <a:endParaRPr lang="ru-RU" sz="1600" b="1" i="1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14876" y="5143512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Наркотические вещества </a:t>
            </a:r>
            <a:r>
              <a:rPr lang="ru-RU" sz="1600" b="1" u="sng" dirty="0" smtClean="0">
                <a:solidFill>
                  <a:schemeClr val="accent4">
                    <a:lumMod val="75000"/>
                  </a:schemeClr>
                </a:solidFill>
              </a:rPr>
              <a:t>морфин</a:t>
            </a:r>
            <a:r>
              <a:rPr lang="ru-RU" sz="1600" u="sng" dirty="0" smtClean="0">
                <a:solidFill>
                  <a:schemeClr val="accent4">
                    <a:lumMod val="75000"/>
                  </a:schemeClr>
                </a:solidFill>
              </a:rPr>
              <a:t> и </a:t>
            </a:r>
            <a:r>
              <a:rPr lang="ru-RU" sz="1600" b="1" u="sng" dirty="0" smtClean="0">
                <a:solidFill>
                  <a:schemeClr val="accent4">
                    <a:lumMod val="75000"/>
                  </a:schemeClr>
                </a:solidFill>
              </a:rPr>
              <a:t>героин</a:t>
            </a:r>
            <a:r>
              <a:rPr lang="ru-RU" sz="1600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после обработки серной кислотой с послед. выщелачиванием дают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синюю 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фл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. Опр. до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0,02 мкг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наркотика в крови. 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71736" y="300037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1600" i="1" dirty="0" err="1" smtClean="0">
                <a:solidFill>
                  <a:srgbClr val="00B050"/>
                </a:solidFill>
              </a:rPr>
              <a:t>зел</a:t>
            </a:r>
            <a:r>
              <a:rPr lang="ru-RU" sz="1600" i="1" dirty="0" smtClean="0">
                <a:solidFill>
                  <a:srgbClr val="00B050"/>
                </a:solidFill>
              </a:rPr>
              <a:t>.  УФ. </a:t>
            </a:r>
            <a:r>
              <a:rPr lang="ru-RU" sz="1600" i="1" dirty="0" err="1" smtClean="0">
                <a:solidFill>
                  <a:srgbClr val="00B050"/>
                </a:solidFill>
              </a:rPr>
              <a:t>син</a:t>
            </a:r>
            <a:endParaRPr lang="ru-RU" sz="16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42860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00FF"/>
                </a:solidFill>
              </a:rPr>
              <a:t> </a:t>
            </a:r>
            <a:r>
              <a:rPr lang="ru-RU" sz="2400" b="1" u="sng" dirty="0" err="1" smtClean="0">
                <a:solidFill>
                  <a:srgbClr val="0000FF"/>
                </a:solidFill>
              </a:rPr>
              <a:t>Макроанализ</a:t>
            </a:r>
            <a:endParaRPr lang="ru-RU" sz="2400" b="1" u="sng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57232"/>
            <a:ext cx="842968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Это наблюдение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невооруженным </a:t>
            </a:r>
            <a:r>
              <a:rPr lang="ru-RU" sz="2400" dirty="0" smtClean="0">
                <a:solidFill>
                  <a:srgbClr val="0000FF"/>
                </a:solidFill>
              </a:rPr>
              <a:t>глазом </a:t>
            </a:r>
            <a:r>
              <a:rPr lang="en-US" sz="2400" b="1" dirty="0" smtClean="0">
                <a:solidFill>
                  <a:srgbClr val="0000FF"/>
                </a:solidFill>
              </a:rPr>
              <a:t>L</a:t>
            </a:r>
            <a:r>
              <a:rPr lang="ru-RU" sz="2400" b="1" dirty="0" smtClean="0">
                <a:solidFill>
                  <a:srgbClr val="0000FF"/>
                </a:solidFill>
              </a:rPr>
              <a:t>-</a:t>
            </a:r>
            <a:r>
              <a:rPr lang="ru-RU" sz="2400" b="1" dirty="0" err="1" smtClean="0">
                <a:solidFill>
                  <a:srgbClr val="0000FF"/>
                </a:solidFill>
              </a:rPr>
              <a:t>ии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объектов, облученных </a:t>
            </a:r>
            <a:r>
              <a:rPr lang="ru-RU" sz="2400" b="1" dirty="0" smtClean="0">
                <a:solidFill>
                  <a:srgbClr val="0000FF"/>
                </a:solidFill>
              </a:rPr>
              <a:t>УФ</a:t>
            </a:r>
            <a:r>
              <a:rPr lang="ru-RU" sz="2400" dirty="0" smtClean="0">
                <a:solidFill>
                  <a:srgbClr val="0000FF"/>
                </a:solidFill>
              </a:rPr>
              <a:t> излучением.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143272" cy="1015663"/>
          </a:xfrm>
          <a:prstGeom prst="rect">
            <a:avLst/>
          </a:prstGeom>
          <a:gradFill flip="none" rotWithShape="1">
            <a:gsLst>
              <a:gs pos="0">
                <a:srgbClr val="C0F89A">
                  <a:tint val="66000"/>
                  <a:satMod val="160000"/>
                </a:srgbClr>
              </a:gs>
              <a:gs pos="50000">
                <a:srgbClr val="C0F89A">
                  <a:tint val="44500"/>
                  <a:satMod val="160000"/>
                </a:srgbClr>
              </a:gs>
              <a:gs pos="100000">
                <a:srgbClr val="C0F89A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/>
              <a:t> Контроль качества </a:t>
            </a:r>
            <a:r>
              <a:rPr lang="ru-RU" sz="2000" i="1" u="sng" dirty="0" smtClean="0"/>
              <a:t>фармакологических </a:t>
            </a:r>
            <a:r>
              <a:rPr lang="ru-RU" sz="2000" dirty="0"/>
              <a:t>препаратов.</a:t>
            </a:r>
          </a:p>
        </p:txBody>
      </p:sp>
      <p:grpSp>
        <p:nvGrpSpPr>
          <p:cNvPr id="5" name="Группа 38"/>
          <p:cNvGrpSpPr>
            <a:grpSpLocks/>
          </p:cNvGrpSpPr>
          <p:nvPr/>
        </p:nvGrpSpPr>
        <p:grpSpPr bwMode="auto">
          <a:xfrm>
            <a:off x="3643306" y="1643050"/>
            <a:ext cx="1071566" cy="2500332"/>
            <a:chOff x="3714741" y="1357292"/>
            <a:chExt cx="1071573" cy="2500350"/>
          </a:xfrm>
          <a:solidFill>
            <a:schemeClr val="accent3">
              <a:lumMod val="20000"/>
              <a:lumOff val="80000"/>
            </a:schemeClr>
          </a:solidFill>
        </p:grpSpPr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3178952" y="2607466"/>
              <a:ext cx="2500350" cy="2"/>
            </a:xfrm>
            <a:prstGeom prst="line">
              <a:avLst/>
            </a:prstGeom>
            <a:grpFill/>
            <a:ln w="762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Стрелка вправо 6"/>
            <p:cNvSpPr/>
            <p:nvPr/>
          </p:nvSpPr>
          <p:spPr>
            <a:xfrm>
              <a:off x="4429124" y="2143116"/>
              <a:ext cx="357190" cy="142876"/>
            </a:xfrm>
            <a:prstGeom prst="rightArrow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Стрелка вправо 10"/>
            <p:cNvSpPr/>
            <p:nvPr/>
          </p:nvSpPr>
          <p:spPr>
            <a:xfrm rot="10800000">
              <a:off x="3714741" y="2143116"/>
              <a:ext cx="714382" cy="71439"/>
            </a:xfrm>
            <a:prstGeom prst="rightArrow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Стрелка вправо 11"/>
            <p:cNvSpPr/>
            <p:nvPr/>
          </p:nvSpPr>
          <p:spPr>
            <a:xfrm rot="10800000">
              <a:off x="4143372" y="3214687"/>
              <a:ext cx="285752" cy="142876"/>
            </a:xfrm>
            <a:prstGeom prst="rightArrow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357158" y="3000372"/>
            <a:ext cx="3643338" cy="954107"/>
          </a:xfrm>
          <a:prstGeom prst="rect">
            <a:avLst/>
          </a:prstGeom>
          <a:gradFill flip="none" rotWithShape="1">
            <a:gsLst>
              <a:gs pos="0">
                <a:srgbClr val="C0F89A">
                  <a:tint val="66000"/>
                  <a:satMod val="160000"/>
                </a:srgbClr>
              </a:gs>
              <a:gs pos="50000">
                <a:srgbClr val="C0F89A">
                  <a:tint val="44500"/>
                  <a:satMod val="160000"/>
                </a:srgbClr>
              </a:gs>
              <a:gs pos="100000">
                <a:srgbClr val="C0F89A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Контроль качества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    пищевых продуктов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Проводят по </a:t>
            </a:r>
            <a:r>
              <a:rPr lang="ru-RU" sz="1600" b="1" u="sng" dirty="0" smtClean="0">
                <a:solidFill>
                  <a:schemeClr val="accent4">
                    <a:lumMod val="75000"/>
                  </a:schemeClr>
                </a:solidFill>
              </a:rPr>
              <a:t>собственной</a:t>
            </a:r>
            <a:r>
              <a:rPr lang="ru-RU" sz="1600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L-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ии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3438" y="1571612"/>
            <a:ext cx="4143404" cy="2031325"/>
          </a:xfrm>
          <a:prstGeom prst="rect">
            <a:avLst/>
          </a:prstGeom>
          <a:gradFill flip="none" rotWithShape="1">
            <a:gsLst>
              <a:gs pos="0">
                <a:srgbClr val="C0F89A">
                  <a:tint val="66000"/>
                  <a:satMod val="160000"/>
                </a:srgbClr>
              </a:gs>
              <a:gs pos="50000">
                <a:srgbClr val="C0F89A">
                  <a:tint val="44500"/>
                  <a:satMod val="160000"/>
                </a:srgbClr>
              </a:gs>
              <a:gs pos="100000">
                <a:srgbClr val="C0F89A">
                  <a:tint val="23500"/>
                  <a:satMod val="160000"/>
                </a:srgbClr>
              </a:gs>
            </a:gsLst>
            <a:lin ang="10800000" scaled="1"/>
            <a:tileRect/>
          </a:gra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00FF"/>
                </a:solidFill>
              </a:rPr>
              <a:t>Диагностика </a:t>
            </a:r>
            <a:r>
              <a:rPr lang="ru-RU" i="1" u="sng" dirty="0" smtClean="0">
                <a:solidFill>
                  <a:srgbClr val="0000FF"/>
                </a:solidFill>
              </a:rPr>
              <a:t>кожных </a:t>
            </a:r>
            <a:r>
              <a:rPr lang="ru-RU" dirty="0" smtClean="0">
                <a:solidFill>
                  <a:srgbClr val="0000FF"/>
                </a:solidFill>
              </a:rPr>
              <a:t>заболеваний (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Проводят по </a:t>
            </a:r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</a:rPr>
              <a:t>собственной</a:t>
            </a:r>
            <a:r>
              <a:rPr lang="ru-RU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L-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ии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) </a:t>
            </a:r>
            <a:r>
              <a:rPr lang="ru-RU" dirty="0" smtClean="0">
                <a:solidFill>
                  <a:srgbClr val="0000FF"/>
                </a:solidFill>
              </a:rPr>
              <a:t>:</a:t>
            </a:r>
            <a:endParaRPr lang="ru-RU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ru-RU" dirty="0">
                <a:solidFill>
                  <a:srgbClr val="0000FF"/>
                </a:solidFill>
              </a:rPr>
              <a:t>под </a:t>
            </a:r>
            <a:r>
              <a:rPr lang="ru-RU" b="1" dirty="0">
                <a:solidFill>
                  <a:srgbClr val="0000FF"/>
                </a:solidFill>
              </a:rPr>
              <a:t>УФ</a:t>
            </a: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 свечение </a:t>
            </a:r>
            <a:r>
              <a:rPr lang="ru-RU" b="1" i="1" u="sng" dirty="0" smtClean="0">
                <a:solidFill>
                  <a:srgbClr val="0000FF"/>
                </a:solidFill>
              </a:rPr>
              <a:t>волос</a:t>
            </a:r>
            <a:r>
              <a:rPr lang="ru-RU" i="1" u="sng" dirty="0" smtClean="0">
                <a:solidFill>
                  <a:srgbClr val="0000FF"/>
                </a:solidFill>
              </a:rPr>
              <a:t>, </a:t>
            </a:r>
            <a:r>
              <a:rPr lang="ru-RU" b="1" i="1" u="sng" dirty="0" smtClean="0">
                <a:solidFill>
                  <a:srgbClr val="0000FF"/>
                </a:solidFill>
              </a:rPr>
              <a:t>кожи</a:t>
            </a:r>
            <a:r>
              <a:rPr lang="ru-RU" i="1" u="sng" dirty="0" smtClean="0">
                <a:solidFill>
                  <a:srgbClr val="0000FF"/>
                </a:solidFill>
              </a:rPr>
              <a:t>, </a:t>
            </a:r>
            <a:r>
              <a:rPr lang="ru-RU" b="1" i="1" u="sng" dirty="0" smtClean="0">
                <a:solidFill>
                  <a:srgbClr val="0000FF"/>
                </a:solidFill>
              </a:rPr>
              <a:t>ногтей</a:t>
            </a:r>
            <a:r>
              <a:rPr lang="ru-RU" i="1" u="sng" dirty="0" smtClean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при поражении их </a:t>
            </a:r>
            <a:r>
              <a:rPr lang="ru-RU" i="1" u="sng" dirty="0" smtClean="0">
                <a:solidFill>
                  <a:srgbClr val="0000FF"/>
                </a:solidFill>
              </a:rPr>
              <a:t>грибком и лишаем </a:t>
            </a:r>
            <a:r>
              <a:rPr lang="ru-RU" dirty="0" smtClean="0">
                <a:solidFill>
                  <a:srgbClr val="0000FF"/>
                </a:solidFill>
              </a:rPr>
              <a:t>(</a:t>
            </a:r>
            <a:r>
              <a:rPr lang="ru-RU" b="1" dirty="0" smtClean="0">
                <a:solidFill>
                  <a:srgbClr val="0000FF"/>
                </a:solidFill>
              </a:rPr>
              <a:t>Ярко зеленая окраска)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268290" name="Picture 2" descr="C:\Documents and Settings\1\Мои документы\Мои рисунки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571876"/>
            <a:ext cx="1643074" cy="1285884"/>
          </a:xfrm>
          <a:prstGeom prst="rect">
            <a:avLst/>
          </a:prstGeom>
          <a:noFill/>
        </p:spPr>
      </p:pic>
      <p:pic>
        <p:nvPicPr>
          <p:cNvPr id="268291" name="Picture 3" descr="C:\Documents and Settings\1\Мои документы\Мои рисунки\Лампа Вуда=л-а черного све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876"/>
            <a:ext cx="1571625" cy="157162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714876" y="5143512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Лампа </a:t>
            </a:r>
            <a:r>
              <a:rPr lang="ru-RU" b="1" dirty="0" smtClean="0"/>
              <a:t>Вуда </a:t>
            </a:r>
            <a:r>
              <a:rPr lang="ru-RU" dirty="0" smtClean="0"/>
              <a:t>= лампа черного света ( дает </a:t>
            </a:r>
            <a:r>
              <a:rPr lang="ru-RU" b="1" dirty="0" smtClean="0"/>
              <a:t>УФ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68292" name="Picture 4" descr="C:\Documents and Settings\1\Мои документы\Мои рисунки\3_1_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072074"/>
            <a:ext cx="1695443" cy="124302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28596" y="4000504"/>
            <a:ext cx="38576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ПРИМЕР: </a:t>
            </a:r>
            <a:r>
              <a:rPr lang="ru-RU" sz="1600" dirty="0" smtClean="0">
                <a:solidFill>
                  <a:srgbClr val="0000FF"/>
                </a:solidFill>
              </a:rPr>
              <a:t>При длительном хранении </a:t>
            </a:r>
            <a:r>
              <a:rPr lang="ru-RU" sz="1600" b="1" i="1" u="sng" dirty="0" smtClean="0">
                <a:solidFill>
                  <a:srgbClr val="0000FF"/>
                </a:solidFill>
              </a:rPr>
              <a:t>молока и сливок </a:t>
            </a:r>
            <a:r>
              <a:rPr lang="ru-RU" sz="1600" dirty="0" smtClean="0">
                <a:solidFill>
                  <a:srgbClr val="0000FF"/>
                </a:solidFill>
              </a:rPr>
              <a:t>рибофлавин окисляется в </a:t>
            </a:r>
            <a:r>
              <a:rPr lang="ru-RU" sz="1600" dirty="0" err="1" smtClean="0">
                <a:solidFill>
                  <a:srgbClr val="0000FF"/>
                </a:solidFill>
              </a:rPr>
              <a:t>люмихром</a:t>
            </a:r>
            <a:r>
              <a:rPr lang="ru-RU" sz="1600" dirty="0" smtClean="0">
                <a:solidFill>
                  <a:srgbClr val="0000FF"/>
                </a:solidFill>
              </a:rPr>
              <a:t>. Цвет </a:t>
            </a:r>
            <a:r>
              <a:rPr lang="en-US" sz="1600" b="1" dirty="0" smtClean="0">
                <a:solidFill>
                  <a:srgbClr val="0000FF"/>
                </a:solidFill>
              </a:rPr>
              <a:t>L</a:t>
            </a:r>
            <a:r>
              <a:rPr lang="ru-RU" sz="1600" b="1" dirty="0" smtClean="0">
                <a:solidFill>
                  <a:srgbClr val="0000FF"/>
                </a:solidFill>
              </a:rPr>
              <a:t>-</a:t>
            </a:r>
            <a:r>
              <a:rPr lang="ru-RU" sz="1600" b="1" dirty="0" err="1" smtClean="0">
                <a:solidFill>
                  <a:srgbClr val="0000FF"/>
                </a:solidFill>
              </a:rPr>
              <a:t>ии</a:t>
            </a:r>
            <a:r>
              <a:rPr lang="ru-RU" sz="1600" b="1" dirty="0" smtClean="0">
                <a:solidFill>
                  <a:srgbClr val="0000FF"/>
                </a:solidFill>
              </a:rPr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>меняется от </a:t>
            </a:r>
            <a:r>
              <a:rPr lang="ru-RU" sz="1600" b="1" dirty="0" smtClean="0">
                <a:solidFill>
                  <a:srgbClr val="0000FF"/>
                </a:solidFill>
              </a:rPr>
              <a:t>желто-зеленого к синему</a:t>
            </a:r>
            <a:r>
              <a:rPr lang="ru-RU" sz="1600" dirty="0" smtClean="0">
                <a:solidFill>
                  <a:srgbClr val="0000FF"/>
                </a:solidFill>
              </a:rPr>
              <a:t>.</a:t>
            </a:r>
            <a:endParaRPr lang="ru-RU" sz="1600" b="1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Люминесцентная микроскопия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842968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Это метод исследования, основанный на изучении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под микроскопом </a:t>
            </a:r>
            <a:r>
              <a:rPr lang="en-US" sz="2400" b="1" dirty="0" smtClean="0">
                <a:solidFill>
                  <a:srgbClr val="0000FF"/>
                </a:solidFill>
              </a:rPr>
              <a:t>L</a:t>
            </a:r>
            <a:r>
              <a:rPr lang="ru-RU" sz="2400" b="1" dirty="0" smtClean="0">
                <a:solidFill>
                  <a:srgbClr val="0000FF"/>
                </a:solidFill>
              </a:rPr>
              <a:t>- го </a:t>
            </a:r>
            <a:r>
              <a:rPr lang="ru-RU" sz="2400" dirty="0" smtClean="0">
                <a:solidFill>
                  <a:srgbClr val="0000FF"/>
                </a:solidFill>
              </a:rPr>
              <a:t>свечения объекта, возникающего </a:t>
            </a:r>
            <a:r>
              <a:rPr lang="ru-RU" sz="2400" b="1" i="1" dirty="0" smtClean="0">
                <a:solidFill>
                  <a:srgbClr val="0000FF"/>
                </a:solidFill>
              </a:rPr>
              <a:t>при его освещении </a:t>
            </a:r>
            <a:r>
              <a:rPr lang="ru-RU" sz="2400" b="1" dirty="0" smtClean="0">
                <a:solidFill>
                  <a:srgbClr val="0000FF"/>
                </a:solidFill>
              </a:rPr>
              <a:t>УФ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786058"/>
            <a:ext cx="3357586" cy="35719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70338" name="Picture 2" descr="C:\Documents and Settings\1\Мои документы\Мои рисунки\l микр-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2"/>
            <a:ext cx="3786214" cy="300039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3505200" cy="378621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57356" y="357166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</a:rPr>
              <a:t>Устройство 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400" b="1" i="1" u="sng" dirty="0" smtClean="0">
                <a:solidFill>
                  <a:srgbClr val="0000FF"/>
                </a:solidFill>
              </a:rPr>
              <a:t>го микроскопа</a:t>
            </a:r>
            <a:endParaRPr lang="ru-RU" sz="2400" b="1" i="1" u="sng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1000108"/>
            <a:ext cx="5000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1.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i="1" dirty="0" smtClean="0">
                <a:solidFill>
                  <a:srgbClr val="0000FF"/>
                </a:solidFill>
              </a:rPr>
              <a:t>Источник для проведения </a:t>
            </a:r>
            <a:r>
              <a:rPr lang="ru-RU" sz="2000" i="1" dirty="0" err="1" smtClean="0">
                <a:solidFill>
                  <a:srgbClr val="0000FF"/>
                </a:solidFill>
              </a:rPr>
              <a:t>фотовозбуждения</a:t>
            </a:r>
            <a:r>
              <a:rPr lang="ru-RU" sz="2000" i="1" dirty="0" smtClean="0">
                <a:solidFill>
                  <a:srgbClr val="0000FF"/>
                </a:solidFill>
              </a:rPr>
              <a:t>: </a:t>
            </a:r>
            <a:endParaRPr lang="ru-RU" sz="2000" i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643050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prstClr val="black"/>
                </a:solidFill>
                <a:cs typeface="Times New Roman" pitchFamily="18" charset="0"/>
              </a:rPr>
              <a:t>Ртутно-кварцевая лампа </a:t>
            </a:r>
            <a:r>
              <a:rPr lang="ru-RU" sz="2000" dirty="0" smtClean="0">
                <a:solidFill>
                  <a:prstClr val="black"/>
                </a:solidFill>
                <a:cs typeface="Times New Roman" pitchFamily="18" charset="0"/>
              </a:rPr>
              <a:t>сверхвысокого давления </a:t>
            </a:r>
            <a:r>
              <a:rPr lang="ru-RU" sz="2000" b="1" dirty="0" smtClean="0">
                <a:solidFill>
                  <a:prstClr val="black"/>
                </a:solidFill>
                <a:cs typeface="Times New Roman" pitchFamily="18" charset="0"/>
              </a:rPr>
              <a:t>(УФ)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2357430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FF"/>
                </a:solidFill>
              </a:rPr>
              <a:t>Поэтому линзы конденсора и объектива….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307181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Из кварца.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72" y="3500438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</a:rPr>
              <a:t>Чтобы увидеть </a:t>
            </a:r>
            <a:r>
              <a:rPr lang="en-US" sz="2000" b="1" i="1" dirty="0" smtClean="0">
                <a:solidFill>
                  <a:srgbClr val="0000FF"/>
                </a:solidFill>
              </a:rPr>
              <a:t>L-</a:t>
            </a:r>
            <a:r>
              <a:rPr lang="ru-RU" sz="2000" b="1" i="1" dirty="0" err="1" smtClean="0">
                <a:solidFill>
                  <a:srgbClr val="0000FF"/>
                </a:solidFill>
              </a:rPr>
              <a:t>ю</a:t>
            </a:r>
            <a:r>
              <a:rPr lang="ru-RU" sz="2000" b="1" i="1" dirty="0" smtClean="0">
                <a:solidFill>
                  <a:srgbClr val="0000FF"/>
                </a:solidFill>
              </a:rPr>
              <a:t> нужны светофильтры.</a:t>
            </a:r>
            <a:endParaRPr lang="ru-RU" sz="2000" b="1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428625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2</a:t>
            </a:r>
            <a:r>
              <a:rPr lang="ru-RU" sz="2000" dirty="0" smtClean="0">
                <a:solidFill>
                  <a:srgbClr val="0000FF"/>
                </a:solidFill>
              </a:rPr>
              <a:t>. 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Первичный светофильтр </a:t>
            </a:r>
            <a:r>
              <a:rPr lang="ru-RU" sz="2000" dirty="0" smtClean="0">
                <a:solidFill>
                  <a:srgbClr val="0000FF"/>
                </a:solidFill>
              </a:rPr>
              <a:t>перед </a:t>
            </a:r>
            <a:r>
              <a:rPr lang="ru-RU" sz="2000" b="1" u="sng" dirty="0" smtClean="0">
                <a:solidFill>
                  <a:srgbClr val="0000FF"/>
                </a:solidFill>
              </a:rPr>
              <a:t>конденсором</a:t>
            </a:r>
            <a:endParaRPr lang="ru-RU" sz="2000" b="1" u="sng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5000636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FF"/>
                </a:solidFill>
              </a:rPr>
              <a:t>Выделяет область спектра, которая </a:t>
            </a:r>
            <a:r>
              <a:rPr lang="ru-RU" sz="2000" b="1" dirty="0" smtClean="0">
                <a:solidFill>
                  <a:srgbClr val="0000FF"/>
                </a:solidFill>
              </a:rPr>
              <a:t>вызывает </a:t>
            </a:r>
            <a:r>
              <a:rPr lang="en-US" sz="2000" b="1" dirty="0" smtClean="0">
                <a:solidFill>
                  <a:srgbClr val="0000FF"/>
                </a:solidFill>
              </a:rPr>
              <a:t>L-</a:t>
            </a:r>
            <a:r>
              <a:rPr lang="ru-RU" sz="2000" b="1" dirty="0" err="1" smtClean="0">
                <a:solidFill>
                  <a:srgbClr val="0000FF"/>
                </a:solidFill>
              </a:rPr>
              <a:t>ию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43834" y="5357826"/>
            <a:ext cx="85725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l-GR" b="1" dirty="0" smtClean="0">
                <a:solidFill>
                  <a:srgbClr val="0000FF"/>
                </a:solidFill>
                <a:ea typeface="Verdana"/>
                <a:cs typeface="Verdana"/>
              </a:rPr>
              <a:t>Λ</a:t>
            </a:r>
            <a:r>
              <a:rPr lang="ru-RU" b="1" baseline="-25000" dirty="0" err="1" smtClean="0">
                <a:solidFill>
                  <a:srgbClr val="0000FF"/>
                </a:solidFill>
                <a:ea typeface="Verdana"/>
                <a:cs typeface="Verdana"/>
              </a:rPr>
              <a:t>возб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3372" y="5643578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FF"/>
                </a:solidFill>
              </a:rPr>
              <a:t>Цвет: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5715016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Фиолетовый,   УФ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464344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3.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b="1" i="1" u="sng" dirty="0" smtClean="0">
                <a:solidFill>
                  <a:schemeClr val="accent4">
                    <a:lumMod val="75000"/>
                  </a:schemeClr>
                </a:solidFill>
              </a:rPr>
              <a:t>Вторичный светофильтр</a:t>
            </a:r>
            <a:endParaRPr lang="ru-RU" b="1" i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4929198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Между </a:t>
            </a:r>
            <a:r>
              <a:rPr lang="ru-RU" b="1" u="sng" dirty="0" smtClean="0">
                <a:solidFill>
                  <a:srgbClr val="0000FF"/>
                </a:solidFill>
              </a:rPr>
              <a:t>объективом и окуляром- выделяет свет </a:t>
            </a:r>
            <a:r>
              <a:rPr lang="en-US" b="1" u="sng" dirty="0" smtClean="0">
                <a:solidFill>
                  <a:srgbClr val="0000FF"/>
                </a:solidFill>
              </a:rPr>
              <a:t>L</a:t>
            </a:r>
            <a:r>
              <a:rPr lang="ru-RU" b="1" u="sng" dirty="0" smtClean="0">
                <a:solidFill>
                  <a:srgbClr val="0000FF"/>
                </a:solidFill>
              </a:rPr>
              <a:t>-</a:t>
            </a:r>
            <a:r>
              <a:rPr lang="ru-RU" b="1" u="sng" dirty="0" err="1" smtClean="0">
                <a:solidFill>
                  <a:srgbClr val="0000FF"/>
                </a:solidFill>
              </a:rPr>
              <a:t>ии</a:t>
            </a:r>
            <a:endParaRPr lang="ru-RU" b="1" u="sng" dirty="0">
              <a:solidFill>
                <a:srgbClr val="0000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1538" y="5500702"/>
            <a:ext cx="62549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l-GR" sz="2400" b="1" dirty="0" smtClean="0">
                <a:solidFill>
                  <a:srgbClr val="0000FF"/>
                </a:solidFill>
                <a:ea typeface="Verdana"/>
                <a:cs typeface="Verdana"/>
              </a:rPr>
              <a:t>Λ</a:t>
            </a:r>
            <a:r>
              <a:rPr lang="ru-RU" sz="2400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 </a:t>
            </a:r>
            <a:r>
              <a:rPr lang="en-US" sz="2400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L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55721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Цвет: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12" y="550070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Зеленый, желтый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720" y="607220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4. </a:t>
            </a:r>
            <a:r>
              <a:rPr lang="ru-RU" dirty="0" smtClean="0">
                <a:solidFill>
                  <a:srgbClr val="0000FF"/>
                </a:solidFill>
              </a:rPr>
              <a:t>Наблюдают с помощью </a:t>
            </a:r>
            <a:r>
              <a:rPr lang="ru-RU" b="1" dirty="0" smtClean="0">
                <a:solidFill>
                  <a:srgbClr val="0000FF"/>
                </a:solidFill>
              </a:rPr>
              <a:t>ФЭУ </a:t>
            </a:r>
            <a:r>
              <a:rPr lang="ru-RU" dirty="0" smtClean="0">
                <a:solidFill>
                  <a:srgbClr val="0000FF"/>
                </a:solidFill>
              </a:rPr>
              <a:t>или визуально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4" name="Picture 2" descr="C:\Documents and Settings\1\Мои документы\Мои рисунки\ki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86190"/>
            <a:ext cx="3286116" cy="2555868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69315" name="Picture 3" descr="C:\Documents and Settings\1\Мои документы\Мои рисунки\киш. пал-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14818"/>
            <a:ext cx="1976428" cy="213512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214818"/>
            <a:ext cx="2571768" cy="2149093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428604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00FF"/>
                </a:solidFill>
              </a:rPr>
              <a:t>E. Coli</a:t>
            </a:r>
            <a:r>
              <a:rPr lang="ru-RU" sz="2400" b="1" u="sng" dirty="0" smtClean="0">
                <a:solidFill>
                  <a:srgbClr val="0000FF"/>
                </a:solidFill>
              </a:rPr>
              <a:t>  = кишечная палочка</a:t>
            </a:r>
            <a:endParaRPr lang="ru-RU" sz="2400" b="1" u="sng" dirty="0">
              <a:solidFill>
                <a:srgbClr val="0000FF"/>
              </a:solidFill>
            </a:endParaRPr>
          </a:p>
        </p:txBody>
      </p:sp>
      <p:pic>
        <p:nvPicPr>
          <p:cNvPr id="269316" name="Picture 4" descr="C:\Documents and Settings\1\Мои документы\Мои рисунки\Люм м-п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857232"/>
            <a:ext cx="2714644" cy="299720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269317" name="Picture 5" descr="C:\Documents and Settings\1\Мои документы\Мои рисунки\Л м-п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928670"/>
            <a:ext cx="4143404" cy="264320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35716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3. Флуоресцентные </a:t>
            </a: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</a:rPr>
              <a:t>з</a:t>
            </a:r>
            <a:r>
              <a:rPr lang="ru-RU" sz="2400" b="1" u="sng" dirty="0" smtClean="0">
                <a:solidFill>
                  <a:srgbClr val="0000FF"/>
                </a:solidFill>
              </a:rPr>
              <a:t>онды</a:t>
            </a:r>
            <a:r>
              <a:rPr lang="ru-RU" sz="2400" u="sng" dirty="0" smtClean="0">
                <a:solidFill>
                  <a:srgbClr val="0000FF"/>
                </a:solidFill>
              </a:rPr>
              <a:t> и </a:t>
            </a: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</a:rPr>
              <a:t>м</a:t>
            </a:r>
            <a:r>
              <a:rPr lang="ru-RU" sz="2400" b="1" u="sng" dirty="0" smtClean="0">
                <a:solidFill>
                  <a:srgbClr val="0000FF"/>
                </a:solidFill>
              </a:rPr>
              <a:t>етки</a:t>
            </a:r>
            <a:endParaRPr lang="ru-RU" sz="2400" b="1" u="sng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1" y="1214422"/>
            <a:ext cx="8501121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rgbClr val="0000FF"/>
                </a:solidFill>
              </a:rPr>
              <a:t>Это  </a:t>
            </a:r>
            <a:r>
              <a:rPr lang="ru-RU" sz="2000" b="1" i="1" dirty="0" smtClean="0">
                <a:solidFill>
                  <a:srgbClr val="0000FF"/>
                </a:solidFill>
              </a:rPr>
              <a:t>люминофоры</a:t>
            </a:r>
            <a:r>
              <a:rPr lang="ru-RU" sz="2000" dirty="0" smtClean="0">
                <a:solidFill>
                  <a:srgbClr val="0000FF"/>
                </a:solidFill>
              </a:rPr>
              <a:t>, </a:t>
            </a:r>
            <a:r>
              <a:rPr lang="ru-RU" sz="2000" dirty="0">
                <a:solidFill>
                  <a:srgbClr val="0000FF"/>
                </a:solidFill>
              </a:rPr>
              <a:t>добавляемые к </a:t>
            </a:r>
            <a:r>
              <a:rPr lang="ru-RU" sz="2000" dirty="0" err="1">
                <a:solidFill>
                  <a:srgbClr val="0000FF"/>
                </a:solidFill>
              </a:rPr>
              <a:t>нелюминесцирующим</a:t>
            </a:r>
            <a:r>
              <a:rPr lang="ru-RU" sz="2000" dirty="0">
                <a:solidFill>
                  <a:srgbClr val="0000FF"/>
                </a:solidFill>
              </a:rPr>
              <a:t> веществам и связываемые с мембранами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2000240"/>
            <a:ext cx="4323620" cy="76944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200" b="1" i="1" u="sng" dirty="0">
                <a:solidFill>
                  <a:srgbClr val="0000FF"/>
                </a:solidFill>
              </a:rPr>
              <a:t>Флуоресцентные </a:t>
            </a:r>
            <a:r>
              <a:rPr lang="ru-RU" sz="22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200" b="1" i="1" u="sng" dirty="0">
                <a:solidFill>
                  <a:srgbClr val="0000FF"/>
                </a:solidFill>
              </a:rPr>
              <a:t>онды</a:t>
            </a:r>
          </a:p>
          <a:p>
            <a:pPr algn="ctr">
              <a:defRPr/>
            </a:pPr>
            <a:r>
              <a:rPr lang="ru-RU" sz="2200" dirty="0">
                <a:solidFill>
                  <a:srgbClr val="0000FF"/>
                </a:solidFill>
              </a:rPr>
              <a:t>(</a:t>
            </a:r>
            <a:r>
              <a:rPr lang="ru-RU" sz="2200" dirty="0" err="1">
                <a:solidFill>
                  <a:srgbClr val="0000FF"/>
                </a:solidFill>
              </a:rPr>
              <a:t>нековалентная</a:t>
            </a:r>
            <a:r>
              <a:rPr lang="ru-RU" sz="2200" dirty="0">
                <a:solidFill>
                  <a:srgbClr val="0000FF"/>
                </a:solidFill>
              </a:rPr>
              <a:t> </a:t>
            </a:r>
            <a:r>
              <a:rPr lang="ru-RU" sz="2200" dirty="0" smtClean="0">
                <a:solidFill>
                  <a:srgbClr val="0000FF"/>
                </a:solidFill>
              </a:rPr>
              <a:t>связь с БМ)</a:t>
            </a:r>
            <a:endParaRPr lang="ru-RU" sz="2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2000240"/>
            <a:ext cx="4049505" cy="76944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200" b="1" u="sng" dirty="0">
                <a:solidFill>
                  <a:srgbClr val="0000FF"/>
                </a:solidFill>
              </a:rPr>
              <a:t>Флуоресцентные </a:t>
            </a:r>
            <a:r>
              <a:rPr lang="ru-RU" sz="22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200" b="1" u="sng" dirty="0">
                <a:solidFill>
                  <a:srgbClr val="0000FF"/>
                </a:solidFill>
              </a:rPr>
              <a:t>етки</a:t>
            </a:r>
          </a:p>
          <a:p>
            <a:pPr algn="ctr">
              <a:defRPr/>
            </a:pPr>
            <a:r>
              <a:rPr lang="ru-RU" sz="2200" dirty="0">
                <a:solidFill>
                  <a:srgbClr val="0000FF"/>
                </a:solidFill>
              </a:rPr>
              <a:t>(химическая связь)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2928934"/>
            <a:ext cx="4286280" cy="230832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 это молекула, которая встраивается в структуру клетки, </a:t>
            </a:r>
            <a:r>
              <a:rPr lang="ru-RU" sz="2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меняя химических связей</a:t>
            </a:r>
            <a:r>
              <a:rPr lang="ru-RU" sz="2400" dirty="0" smtClean="0">
                <a:solidFill>
                  <a:srgbClr val="0000FF"/>
                </a:solidFill>
              </a:rPr>
              <a:t>. (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Нековалентная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связь с мембраной)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3000372"/>
            <a:ext cx="3714776" cy="26776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Это люминофоры, 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</a:rPr>
              <a:t>ковалентно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связанные с какими-либо молекулами, то есть путем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образования химических связей</a:t>
            </a:r>
            <a:r>
              <a:rPr lang="ru-RU" sz="2400" u="sng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24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2" descr="C:\Documents and Settings\1\Мои документы\Мои рисунки\L-я.jpg"/>
          <p:cNvPicPr>
            <a:picLocks noChangeAspect="1" noChangeArrowheads="1"/>
          </p:cNvPicPr>
          <p:nvPr/>
        </p:nvPicPr>
        <p:blipFill>
          <a:blip r:embed="rId2"/>
          <a:srcRect l="7202" t="7772" r="8173" b="9326"/>
          <a:stretch>
            <a:fillRect/>
          </a:stretch>
        </p:blipFill>
        <p:spPr bwMode="auto">
          <a:xfrm>
            <a:off x="357158" y="5286388"/>
            <a:ext cx="4143404" cy="128588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28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</a:rPr>
              <a:t> Люминесценция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114298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8858280" cy="21544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 </a:t>
            </a:r>
            <a:r>
              <a:rPr lang="en-US" sz="2200" b="1" i="1" dirty="0" smtClean="0">
                <a:solidFill>
                  <a:srgbClr val="0000FF"/>
                </a:solidFill>
              </a:rPr>
              <a:t>L -</a:t>
            </a:r>
            <a:r>
              <a:rPr lang="ru-RU" sz="2200" b="1" i="1" dirty="0" smtClean="0">
                <a:solidFill>
                  <a:srgbClr val="0000FF"/>
                </a:solidFill>
              </a:rPr>
              <a:t>я       </a:t>
            </a:r>
            <a:r>
              <a:rPr lang="ru-RU" sz="2200" dirty="0" smtClean="0">
                <a:solidFill>
                  <a:srgbClr val="0000FF"/>
                </a:solidFill>
              </a:rPr>
              <a:t>- это </a:t>
            </a:r>
            <a:r>
              <a:rPr lang="ru-RU" sz="2200" b="1" dirty="0" smtClean="0">
                <a:solidFill>
                  <a:srgbClr val="0000FF"/>
                </a:solidFill>
              </a:rPr>
              <a:t>излучение света телами</a:t>
            </a:r>
            <a:r>
              <a:rPr lang="ru-RU" sz="2200" dirty="0" smtClean="0">
                <a:solidFill>
                  <a:srgbClr val="0000FF"/>
                </a:solidFill>
              </a:rPr>
              <a:t>, </a:t>
            </a:r>
          </a:p>
          <a:p>
            <a:r>
              <a:rPr lang="ru-RU" sz="2200" b="1" i="1" u="sng" dirty="0" smtClean="0">
                <a:solidFill>
                  <a:srgbClr val="FF0000"/>
                </a:solidFill>
              </a:rPr>
              <a:t>избыточное</a:t>
            </a:r>
            <a:r>
              <a:rPr lang="ru-RU" sz="2200" u="sng" dirty="0" smtClean="0">
                <a:solidFill>
                  <a:srgbClr val="0000FF"/>
                </a:solidFill>
              </a:rPr>
              <a:t> </a:t>
            </a:r>
            <a:r>
              <a:rPr lang="ru-RU" sz="2200" dirty="0" smtClean="0">
                <a:solidFill>
                  <a:srgbClr val="0000FF"/>
                </a:solidFill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! </a:t>
            </a:r>
            <a:r>
              <a:rPr lang="ru-RU" sz="2200" dirty="0" smtClean="0">
                <a:solidFill>
                  <a:srgbClr val="0000FF"/>
                </a:solidFill>
              </a:rPr>
              <a:t>над тепловым излучением </a:t>
            </a:r>
          </a:p>
          <a:p>
            <a:r>
              <a:rPr lang="ru-RU" sz="2200" b="1" i="1" dirty="0" smtClean="0">
                <a:solidFill>
                  <a:schemeClr val="accent4">
                    <a:lumMod val="75000"/>
                  </a:schemeClr>
                </a:solidFill>
              </a:rPr>
              <a:t>при той же температуре</a:t>
            </a:r>
            <a:r>
              <a:rPr lang="ru-RU" sz="2200" dirty="0" smtClean="0">
                <a:solidFill>
                  <a:srgbClr val="0000FF"/>
                </a:solidFill>
              </a:rPr>
              <a:t>, </a:t>
            </a:r>
            <a:r>
              <a:rPr lang="ru-RU" sz="2200" b="1" u="sng" dirty="0" smtClean="0">
                <a:solidFill>
                  <a:srgbClr val="0000FF"/>
                </a:solidFill>
              </a:rPr>
              <a:t>возбужденное</a:t>
            </a:r>
            <a:r>
              <a:rPr lang="ru-RU" sz="2200" dirty="0" smtClean="0">
                <a:solidFill>
                  <a:srgbClr val="0000FF"/>
                </a:solidFill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! </a:t>
            </a:r>
            <a:r>
              <a:rPr lang="ru-RU" sz="2200" b="1" i="1" dirty="0" smtClean="0">
                <a:solidFill>
                  <a:srgbClr val="0000FF"/>
                </a:solidFill>
              </a:rPr>
              <a:t>внешними источниками энергии </a:t>
            </a:r>
            <a:r>
              <a:rPr lang="ru-RU" sz="2200" dirty="0" smtClean="0">
                <a:solidFill>
                  <a:srgbClr val="0000FF"/>
                </a:solidFill>
              </a:rPr>
              <a:t>и продолжающееся в течение времени, значительно превышающего период световых колебаний.</a:t>
            </a:r>
            <a:endParaRPr lang="ru-RU" sz="22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3500438"/>
            <a:ext cx="314327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τ</a:t>
            </a:r>
            <a:r>
              <a:rPr lang="en-US" sz="2800" b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L-</a:t>
            </a:r>
            <a:r>
              <a:rPr lang="ru-RU" sz="2800" b="1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ии</a:t>
            </a:r>
            <a:r>
              <a:rPr lang="ru-RU" sz="2800" b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= 10</a:t>
            </a:r>
            <a:r>
              <a:rPr lang="ru-RU" sz="2800" b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-9  </a:t>
            </a:r>
            <a:r>
              <a:rPr lang="ru-RU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- 10</a:t>
            </a:r>
            <a:r>
              <a:rPr lang="ru-RU" sz="2800" b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6 </a:t>
            </a:r>
            <a:r>
              <a:rPr lang="ru-RU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с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429000"/>
            <a:ext cx="1039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2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τ</a:t>
            </a:r>
            <a:r>
              <a:rPr lang="ru-RU" sz="3200" b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света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3571876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 =10</a:t>
            </a:r>
            <a:r>
              <a:rPr lang="ru-RU" baseline="30000" dirty="0" smtClean="0">
                <a:solidFill>
                  <a:srgbClr val="0000FF"/>
                </a:solidFill>
              </a:rPr>
              <a:t>-15</a:t>
            </a:r>
            <a:r>
              <a:rPr lang="ru-RU" dirty="0" smtClean="0">
                <a:solidFill>
                  <a:srgbClr val="0000FF"/>
                </a:solidFill>
              </a:rPr>
              <a:t>с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400050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Видеман + Вавилов С.И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57694"/>
            <a:ext cx="1676392" cy="1806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357158" y="6215082"/>
            <a:ext cx="19358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ВАВИ́ЛОВ С.И.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6215082"/>
            <a:ext cx="130195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 smtClean="0"/>
              <a:t>1891 - 1951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7422" y="4429132"/>
            <a:ext cx="200026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Существенно дополнил, сказав о длительности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5286388"/>
            <a:ext cx="350046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- я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– это </a:t>
            </a:r>
            <a:r>
              <a:rPr lang="ru-RU" sz="2400" b="1" i="1" dirty="0" err="1" smtClean="0">
                <a:solidFill>
                  <a:schemeClr val="accent4">
                    <a:lumMod val="75000"/>
                  </a:schemeClr>
                </a:solidFill>
              </a:rPr>
              <a:t>надтемпературное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свечение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58082" y="528638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00FF"/>
                </a:solidFill>
              </a:rPr>
              <a:t>Коротко:</a:t>
            </a:r>
            <a:endParaRPr lang="ru-RU" b="1" i="1" u="sng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58" y="714356"/>
            <a:ext cx="8786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B050"/>
                </a:solidFill>
              </a:rPr>
              <a:t>(</a:t>
            </a:r>
            <a:r>
              <a:rPr lang="en-US" sz="2000" i="1" dirty="0" smtClean="0">
                <a:solidFill>
                  <a:srgbClr val="00B050"/>
                </a:solidFill>
              </a:rPr>
              <a:t>Lumen</a:t>
            </a:r>
            <a:r>
              <a:rPr lang="ru-RU" sz="2000" i="1" dirty="0" smtClean="0">
                <a:solidFill>
                  <a:srgbClr val="00B050"/>
                </a:solidFill>
              </a:rPr>
              <a:t>,</a:t>
            </a:r>
            <a:r>
              <a:rPr lang="en-US" sz="2000" i="1" dirty="0" smtClean="0">
                <a:solidFill>
                  <a:srgbClr val="00B050"/>
                </a:solidFill>
              </a:rPr>
              <a:t> </a:t>
            </a:r>
            <a:r>
              <a:rPr lang="en-US" sz="2000" i="1" dirty="0" err="1" smtClean="0">
                <a:solidFill>
                  <a:srgbClr val="00B050"/>
                </a:solidFill>
              </a:rPr>
              <a:t>Luminis</a:t>
            </a:r>
            <a:r>
              <a:rPr lang="ru-RU" sz="2000" i="1" dirty="0" smtClean="0">
                <a:solidFill>
                  <a:srgbClr val="00B050"/>
                </a:solidFill>
              </a:rPr>
              <a:t> – лат свет).</a:t>
            </a:r>
            <a:r>
              <a:rPr lang="ru-RU" sz="2000" i="1" dirty="0" smtClean="0">
                <a:solidFill>
                  <a:srgbClr val="0000FF"/>
                </a:solidFill>
              </a:rPr>
              <a:t> «</a:t>
            </a:r>
            <a:r>
              <a:rPr lang="ru-RU" sz="2000" b="1" i="1" dirty="0" smtClean="0">
                <a:solidFill>
                  <a:srgbClr val="0000FF"/>
                </a:solidFill>
              </a:rPr>
              <a:t>Холодное» </a:t>
            </a:r>
            <a:r>
              <a:rPr lang="ru-RU" sz="2000" i="1" dirty="0" smtClean="0">
                <a:solidFill>
                  <a:srgbClr val="0000FF"/>
                </a:solidFill>
              </a:rPr>
              <a:t>свечение некоторых  веществ</a:t>
            </a:r>
            <a:r>
              <a:rPr lang="ru-RU" sz="2000" b="1" i="1" dirty="0" smtClean="0">
                <a:solidFill>
                  <a:srgbClr val="0000FF"/>
                </a:solidFill>
              </a:rPr>
              <a:t>)</a:t>
            </a:r>
            <a:r>
              <a:rPr lang="ru-RU" sz="2000" b="1" i="1" dirty="0" smtClean="0">
                <a:solidFill>
                  <a:srgbClr val="00B050"/>
                </a:solidFill>
              </a:rPr>
              <a:t> 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259075" name="Picture 3" descr="C:\Documents and Settings\1\Мои документы\Мои рисунки\L-я.jpg"/>
          <p:cNvPicPr>
            <a:picLocks noChangeAspect="1" noChangeArrowheads="1"/>
          </p:cNvPicPr>
          <p:nvPr/>
        </p:nvPicPr>
        <p:blipFill>
          <a:blip r:embed="rId3"/>
          <a:srcRect l="6889" t="5915" r="8110" b="9552"/>
          <a:stretch>
            <a:fillRect/>
          </a:stretch>
        </p:blipFill>
        <p:spPr bwMode="auto">
          <a:xfrm>
            <a:off x="5429256" y="3500438"/>
            <a:ext cx="3429024" cy="1868944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1319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u="sng" dirty="0" smtClean="0">
                <a:solidFill>
                  <a:srgbClr val="00B050"/>
                </a:solidFill>
              </a:rPr>
              <a:t>ПРИМЕР: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500174"/>
            <a:ext cx="435771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Определение скорости кровотока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143116"/>
            <a:ext cx="850112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Внутривенно вводят </a:t>
            </a:r>
            <a:r>
              <a:rPr lang="ru-RU" dirty="0" err="1" smtClean="0">
                <a:solidFill>
                  <a:srgbClr val="0000FF"/>
                </a:solidFill>
              </a:rPr>
              <a:t>флуоресцеин</a:t>
            </a:r>
            <a:r>
              <a:rPr lang="ru-RU" dirty="0" smtClean="0">
                <a:solidFill>
                  <a:srgbClr val="0000FF"/>
                </a:solidFill>
              </a:rPr>
              <a:t>                 . Через несколько секунд ярко зеленая флуоресценция в тканях глаз, слизистой оболочке рта, на губах.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071678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00FF"/>
                </a:solidFill>
              </a:rPr>
              <a:t>φ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207167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= 0,9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69314" name="Picture 2" descr="C:\Documents and Settings\1\Мои документы\Мои рисунки\retinoscop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2928958" cy="228601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85720" y="550070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L-</a:t>
            </a:r>
            <a:r>
              <a:rPr lang="ru-RU" sz="2000" dirty="0" err="1" smtClean="0">
                <a:solidFill>
                  <a:srgbClr val="0000FF"/>
                </a:solidFill>
              </a:rPr>
              <a:t>ю</a:t>
            </a:r>
            <a:r>
              <a:rPr lang="ru-RU" sz="2000" dirty="0" smtClean="0">
                <a:solidFill>
                  <a:srgbClr val="0000FF"/>
                </a:solidFill>
              </a:rPr>
              <a:t> вызывают </a:t>
            </a:r>
            <a:r>
              <a:rPr lang="ru-RU" sz="2000" b="1" dirty="0" smtClean="0">
                <a:solidFill>
                  <a:srgbClr val="0000FF"/>
                </a:solidFill>
              </a:rPr>
              <a:t>УФ</a:t>
            </a:r>
            <a:r>
              <a:rPr lang="ru-RU" sz="2000" dirty="0" smtClean="0">
                <a:solidFill>
                  <a:srgbClr val="0000FF"/>
                </a:solidFill>
              </a:rPr>
              <a:t> и наблюдают в </a:t>
            </a:r>
            <a:r>
              <a:rPr lang="ru-RU" sz="2000" b="1" dirty="0" smtClean="0">
                <a:solidFill>
                  <a:srgbClr val="0000FF"/>
                </a:solidFill>
              </a:rPr>
              <a:t>видимой</a:t>
            </a:r>
            <a:r>
              <a:rPr lang="ru-RU" sz="2000" dirty="0" smtClean="0">
                <a:solidFill>
                  <a:srgbClr val="0000FF"/>
                </a:solidFill>
              </a:rPr>
              <a:t> области.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269315" name="Picture 3" descr="C:\Documents and Settings\1\Мои документы\Мои рисунки\fluor-angiograph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214686"/>
            <a:ext cx="2214578" cy="192882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269316" name="Picture 4" descr="C:\Documents and Settings\1\Мои документы\Мои рисунки\глазное дно после лазеракоагуляции сетчат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214686"/>
            <a:ext cx="2071702" cy="2029419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357554" y="5143512"/>
            <a:ext cx="2643206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</a:rPr>
              <a:t>Фл-я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 ангиография сетчатки</a:t>
            </a:r>
            <a:r>
              <a:rPr lang="ru-RU" sz="1600" dirty="0" smtClean="0">
                <a:solidFill>
                  <a:srgbClr val="0000FF"/>
                </a:solidFill>
              </a:rPr>
              <a:t>. </a:t>
            </a:r>
            <a:r>
              <a:rPr lang="ru-RU" sz="1600" b="1" i="1" dirty="0" smtClean="0">
                <a:solidFill>
                  <a:srgbClr val="0000FF"/>
                </a:solidFill>
              </a:rPr>
              <a:t>Выход </a:t>
            </a:r>
            <a:r>
              <a:rPr lang="ru-RU" sz="1600" b="1" i="1" dirty="0" err="1" smtClean="0">
                <a:solidFill>
                  <a:srgbClr val="0000FF"/>
                </a:solidFill>
              </a:rPr>
              <a:t>флуоресцеина</a:t>
            </a:r>
            <a:r>
              <a:rPr lang="ru-RU" sz="1600" b="1" i="1" dirty="0" smtClean="0">
                <a:solidFill>
                  <a:srgbClr val="0000FF"/>
                </a:solidFill>
              </a:rPr>
              <a:t> из поврежденных сосудов</a:t>
            </a:r>
            <a:endParaRPr lang="ru-RU" sz="1600" b="1" i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5074" y="5357826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00FF"/>
                </a:solidFill>
              </a:rPr>
              <a:t>Глазное дно после </a:t>
            </a:r>
            <a:r>
              <a:rPr lang="ru-RU" sz="1600" b="1" dirty="0" err="1" smtClean="0">
                <a:solidFill>
                  <a:srgbClr val="0000FF"/>
                </a:solidFill>
              </a:rPr>
              <a:t>лазерокоакуляции</a:t>
            </a:r>
            <a:r>
              <a:rPr lang="ru-RU" sz="1600" b="1" dirty="0" smtClean="0">
                <a:solidFill>
                  <a:srgbClr val="0000FF"/>
                </a:solidFill>
              </a:rPr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>сетчатки.</a:t>
            </a:r>
            <a:endParaRPr lang="ru-RU" sz="1600" dirty="0">
              <a:solidFill>
                <a:srgbClr val="00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357166"/>
            <a:ext cx="37465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i="1" u="sng" dirty="0" smtClean="0">
                <a:solidFill>
                  <a:srgbClr val="0000FF"/>
                </a:solidFill>
              </a:rPr>
              <a:t>Флуоресцентные </a:t>
            </a:r>
            <a:r>
              <a:rPr lang="ru-RU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000" b="1" i="1" u="sng" dirty="0" smtClean="0">
                <a:solidFill>
                  <a:srgbClr val="0000FF"/>
                </a:solidFill>
              </a:rPr>
              <a:t>онды</a:t>
            </a:r>
            <a:endParaRPr lang="ru-RU" sz="2000" b="1" i="1" u="sng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1857364"/>
            <a:ext cx="4357718" cy="64611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0000FF"/>
                </a:solidFill>
              </a:rPr>
              <a:t>Определение проницаемости капилляров кожи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285720" y="714356"/>
            <a:ext cx="4357718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00FF"/>
                </a:solidFill>
              </a:rPr>
              <a:t>Определение времени циркуляции крови </a:t>
            </a:r>
            <a:r>
              <a:rPr lang="ru-RU" sz="1600" dirty="0">
                <a:solidFill>
                  <a:srgbClr val="0000FF"/>
                </a:solidFill>
              </a:rPr>
              <a:t>и области с пониженным кровоснабжением.</a:t>
            </a:r>
          </a:p>
        </p:txBody>
      </p:sp>
      <p:pic>
        <p:nvPicPr>
          <p:cNvPr id="18" name="Picture 5" descr="C:\Documents and Settings\1\Мои документы\Мои рисунки\комплект для капил-го контроля проник. жид-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85729"/>
            <a:ext cx="3214710" cy="157163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9" name="Стрелка вниз 18"/>
          <p:cNvSpPr/>
          <p:nvPr/>
        </p:nvSpPr>
        <p:spPr>
          <a:xfrm rot="10800000">
            <a:off x="8501090" y="1643050"/>
            <a:ext cx="142876" cy="357190"/>
          </a:xfrm>
          <a:prstGeom prst="downArrow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1601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u="sng" dirty="0" smtClean="0">
                <a:solidFill>
                  <a:srgbClr val="00B050"/>
                </a:solidFill>
              </a:rPr>
              <a:t>ПРИМЕР: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714356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00FF"/>
                </a:solidFill>
              </a:rPr>
              <a:t>Использование </a:t>
            </a:r>
            <a:r>
              <a:rPr lang="ru-RU" sz="2200" b="1" i="1" dirty="0" smtClean="0">
                <a:solidFill>
                  <a:srgbClr val="0000FF"/>
                </a:solidFill>
              </a:rPr>
              <a:t>флуоресцентно меченных </a:t>
            </a:r>
            <a:r>
              <a:rPr lang="ru-RU" sz="2200" dirty="0" smtClean="0">
                <a:solidFill>
                  <a:srgbClr val="0000FF"/>
                </a:solidFill>
              </a:rPr>
              <a:t>антител в </a:t>
            </a:r>
            <a:r>
              <a:rPr lang="ru-RU" sz="2200" b="1" i="1" dirty="0" smtClean="0">
                <a:solidFill>
                  <a:srgbClr val="0000FF"/>
                </a:solidFill>
              </a:rPr>
              <a:t>иммунологических исследованиях крови</a:t>
            </a:r>
            <a:r>
              <a:rPr lang="ru-RU" sz="2200" dirty="0" smtClean="0">
                <a:solidFill>
                  <a:srgbClr val="0000FF"/>
                </a:solidFill>
              </a:rPr>
              <a:t>.</a:t>
            </a:r>
            <a:endParaRPr lang="ru-RU" sz="2200" dirty="0">
              <a:solidFill>
                <a:srgbClr val="0000FF"/>
              </a:solidFill>
            </a:endParaRPr>
          </a:p>
        </p:txBody>
      </p:sp>
      <p:pic>
        <p:nvPicPr>
          <p:cNvPr id="268291" name="Picture 3" descr="C:\Documents and Settings\1\Мои документы\Мои рисунки\фл. метка.jpg"/>
          <p:cNvPicPr>
            <a:picLocks noChangeAspect="1" noChangeArrowheads="1"/>
          </p:cNvPicPr>
          <p:nvPr/>
        </p:nvPicPr>
        <p:blipFill>
          <a:blip r:embed="rId2"/>
          <a:srcRect l="2013" r="2348" b="16205"/>
          <a:stretch>
            <a:fillRect/>
          </a:stretch>
        </p:blipFill>
        <p:spPr bwMode="auto">
          <a:xfrm>
            <a:off x="285720" y="1857364"/>
            <a:ext cx="4071966" cy="278608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268292" name="Picture 4" descr="C:\Documents and Settings\1\Мои документы\Мои рисунки\фл. метка.jpg"/>
          <p:cNvPicPr>
            <a:picLocks noChangeAspect="1" noChangeArrowheads="1"/>
          </p:cNvPicPr>
          <p:nvPr/>
        </p:nvPicPr>
        <p:blipFill>
          <a:blip r:embed="rId2"/>
          <a:srcRect l="9374" t="83630" r="10089"/>
          <a:stretch>
            <a:fillRect/>
          </a:stretch>
        </p:blipFill>
        <p:spPr bwMode="auto">
          <a:xfrm>
            <a:off x="285720" y="4714884"/>
            <a:ext cx="4214842" cy="7889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714884"/>
            <a:ext cx="642942" cy="2143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428736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u="sng" dirty="0" err="1" smtClean="0">
                <a:solidFill>
                  <a:srgbClr val="0000FF"/>
                </a:solidFill>
              </a:rPr>
              <a:t>Иммуноцитохимия</a:t>
            </a:r>
            <a:endParaRPr lang="ru-RU" sz="2000" b="1" i="1" u="sng" dirty="0">
              <a:solidFill>
                <a:srgbClr val="0000FF"/>
              </a:solidFill>
            </a:endParaRPr>
          </a:p>
        </p:txBody>
      </p:sp>
      <p:pic>
        <p:nvPicPr>
          <p:cNvPr id="268293" name="Picture 5" descr="C:\Documents and Settings\1\Мои документы\Мои рисунки\300px-FluorescentCel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214554"/>
            <a:ext cx="3524248" cy="352424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00628" y="1357298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u="sng" dirty="0" smtClean="0">
                <a:solidFill>
                  <a:srgbClr val="0000FF"/>
                </a:solidFill>
              </a:rPr>
              <a:t>Применение в клеточной биологии</a:t>
            </a:r>
            <a:endParaRPr lang="ru-RU" sz="2000" b="1" i="1" u="sng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121442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5715016"/>
            <a:ext cx="8501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Эндотелиальные </a:t>
            </a:r>
            <a:r>
              <a:rPr lang="ru-RU" sz="1400" b="1" dirty="0" smtClean="0">
                <a:solidFill>
                  <a:srgbClr val="0000FF"/>
                </a:solidFill>
              </a:rPr>
              <a:t>клетки.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Ядра</a:t>
            </a:r>
            <a:r>
              <a:rPr lang="ru-RU" sz="1400" b="1" dirty="0" smtClean="0">
                <a:solidFill>
                  <a:srgbClr val="0000FF"/>
                </a:solidFill>
              </a:rPr>
              <a:t> клеток – </a:t>
            </a:r>
            <a:r>
              <a:rPr lang="ru-RU" sz="1400" b="1" dirty="0" err="1" smtClean="0">
                <a:solidFill>
                  <a:schemeClr val="accent4">
                    <a:lumMod val="75000"/>
                  </a:schemeClr>
                </a:solidFill>
              </a:rPr>
              <a:t>голубой</a:t>
            </a:r>
            <a:r>
              <a:rPr lang="ru-RU" sz="1400" b="1" dirty="0" smtClean="0">
                <a:solidFill>
                  <a:srgbClr val="0000FF"/>
                </a:solidFill>
              </a:rPr>
              <a:t> цвет;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микротрубочки</a:t>
            </a:r>
            <a:r>
              <a:rPr lang="ru-RU" sz="1400" b="1" dirty="0" smtClean="0">
                <a:solidFill>
                  <a:srgbClr val="0000FF"/>
                </a:solidFill>
              </a:rPr>
              <a:t> –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зеленые</a:t>
            </a:r>
            <a:r>
              <a:rPr lang="ru-RU" sz="1400" b="1" dirty="0" smtClean="0">
                <a:solidFill>
                  <a:srgbClr val="0000FF"/>
                </a:solidFill>
              </a:rPr>
              <a:t> – </a:t>
            </a:r>
            <a:r>
              <a:rPr lang="ru-RU" sz="1400" b="1" dirty="0" err="1" smtClean="0">
                <a:solidFill>
                  <a:srgbClr val="0000FF"/>
                </a:solidFill>
              </a:rPr>
              <a:t>фл-но</a:t>
            </a:r>
            <a:r>
              <a:rPr lang="ru-RU" sz="1400" b="1" dirty="0" smtClean="0">
                <a:solidFill>
                  <a:srgbClr val="0000FF"/>
                </a:solidFill>
              </a:rPr>
              <a:t> меченые антитела; </a:t>
            </a:r>
            <a:r>
              <a:rPr lang="ru-RU" sz="1400" b="1" i="1" u="sng" dirty="0" err="1" smtClean="0">
                <a:solidFill>
                  <a:schemeClr val="accent4">
                    <a:lumMod val="75000"/>
                  </a:schemeClr>
                </a:solidFill>
              </a:rPr>
              <a:t>Актиновые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4">
                    <a:lumMod val="75000"/>
                  </a:schemeClr>
                </a:solidFill>
              </a:rPr>
              <a:t>микрофиламенты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</a:rPr>
              <a:t>–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красные</a:t>
            </a:r>
            <a:r>
              <a:rPr lang="ru-RU" sz="1400" b="1" dirty="0" smtClean="0">
                <a:solidFill>
                  <a:srgbClr val="0000FF"/>
                </a:solidFill>
              </a:rPr>
              <a:t>- меченые </a:t>
            </a:r>
            <a:r>
              <a:rPr lang="ru-RU" sz="1400" b="1" i="1" u="sng" dirty="0" err="1" smtClean="0">
                <a:solidFill>
                  <a:srgbClr val="0000FF"/>
                </a:solidFill>
              </a:rPr>
              <a:t>флуоресцеином</a:t>
            </a:r>
            <a:endParaRPr lang="ru-RU" sz="1400" b="1" i="1" u="sng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357166"/>
            <a:ext cx="36968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0000FF"/>
                </a:solidFill>
              </a:rPr>
              <a:t>Флуоресцентные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000" b="1" u="sng" dirty="0" smtClean="0">
                <a:solidFill>
                  <a:srgbClr val="0000FF"/>
                </a:solidFill>
              </a:rPr>
              <a:t>етки</a:t>
            </a:r>
            <a:endParaRPr lang="ru-RU" sz="20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990600" y="1676400"/>
            <a:ext cx="7010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FF0000"/>
                </a:solidFill>
              </a:rPr>
              <a:t>Лазеры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86868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rgbClr val="FF0000"/>
                </a:solidFill>
              </a:rPr>
              <a:t>Ла́зер</a:t>
            </a:r>
            <a:r>
              <a:rPr lang="ru-RU" sz="3200"/>
              <a:t> (англ. </a:t>
            </a:r>
            <a:r>
              <a:rPr lang="ru-RU" sz="3200" i="1"/>
              <a:t>laser</a:t>
            </a:r>
            <a:r>
              <a:rPr lang="ru-RU" sz="3200"/>
              <a:t>, акроним от англ. </a:t>
            </a:r>
            <a:r>
              <a:rPr lang="ru-RU" sz="3200" i="1"/>
              <a:t>light amplification by stimulated emission of radiation</a:t>
            </a:r>
            <a:r>
              <a:rPr lang="ru-RU" sz="3200"/>
              <a:t> — усиление света посредством вынужденного излучения), </a:t>
            </a:r>
            <a:r>
              <a:rPr lang="ru-RU" sz="3200" b="1">
                <a:solidFill>
                  <a:srgbClr val="FF0000"/>
                </a:solidFill>
              </a:rPr>
              <a:t>оптический квантовый генератор</a:t>
            </a:r>
            <a:r>
              <a:rPr lang="ru-RU" sz="3200"/>
              <a:t> — устройство, преобразующее энергию накачки (световую, электрическую, тепловую, химическую и др.) в энергию когерентного, монохроматического, поляризованного и узконаправленного потока излучения.</a:t>
            </a:r>
          </a:p>
          <a:p>
            <a:pPr algn="just"/>
            <a:endParaRPr lang="ru-RU" sz="3200"/>
          </a:p>
        </p:txBody>
      </p:sp>
      <p:pic>
        <p:nvPicPr>
          <p:cNvPr id="23554" name="Picture 2" descr="http://im3-tub.yandex.net/i?id=267920079-08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181600"/>
            <a:ext cx="2057400" cy="14287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3556" name="Picture 4" descr="http://im5-tub.yandex.net/i?id=41850575-13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5181600"/>
            <a:ext cx="1905000" cy="14287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3558" name="Picture 6" descr="http://im2-tub.yandex.net/i?id=90945525-15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5181600"/>
            <a:ext cx="1828800" cy="13684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Фундаментальные физические идеи для создания лазеров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228600" y="1524000"/>
            <a:ext cx="8915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600"/>
              <a:t> Вынужденное излучение</a:t>
            </a:r>
          </a:p>
          <a:p>
            <a:pPr>
              <a:buFont typeface="Arial" charset="0"/>
              <a:buChar char="•"/>
            </a:pPr>
            <a:endParaRPr lang="ru-RU" sz="3600"/>
          </a:p>
          <a:p>
            <a:pPr>
              <a:buFont typeface="Arial" charset="0"/>
              <a:buChar char="•"/>
            </a:pPr>
            <a:r>
              <a:rPr lang="ru-RU" sz="3600"/>
              <a:t> Среда с инверсной заселённостью уровней.</a:t>
            </a:r>
          </a:p>
          <a:p>
            <a:pPr>
              <a:buFont typeface="Arial" charset="0"/>
              <a:buChar char="•"/>
            </a:pPr>
            <a:endParaRPr lang="ru-RU" sz="3600"/>
          </a:p>
          <a:p>
            <a:pPr>
              <a:buFont typeface="Arial" charset="0"/>
              <a:buChar char="•"/>
            </a:pPr>
            <a:r>
              <a:rPr lang="ru-RU" sz="3600"/>
              <a:t> Использование положительной обратной связи (оптического резонатора)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Поглощение и излучение электромагнитных квантов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86296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886200"/>
            <a:ext cx="9144000" cy="18161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Спонтанное излучение – случайно и хаотично по времени, частоте, направлению распространения и поляризации. </a:t>
            </a:r>
          </a:p>
          <a:p>
            <a:pPr>
              <a:defRPr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685800"/>
            <a:ext cx="36195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Спонтанное излучение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7620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0" y="4919663"/>
            <a:ext cx="9144000" cy="1938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Вынужденное (индуцированное) излучение – возникает при взаимодействии фотона с возбужденным атомом, если энергия фотона равна разности соответствующих уровней энергии атома. Кванты вынужденного излучения имеют одинаковую частоту и поляризацию.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Вынужденное излучение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540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Активная усиливающая среда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- среда с инверсной заселённостью энергетических уровней: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1658938" y="3979862"/>
            <a:ext cx="5715000" cy="4127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220" name="TextBox 35"/>
          <p:cNvSpPr txBox="1">
            <a:spLocks noChangeArrowheads="1"/>
          </p:cNvSpPr>
          <p:nvPr/>
        </p:nvSpPr>
        <p:spPr bwMode="auto">
          <a:xfrm>
            <a:off x="0" y="5041900"/>
            <a:ext cx="4495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Нормальная </a:t>
            </a:r>
            <a:r>
              <a:rPr lang="ru-RU" sz="2800"/>
              <a:t>заселённость уровней: нижние заняты, верхние свободны</a:t>
            </a:r>
          </a:p>
        </p:txBody>
      </p:sp>
      <p:sp>
        <p:nvSpPr>
          <p:cNvPr id="9221" name="TextBox 36"/>
          <p:cNvSpPr txBox="1">
            <a:spLocks noChangeArrowheads="1"/>
          </p:cNvSpPr>
          <p:nvPr/>
        </p:nvSpPr>
        <p:spPr bwMode="auto">
          <a:xfrm>
            <a:off x="4724400" y="5041900"/>
            <a:ext cx="4419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Инверсная </a:t>
            </a:r>
          </a:p>
          <a:p>
            <a:r>
              <a:rPr lang="ru-RU" sz="2800"/>
              <a:t>заселённость уровней: верхние заняты, нижние свободны</a:t>
            </a:r>
          </a:p>
        </p:txBody>
      </p:sp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4495800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4700" y="990600"/>
            <a:ext cx="45593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9"/>
          <p:cNvSpPr txBox="1">
            <a:spLocks noChangeArrowheads="1"/>
          </p:cNvSpPr>
          <p:nvPr/>
        </p:nvSpPr>
        <p:spPr bwMode="auto">
          <a:xfrm>
            <a:off x="152400" y="152400"/>
            <a:ext cx="8763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	</a:t>
            </a:r>
            <a:r>
              <a:rPr lang="ru-RU" sz="3600"/>
              <a:t>Процесс перевода среды из нормального состояния в инверсное называется </a:t>
            </a:r>
            <a:r>
              <a:rPr lang="ru-RU" sz="3600" b="1">
                <a:solidFill>
                  <a:srgbClr val="FF0000"/>
                </a:solidFill>
              </a:rPr>
              <a:t>накачкой</a:t>
            </a:r>
            <a:r>
              <a:rPr lang="ru-RU" sz="3600"/>
              <a:t>.</a:t>
            </a:r>
          </a:p>
          <a:p>
            <a:endParaRPr lang="ru-RU" sz="3600"/>
          </a:p>
          <a:p>
            <a:r>
              <a:rPr lang="ru-RU" sz="3600"/>
              <a:t>	</a:t>
            </a:r>
            <a:r>
              <a:rPr lang="ru-RU" sz="3600" u="sng"/>
              <a:t>Основные виды накачки:</a:t>
            </a:r>
          </a:p>
          <a:p>
            <a:endParaRPr lang="ru-RU" sz="3600"/>
          </a:p>
          <a:p>
            <a:pPr>
              <a:buFont typeface="Arial" charset="0"/>
              <a:buChar char="•"/>
            </a:pPr>
            <a:r>
              <a:rPr lang="ru-RU" sz="3600"/>
              <a:t> Оптическая</a:t>
            </a:r>
          </a:p>
          <a:p>
            <a:pPr>
              <a:buFont typeface="Arial" charset="0"/>
              <a:buChar char="•"/>
            </a:pPr>
            <a:r>
              <a:rPr lang="ru-RU" sz="3600"/>
              <a:t> Электрическая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00FF"/>
                </a:solidFill>
              </a:rPr>
              <a:t>Различные виды люминесценции</a:t>
            </a:r>
            <a:endParaRPr lang="ru-RU" sz="2800" b="1" i="1" u="sng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071546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Люминесцируют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возбужденные</a:t>
            </a:r>
            <a:r>
              <a:rPr lang="ru-RU" sz="2400" dirty="0" smtClean="0">
                <a:solidFill>
                  <a:srgbClr val="0000FF"/>
                </a:solidFill>
              </a:rPr>
              <a:t> молекулы,  и в зависимости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от вида возбуждения </a:t>
            </a:r>
            <a:r>
              <a:rPr lang="ru-RU" sz="2400" dirty="0" smtClean="0">
                <a:solidFill>
                  <a:srgbClr val="0000FF"/>
                </a:solidFill>
              </a:rPr>
              <a:t>различают: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143116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b="1" i="1" u="sng" dirty="0" err="1" smtClean="0">
                <a:solidFill>
                  <a:srgbClr val="0000FF"/>
                </a:solidFill>
              </a:rPr>
              <a:t>Ионо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400" b="1" i="1" u="sng" dirty="0" smtClean="0">
                <a:solidFill>
                  <a:srgbClr val="0000FF"/>
                </a:solidFill>
              </a:rPr>
              <a:t>я </a:t>
            </a:r>
            <a:r>
              <a:rPr lang="ru-RU" sz="2400" i="1" dirty="0" smtClean="0">
                <a:solidFill>
                  <a:srgbClr val="0000FF"/>
                </a:solidFill>
              </a:rPr>
              <a:t>– вызванная ионами;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b="1" i="1" u="sng" dirty="0" err="1" smtClean="0">
                <a:solidFill>
                  <a:srgbClr val="0000FF"/>
                </a:solidFill>
              </a:rPr>
              <a:t>Катодо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</a:t>
            </a:r>
            <a:r>
              <a:rPr lang="ru-RU" sz="2400" b="1" i="1" u="sng" dirty="0" smtClean="0">
                <a:solidFill>
                  <a:srgbClr val="0000FF"/>
                </a:solidFill>
              </a:rPr>
              <a:t>-я</a:t>
            </a:r>
            <a:r>
              <a:rPr lang="ru-RU" sz="2400" i="1" dirty="0" smtClean="0">
                <a:solidFill>
                  <a:srgbClr val="0000FF"/>
                </a:solidFill>
              </a:rPr>
              <a:t> – вызванная электронами;</a:t>
            </a:r>
            <a:br>
              <a:rPr lang="ru-RU" sz="2400" i="1" dirty="0" smtClean="0">
                <a:solidFill>
                  <a:srgbClr val="0000FF"/>
                </a:solidFill>
              </a:rPr>
            </a:br>
            <a:r>
              <a:rPr lang="ru-RU" sz="2400" i="1" dirty="0" smtClean="0">
                <a:solidFill>
                  <a:srgbClr val="0000FF"/>
                </a:solidFill>
              </a:rPr>
              <a:t/>
            </a:r>
            <a:br>
              <a:rPr lang="ru-RU" sz="2400" i="1" dirty="0" smtClean="0">
                <a:solidFill>
                  <a:srgbClr val="0000FF"/>
                </a:solidFill>
              </a:rPr>
            </a:br>
            <a:r>
              <a:rPr lang="ru-RU" sz="2400" i="1" dirty="0" smtClean="0">
                <a:solidFill>
                  <a:srgbClr val="0000FF"/>
                </a:solidFill>
              </a:rPr>
              <a:t/>
            </a:r>
            <a:br>
              <a:rPr lang="ru-RU" sz="2400" i="1" dirty="0" smtClean="0">
                <a:solidFill>
                  <a:srgbClr val="0000FF"/>
                </a:solidFill>
              </a:rPr>
            </a:br>
            <a:r>
              <a:rPr lang="ru-RU" sz="2400" i="1" dirty="0" smtClean="0">
                <a:solidFill>
                  <a:srgbClr val="0000FF"/>
                </a:solidFill>
              </a:rPr>
              <a:t/>
            </a:r>
            <a:br>
              <a:rPr lang="ru-RU" sz="2400" i="1" dirty="0" smtClean="0">
                <a:solidFill>
                  <a:srgbClr val="0000FF"/>
                </a:solidFill>
              </a:rPr>
            </a:br>
            <a:endParaRPr lang="ru-RU" sz="2400" i="1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u="sng" dirty="0" err="1" smtClean="0">
                <a:solidFill>
                  <a:srgbClr val="0000FF"/>
                </a:solidFill>
              </a:rPr>
              <a:t>рентгено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</a:t>
            </a:r>
            <a:r>
              <a:rPr lang="ru-RU" sz="2400" b="1" i="1" u="sng" dirty="0" smtClean="0">
                <a:solidFill>
                  <a:srgbClr val="0000FF"/>
                </a:solidFill>
              </a:rPr>
              <a:t>-я</a:t>
            </a:r>
            <a:r>
              <a:rPr lang="ru-RU" sz="2400" i="1" dirty="0" smtClean="0">
                <a:solidFill>
                  <a:srgbClr val="0000FF"/>
                </a:solidFill>
              </a:rPr>
              <a:t> – рентгеновским и </a:t>
            </a:r>
            <a:r>
              <a:rPr lang="el-GR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γ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solidFill>
                  <a:srgbClr val="0000FF"/>
                </a:solidFill>
                <a:cs typeface="Times New Roman"/>
              </a:rPr>
              <a:t>- излучением</a:t>
            </a:r>
            <a:endParaRPr lang="ru-RU" sz="3200" b="1" i="1" u="sng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07181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ПРИМЕР: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pic>
        <p:nvPicPr>
          <p:cNvPr id="251906" name="Picture 2" descr="C:\Documents and Settings\1\Мои документы\Мои рисунки\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928934"/>
            <a:ext cx="2311858" cy="16430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357187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 </a:t>
            </a:r>
            <a:r>
              <a:rPr lang="en-US" b="1" dirty="0" smtClean="0">
                <a:solidFill>
                  <a:srgbClr val="00B050"/>
                </a:solidFill>
              </a:rPr>
              <a:t>TV</a:t>
            </a:r>
            <a:r>
              <a:rPr lang="ru-RU" b="1" dirty="0" smtClean="0">
                <a:solidFill>
                  <a:srgbClr val="00B050"/>
                </a:solidFill>
              </a:rPr>
              <a:t> экране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85776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ПРИМЕР: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pic>
        <p:nvPicPr>
          <p:cNvPr id="251907" name="Picture 3" descr="C:\Documents and Settings\1\Мои документы\Мои рисунки\Siemens_Mobilett_Mira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857760"/>
            <a:ext cx="2154972" cy="1574787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0034" y="542926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 экране рентгеновского аппарата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51908" name="Picture 4" descr="C:\Documents and Settings\1\Мои документы\Мои рисунки\рент. аппарат.jpg"/>
          <p:cNvPicPr>
            <a:picLocks noChangeAspect="1" noChangeArrowheads="1"/>
          </p:cNvPicPr>
          <p:nvPr/>
        </p:nvPicPr>
        <p:blipFill>
          <a:blip r:embed="rId4"/>
          <a:srcRect t="7323" r="8555" b="17162"/>
          <a:stretch>
            <a:fillRect/>
          </a:stretch>
        </p:blipFill>
        <p:spPr bwMode="auto">
          <a:xfrm>
            <a:off x="6572264" y="4857760"/>
            <a:ext cx="1428760" cy="1571636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16 из 2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85800"/>
            <a:ext cx="7620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Оптический резонатор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626745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6324600" y="4191000"/>
            <a:ext cx="2819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1 – активная среда;</a:t>
            </a:r>
          </a:p>
          <a:p>
            <a:r>
              <a:rPr lang="ru-RU" sz="2000"/>
              <a:t>2 – непрозрачное зеркало;</a:t>
            </a:r>
          </a:p>
          <a:p>
            <a:r>
              <a:rPr lang="ru-RU" sz="2000"/>
              <a:t>3 – полупрозрачное зеркало.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4600" y="914400"/>
            <a:ext cx="2819400" cy="22463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Состоит из двух зеркал, подобранных так, что возникающее излучение многократно усиливается проходя через активную среду.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Box 5"/>
          <p:cNvSpPr txBox="1">
            <a:spLocks noChangeArrowheads="1"/>
          </p:cNvSpPr>
          <p:nvPr/>
        </p:nvSpPr>
        <p:spPr bwMode="auto">
          <a:xfrm>
            <a:off x="0" y="3581400"/>
            <a:ext cx="8763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000"/>
              <a:t>1- газоразрядная трубка, </a:t>
            </a:r>
          </a:p>
          <a:p>
            <a:pPr marL="342900" indent="-342900"/>
            <a:r>
              <a:rPr lang="ru-RU" sz="2000"/>
              <a:t>кварцевая </a:t>
            </a:r>
            <a:r>
              <a:rPr lang="en-US" sz="2000"/>
              <a:t>d</a:t>
            </a:r>
            <a:r>
              <a:rPr lang="ru-RU" sz="2000"/>
              <a:t> </a:t>
            </a:r>
            <a:r>
              <a:rPr lang="en-US" sz="2000"/>
              <a:t>≈</a:t>
            </a:r>
            <a:r>
              <a:rPr lang="ru-RU" sz="2000"/>
              <a:t> </a:t>
            </a:r>
            <a:r>
              <a:rPr lang="en-US" sz="2000"/>
              <a:t>7</a:t>
            </a:r>
            <a:r>
              <a:rPr lang="ru-RU" sz="2000"/>
              <a:t>мм</a:t>
            </a:r>
          </a:p>
          <a:p>
            <a:pPr marL="342900" indent="-342900"/>
            <a:r>
              <a:rPr lang="ru-RU" sz="2000"/>
              <a:t>2- смесь гелия и неона</a:t>
            </a:r>
            <a:r>
              <a:rPr lang="en-US" sz="2000"/>
              <a:t> </a:t>
            </a:r>
            <a:endParaRPr lang="ru-RU" sz="2000"/>
          </a:p>
          <a:p>
            <a:pPr marL="342900" indent="-342900"/>
            <a:r>
              <a:rPr lang="ru-RU" sz="2000"/>
              <a:t>(</a:t>
            </a:r>
            <a:r>
              <a:rPr lang="en-US" sz="2000"/>
              <a:t>He</a:t>
            </a:r>
            <a:r>
              <a:rPr lang="ru-RU" sz="2000"/>
              <a:t> </a:t>
            </a:r>
            <a:r>
              <a:rPr lang="en-US" sz="2000"/>
              <a:t>:</a:t>
            </a:r>
            <a:r>
              <a:rPr lang="ru-RU" sz="2000"/>
              <a:t> </a:t>
            </a:r>
            <a:r>
              <a:rPr lang="en-US" sz="2000"/>
              <a:t>Ne</a:t>
            </a:r>
            <a:r>
              <a:rPr lang="ru-RU" sz="2000"/>
              <a:t> </a:t>
            </a:r>
            <a:r>
              <a:rPr lang="en-US" sz="2000"/>
              <a:t>=</a:t>
            </a:r>
            <a:r>
              <a:rPr lang="ru-RU" sz="2000"/>
              <a:t> </a:t>
            </a:r>
            <a:r>
              <a:rPr lang="en-US" sz="2000"/>
              <a:t>10:1</a:t>
            </a:r>
            <a:r>
              <a:rPr lang="ru-RU" sz="2000"/>
              <a:t>), </a:t>
            </a:r>
            <a:r>
              <a:rPr lang="en-US" sz="2000"/>
              <a:t>P</a:t>
            </a:r>
            <a:r>
              <a:rPr lang="ru-RU" sz="2000"/>
              <a:t> </a:t>
            </a:r>
            <a:r>
              <a:rPr lang="en-US" sz="2000"/>
              <a:t>=</a:t>
            </a:r>
            <a:r>
              <a:rPr lang="ru-RU" sz="2000"/>
              <a:t> </a:t>
            </a:r>
            <a:r>
              <a:rPr lang="en-US" sz="2000"/>
              <a:t>150</a:t>
            </a:r>
            <a:r>
              <a:rPr lang="ru-RU" sz="2000"/>
              <a:t> Па</a:t>
            </a:r>
          </a:p>
          <a:p>
            <a:pPr marL="342900" indent="-342900"/>
            <a:r>
              <a:rPr lang="ru-RU" sz="2000"/>
              <a:t>3- электроды</a:t>
            </a:r>
          </a:p>
          <a:p>
            <a:pPr marL="342900" indent="-342900"/>
            <a:r>
              <a:rPr lang="ru-RU" sz="2000"/>
              <a:t>4- непрозрачное зеркало</a:t>
            </a:r>
          </a:p>
          <a:p>
            <a:pPr marL="342900" indent="-342900"/>
            <a:r>
              <a:rPr lang="ru-RU" sz="2000"/>
              <a:t>5- полупрозрачное  зеркало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Гелий-неоновый лазер</a:t>
            </a:r>
          </a:p>
        </p:txBody>
      </p:sp>
      <p:pic>
        <p:nvPicPr>
          <p:cNvPr id="10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63246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3648075" y="5410200"/>
          <a:ext cx="485775" cy="549275"/>
        </p:xfrm>
        <a:graphic>
          <a:graphicData uri="http://schemas.openxmlformats.org/presentationml/2006/ole">
            <p:oleObj spid="_x0000_s8194" name="Формула" r:id="rId4" imgW="190440" imgH="21564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3657600" y="3352800"/>
          <a:ext cx="514350" cy="512763"/>
        </p:xfrm>
        <a:graphic>
          <a:graphicData uri="http://schemas.openxmlformats.org/presentationml/2006/ole">
            <p:oleObj spid="_x0000_s8195" name="Формула" r:id="rId5" imgW="215640" imgH="215640" progId="Equation.3">
              <p:embed/>
            </p:oleObj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8001000" y="5562600"/>
          <a:ext cx="457200" cy="504825"/>
        </p:xfrm>
        <a:graphic>
          <a:graphicData uri="http://schemas.openxmlformats.org/presentationml/2006/ole">
            <p:oleObj spid="_x0000_s8196" name="Формула" r:id="rId6" imgW="190440" imgH="215640" progId="Equation.3">
              <p:embed/>
            </p:oleObj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7924800" y="3124200"/>
          <a:ext cx="609600" cy="622300"/>
        </p:xfrm>
        <a:graphic>
          <a:graphicData uri="http://schemas.openxmlformats.org/presentationml/2006/ole">
            <p:oleObj spid="_x0000_s8197" name="Формула" r:id="rId7" imgW="203040" imgH="228600" progId="Equation.3">
              <p:embed/>
            </p:oleObj>
          </a:graphicData>
        </a:graphic>
      </p:graphicFrame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3505200"/>
            <a:ext cx="38862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0" name="Object 11"/>
          <p:cNvGraphicFramePr>
            <a:graphicFrameLocks noChangeAspect="1"/>
          </p:cNvGraphicFramePr>
          <p:nvPr/>
        </p:nvGraphicFramePr>
        <p:xfrm>
          <a:off x="7772400" y="4114800"/>
          <a:ext cx="533400" cy="531813"/>
        </p:xfrm>
        <a:graphic>
          <a:graphicData uri="http://schemas.openxmlformats.org/presentationml/2006/ole">
            <p:oleObj spid="_x0000_s8198" name="Формула" r:id="rId9" imgW="21564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19200"/>
            <a:ext cx="60198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Красный рубиновый лазер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Свойства лазерного излучения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28600" y="914400"/>
            <a:ext cx="86106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/>
              <a:t> Монохроматичность</a:t>
            </a:r>
          </a:p>
          <a:p>
            <a:pPr>
              <a:buFont typeface="Arial" charset="0"/>
              <a:buChar char="•"/>
            </a:pPr>
            <a:endParaRPr lang="ru-RU" sz="4000"/>
          </a:p>
          <a:p>
            <a:pPr>
              <a:buFont typeface="Arial" charset="0"/>
              <a:buChar char="•"/>
            </a:pPr>
            <a:r>
              <a:rPr lang="ru-RU" sz="4000"/>
              <a:t> Узость пучка</a:t>
            </a:r>
          </a:p>
          <a:p>
            <a:pPr>
              <a:buFont typeface="Arial" charset="0"/>
              <a:buChar char="•"/>
            </a:pPr>
            <a:endParaRPr lang="ru-RU" sz="4000"/>
          </a:p>
          <a:p>
            <a:pPr>
              <a:buFont typeface="Arial" charset="0"/>
              <a:buChar char="•"/>
            </a:pPr>
            <a:r>
              <a:rPr lang="ru-RU" sz="4000"/>
              <a:t> Когерентность</a:t>
            </a:r>
          </a:p>
          <a:p>
            <a:pPr>
              <a:buFont typeface="Arial" charset="0"/>
              <a:buChar char="•"/>
            </a:pPr>
            <a:endParaRPr lang="ru-RU" sz="4000"/>
          </a:p>
          <a:p>
            <a:pPr>
              <a:buFont typeface="Arial" charset="0"/>
              <a:buChar char="•"/>
            </a:pPr>
            <a:r>
              <a:rPr lang="ru-RU" sz="4000"/>
              <a:t> Возможность получать различные мощности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Картинка 1 из 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828800"/>
            <a:ext cx="71628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066800" y="6040438"/>
            <a:ext cx="73152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31740" anchor="ctr">
            <a:spAutoFit/>
          </a:bodyPr>
          <a:lstStyle/>
          <a:p>
            <a:pPr algn="ctr" eaLnBrk="0" hangingPunct="0"/>
            <a:r>
              <a:rPr lang="ru-RU" sz="2400" b="1"/>
              <a:t>Длина волны: </a:t>
            </a:r>
            <a:r>
              <a:rPr lang="ru-RU" sz="2400"/>
              <a:t>зеленый 532нм, красный 650нм, пурпурный 405нм.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Монохроматичность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62000"/>
            <a:ext cx="9144000" cy="8302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Излучение лазера имеет одну строго определенную длину волны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0,01 нм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Узость пучка</a:t>
            </a: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228600" y="762000"/>
            <a:ext cx="8229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/>
              <a:t>	Лечение глаукомы, посредством «прокалывания» лазером отверстий размером 50-100 мкм для оттока внутриглазной жидкости.</a:t>
            </a:r>
          </a:p>
        </p:txBody>
      </p:sp>
      <p:pic>
        <p:nvPicPr>
          <p:cNvPr id="6" name="Picture 2" descr="Картинка 6 из 3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209800"/>
            <a:ext cx="5076825" cy="3800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Когерентность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228600" y="762000"/>
            <a:ext cx="8686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	Излучаемая лазером электромагнитная волна является когерентной : ее амплитуда, частота, фаза, направление распространения и поляризация постоянны или изменяются упорядоченно.</a:t>
            </a:r>
          </a:p>
        </p:txBody>
      </p:sp>
      <p:pic>
        <p:nvPicPr>
          <p:cNvPr id="17412" name="Picture 5" descr="http://www.pretich.narod.ru/Medicina-hoz/gastroskopy/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0575" y="2819400"/>
            <a:ext cx="45434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2895600"/>
            <a:ext cx="4267200" cy="30464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На основе гелий-неонового лазера с использованием волоконной оптики разработаны гастроскопы, формирующие голографическое объёмное изображение внутренней полости желудка.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Различные мощности лазерного излучения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3962400" cy="1938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Терапевтические лазеры</a:t>
            </a: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Низкая интенсивность:</a:t>
            </a:r>
          </a:p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≤10 Вт/см</a:t>
            </a:r>
            <a:r>
              <a:rPr lang="ru-RU" sz="2400" baseline="30000" dirty="0">
                <a:latin typeface="Arial" pitchFamily="34" charset="0"/>
                <a:cs typeface="Arial" pitchFamily="34" charset="0"/>
              </a:rPr>
              <a:t>2</a:t>
            </a: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1600200"/>
            <a:ext cx="3962400" cy="1938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Хирургические лазеры</a:t>
            </a: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Высокая интенсивность:</a:t>
            </a:r>
          </a:p>
          <a:p>
            <a:pPr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до 10</a:t>
            </a:r>
            <a:r>
              <a:rPr lang="ru-RU" sz="2400" baseline="300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Вт/см</a:t>
            </a:r>
            <a:r>
              <a:rPr lang="ru-RU" sz="2400" baseline="30000" dirty="0"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Соединительная линия уступом 6"/>
          <p:cNvCxnSpPr>
            <a:stCxn id="5" idx="2"/>
            <a:endCxn id="4" idx="0"/>
          </p:cNvCxnSpPr>
          <p:nvPr/>
        </p:nvCxnSpPr>
        <p:spPr>
          <a:xfrm rot="16200000" flipH="1">
            <a:off x="5245100" y="-88900"/>
            <a:ext cx="1016000" cy="2362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>
            <a:stCxn id="5" idx="2"/>
            <a:endCxn id="3" idx="0"/>
          </p:cNvCxnSpPr>
          <p:nvPr/>
        </p:nvCxnSpPr>
        <p:spPr>
          <a:xfrm rot="5400000">
            <a:off x="2882900" y="-88900"/>
            <a:ext cx="1016000" cy="2362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Действие лазерного излучения на </a:t>
            </a:r>
            <a:r>
              <a:rPr lang="ru-RU" sz="3200" b="1" dirty="0" err="1">
                <a:latin typeface="Arial" pitchFamily="34" charset="0"/>
                <a:cs typeface="Arial" pitchFamily="34" charset="0"/>
              </a:rPr>
              <a:t>биоткани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52400" y="762000"/>
            <a:ext cx="89916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 i="1">
                <a:solidFill>
                  <a:srgbClr val="FF0000"/>
                </a:solidFill>
                <a:cs typeface="Arial" charset="0"/>
              </a:rPr>
              <a:t> На клеточном уровне: </a:t>
            </a:r>
            <a:r>
              <a:rPr lang="ru-RU" sz="2800">
                <a:cs typeface="Arial" charset="0"/>
              </a:rPr>
              <a:t>изменение активности клеточных мембран; активация ядерного аппарата клеток и систем ДНК-РНК-белок;  окислительно-восстановительных реакций, различных ферментативных систем,  и т.д.</a:t>
            </a:r>
          </a:p>
          <a:p>
            <a:pPr>
              <a:buFont typeface="Arial" charset="0"/>
              <a:buChar char="•"/>
            </a:pPr>
            <a:r>
              <a:rPr lang="ru-RU" sz="2800" i="1">
                <a:solidFill>
                  <a:srgbClr val="FF0000"/>
                </a:solidFill>
                <a:cs typeface="Arial" charset="0"/>
              </a:rPr>
              <a:t> На тканевом уровне:</a:t>
            </a:r>
            <a:r>
              <a:rPr lang="ru-RU" sz="2800">
                <a:cs typeface="Arial" charset="0"/>
              </a:rPr>
              <a:t> снижение рецепторной чувствительности, снижение длительности фаз воспалительного процесса, отека, и напряжения тканей; усиление поглощения тканями кислорода, увеличение скорости кровотока, активация транспорта веществ через сосудистую стенку и др.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Глубина проникновения до 2 мм.</a:t>
            </a:r>
          </a:p>
          <a:p>
            <a:endParaRPr lang="ru-RU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b="1" i="1" u="sng" dirty="0" smtClean="0">
                <a:solidFill>
                  <a:srgbClr val="0000FF"/>
                </a:solidFill>
              </a:rPr>
              <a:t>Фото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</a:t>
            </a:r>
            <a:r>
              <a:rPr lang="ru-RU" sz="2400" b="1" i="1" u="sng" dirty="0" smtClean="0">
                <a:solidFill>
                  <a:srgbClr val="0000FF"/>
                </a:solidFill>
              </a:rPr>
              <a:t>-я – </a:t>
            </a:r>
            <a:r>
              <a:rPr lang="ru-RU" sz="2400" dirty="0" smtClean="0">
                <a:solidFill>
                  <a:srgbClr val="0000FF"/>
                </a:solidFill>
              </a:rPr>
              <a:t>под воздействием фотонов;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u="sng" dirty="0" err="1" smtClean="0">
                <a:solidFill>
                  <a:srgbClr val="0000FF"/>
                </a:solidFill>
              </a:rPr>
              <a:t>Трибо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400" b="1" i="1" u="sng" dirty="0" smtClean="0">
                <a:solidFill>
                  <a:srgbClr val="0000FF"/>
                </a:solidFill>
              </a:rPr>
              <a:t>я </a:t>
            </a:r>
            <a:r>
              <a:rPr lang="ru-RU" sz="2400" dirty="0" smtClean="0">
                <a:solidFill>
                  <a:srgbClr val="0000FF"/>
                </a:solidFill>
              </a:rPr>
              <a:t>– вызывается трением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52930" name="Picture 2" descr="C:\Documents and Settings\1\Мои документы\Мои рисунки\трибоL-я.jpg"/>
          <p:cNvPicPr>
            <a:picLocks noChangeAspect="1" noChangeArrowheads="1"/>
          </p:cNvPicPr>
          <p:nvPr/>
        </p:nvPicPr>
        <p:blipFill>
          <a:blip r:embed="rId2"/>
          <a:srcRect t="13842"/>
          <a:stretch>
            <a:fillRect/>
          </a:stretch>
        </p:blipFill>
        <p:spPr bwMode="auto">
          <a:xfrm>
            <a:off x="4286248" y="1214422"/>
            <a:ext cx="1873240" cy="1778659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34" y="128586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ПРИМЕР: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pic>
        <p:nvPicPr>
          <p:cNvPr id="252931" name="Picture 3" descr="C:\Documents and Settings\1\Мои документы\Мои рисунки\skot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28604"/>
            <a:ext cx="1809763" cy="1357322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252932" name="Picture 4" descr="C:\Documents and Settings\1\Мои документы\Мои рисунки\трибол-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285860"/>
            <a:ext cx="1928826" cy="192882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57158" y="1714488"/>
            <a:ext cx="1643074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1605 г. Френсис Бекон – кристаллы сахара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3143248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u="sng" dirty="0" err="1" smtClean="0">
                <a:solidFill>
                  <a:srgbClr val="0000FF"/>
                </a:solidFill>
              </a:rPr>
              <a:t>Электро</a:t>
            </a:r>
            <a:r>
              <a:rPr lang="en-US" sz="2000" b="1" i="1" u="sng" dirty="0" smtClean="0">
                <a:solidFill>
                  <a:srgbClr val="0000FF"/>
                </a:solidFill>
              </a:rPr>
              <a:t>L-</a:t>
            </a:r>
            <a:r>
              <a:rPr lang="ru-RU" sz="2000" b="1" i="1" u="sng" dirty="0" smtClean="0">
                <a:solidFill>
                  <a:srgbClr val="0000FF"/>
                </a:solidFill>
              </a:rPr>
              <a:t>я </a:t>
            </a:r>
            <a:r>
              <a:rPr lang="ru-RU" sz="2000" dirty="0" smtClean="0">
                <a:solidFill>
                  <a:srgbClr val="0000FF"/>
                </a:solidFill>
              </a:rPr>
              <a:t>– вызывается электрическим полем;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21481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eaLnBrk="0" hangingPunct="0">
              <a:buFont typeface="Arial" pitchFamily="34" charset="0"/>
              <a:buChar char="•"/>
            </a:pPr>
            <a:r>
              <a:rPr lang="ru-RU" sz="2400" b="1" u="sng" dirty="0" smtClean="0">
                <a:solidFill>
                  <a:srgbClr val="0000FF"/>
                </a:solidFill>
                <a:ea typeface="Times New Roman" pitchFamily="18" charset="0"/>
                <a:cs typeface="Arial" charset="0"/>
              </a:rPr>
              <a:t>Хемилюминесценция</a:t>
            </a:r>
            <a:r>
              <a:rPr lang="ru-RU" sz="2400" dirty="0" smtClean="0">
                <a:solidFill>
                  <a:srgbClr val="0000FF"/>
                </a:solidFill>
                <a:ea typeface="Times New Roman" pitchFamily="18" charset="0"/>
                <a:cs typeface="Arial" charset="0"/>
              </a:rPr>
              <a:t> – излучение  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сопровождающее </a:t>
            </a:r>
            <a:r>
              <a:rPr lang="ru-RU" sz="2400" dirty="0" smtClean="0">
                <a:solidFill>
                  <a:srgbClr val="0000FF"/>
                </a:solidFill>
                <a:ea typeface="Times New Roman" pitchFamily="18" charset="0"/>
                <a:cs typeface="Arial" charset="0"/>
              </a:rPr>
              <a:t> экзотермические химические реакции 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52933" name="Picture 5" descr="C:\Documents and Settings\1\Мои документы\Мои рисунки\хемил=я.jpg"/>
          <p:cNvPicPr>
            <a:picLocks noChangeAspect="1" noChangeArrowheads="1"/>
          </p:cNvPicPr>
          <p:nvPr/>
        </p:nvPicPr>
        <p:blipFill>
          <a:blip r:embed="rId5" cstate="print"/>
          <a:srcRect l="36000" r="28000"/>
          <a:stretch>
            <a:fillRect/>
          </a:stretch>
        </p:blipFill>
        <p:spPr bwMode="auto">
          <a:xfrm>
            <a:off x="7072330" y="3929066"/>
            <a:ext cx="1428760" cy="1918243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428596" y="5286388"/>
            <a:ext cx="5211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u="sng" dirty="0" err="1" smtClean="0">
                <a:solidFill>
                  <a:srgbClr val="0000FF"/>
                </a:solidFill>
              </a:rPr>
              <a:t>соно</a:t>
            </a:r>
            <a:r>
              <a:rPr lang="en-US" sz="2400" b="1" i="1" u="sng" dirty="0" smtClean="0">
                <a:solidFill>
                  <a:srgbClr val="0000FF"/>
                </a:solidFill>
              </a:rPr>
              <a:t>L</a:t>
            </a:r>
            <a:r>
              <a:rPr lang="ru-RU" sz="2400" b="1" i="1" u="sng" dirty="0" smtClean="0">
                <a:solidFill>
                  <a:srgbClr val="0000FF"/>
                </a:solidFill>
              </a:rPr>
              <a:t>- я </a:t>
            </a:r>
            <a:r>
              <a:rPr lang="ru-RU" sz="2400" dirty="0" smtClean="0">
                <a:solidFill>
                  <a:srgbClr val="0000FF"/>
                </a:solidFill>
              </a:rPr>
              <a:t>– под действием </a:t>
            </a:r>
            <a:r>
              <a:rPr lang="ru-RU" sz="2400" b="1" dirty="0" smtClean="0">
                <a:solidFill>
                  <a:srgbClr val="0000FF"/>
                </a:solidFill>
              </a:rPr>
              <a:t>УЗ;</a:t>
            </a:r>
            <a:endParaRPr lang="ru-RU" sz="2400" dirty="0"/>
          </a:p>
        </p:txBody>
      </p:sp>
      <p:pic>
        <p:nvPicPr>
          <p:cNvPr id="257025" name="Picture 1" descr="C:\Documents and Settings\1\Мои документы\Мои рисунки\800px-Sonoluminescenc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V="1">
            <a:off x="1071538" y="5715016"/>
            <a:ext cx="4333852" cy="736755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357158" y="3571876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u="sng" dirty="0" smtClean="0">
                <a:solidFill>
                  <a:srgbClr val="0000FF"/>
                </a:solidFill>
              </a:rPr>
              <a:t>Радио </a:t>
            </a:r>
            <a:r>
              <a:rPr lang="en-US" sz="2000" b="1" i="1" u="sng" dirty="0" smtClean="0">
                <a:solidFill>
                  <a:srgbClr val="0000FF"/>
                </a:solidFill>
              </a:rPr>
              <a:t>L</a:t>
            </a:r>
            <a:r>
              <a:rPr lang="ru-RU" sz="2000" b="1" i="1" u="sng" dirty="0" smtClean="0">
                <a:solidFill>
                  <a:srgbClr val="0000FF"/>
                </a:solidFill>
              </a:rPr>
              <a:t>-я </a:t>
            </a:r>
            <a:r>
              <a:rPr lang="ru-RU" sz="2000" dirty="0" smtClean="0">
                <a:solidFill>
                  <a:srgbClr val="0000FF"/>
                </a:solidFill>
              </a:rPr>
              <a:t>возникает при возбуждении атомов продуктами радиоактивного распада; </a:t>
            </a:r>
            <a:endParaRPr lang="ru-RU" sz="2000" dirty="0"/>
          </a:p>
        </p:txBody>
      </p:sp>
      <p:pic>
        <p:nvPicPr>
          <p:cNvPr id="3" name="Picture 1" descr="C:\Documents and Settings\1\Мои документы\Мои рисунки\трибо-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785926"/>
            <a:ext cx="2204767" cy="144779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45259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sz="3600" smtClean="0">
                <a:latin typeface="Arial" charset="0"/>
                <a:cs typeface="Arial" charset="0"/>
              </a:rPr>
              <a:t>высокие дозы – разрушающее</a:t>
            </a:r>
          </a:p>
          <a:p>
            <a:pPr eaLnBrk="1" hangingPunct="1"/>
            <a:endParaRPr lang="ru-RU" sz="36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3600" smtClean="0">
                <a:latin typeface="Arial" charset="0"/>
                <a:cs typeface="Arial" charset="0"/>
              </a:rPr>
              <a:t>средние дозы – угнетающее</a:t>
            </a:r>
          </a:p>
          <a:p>
            <a:pPr eaLnBrk="1" hangingPunct="1"/>
            <a:endParaRPr lang="ru-RU" sz="36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3600" smtClean="0">
                <a:latin typeface="Arial" charset="0"/>
                <a:cs typeface="Arial" charset="0"/>
              </a:rPr>
              <a:t>малые дозы – стимулирующее</a:t>
            </a:r>
          </a:p>
          <a:p>
            <a:pPr eaLnBrk="1" hangingPunct="1"/>
            <a:endParaRPr lang="ru-RU" sz="36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3600" smtClean="0">
                <a:latin typeface="Arial" charset="0"/>
                <a:cs typeface="Arial" charset="0"/>
              </a:rPr>
              <a:t>очень маленькие – отсутствие действия.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Действие лазерного излучения на организм в зависимости от поглощенной дозы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Применение в медицине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4582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/>
              <a:t>Безоперационное лечение отслойки сетчатки. Применяется специальный прибор – офтальмокоагулятор.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Световой бескровный нож (не нуждается в стерилизации).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Лечение глаукомы, посредством «прокалывания» лазером отверстий размером 50-100мкм.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Уничтожение раковых клеток.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Разрушение дентина при лечении зубов.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Получение голографических изображений, позволяющих с помощью волоконной оптики получить объёмное изображение внутренних полостей.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При лечении трофических язв, послеоперационных швов.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При лечении ишемической болезни сердца и др.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бескровный разрез из-за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фотокоагуляции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надежность в работе (не сломается об косточку)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прозрачный, что расширяет поле зрения хирурга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абсолютная стерильность (луч + убивает микробы вследствие высокой температуры) локальность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анальгетический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эффект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быстрое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ранозаживление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Лазерный скальпель</a:t>
            </a:r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7863" y="1081088"/>
            <a:ext cx="524827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Локальность действия на биологическую ткань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Применение лазеров в офтальмологии</a:t>
            </a:r>
          </a:p>
        </p:txBody>
      </p:sp>
      <p:pic>
        <p:nvPicPr>
          <p:cNvPr id="24579" name="Picture 2" descr="http://xbrest.com/ind/images/catalog/9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346200"/>
            <a:ext cx="5029200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0" y="838200"/>
            <a:ext cx="4419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Безоперационное лечение отслойки сетчатки. Применяется специальный прибор – офтальмокоагулятор.</a:t>
            </a:r>
          </a:p>
          <a:p>
            <a:endParaRPr lang="ru-RU" sz="28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rosslynmedical.com/images/e_ndoskopiya/cart_4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2892425"/>
            <a:ext cx="22098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Применение лазера в эндоскопии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0" y="685800"/>
            <a:ext cx="9144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Использование лазерного излучения в эндоскопии является крупнейшим достижением современной науки. Применяют для: остановка кровотечений из изъязвлений, опухолей и других источников; ликвидация новообразований, гемангиом, телеангиэктазий; ускорение регенерации хронических язв. Лазерный луч проводят по кварцевому световоду. Для наведения невидимого лазерного луча, используемого для деструкции, используют видимый (красный) луч гелий-неонового лазера. </a:t>
            </a: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0" y="2895600"/>
            <a:ext cx="69342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Деструкция тканей происходит в результате генерации в них тепла и нагревания их до 1000°С.</a:t>
            </a:r>
            <a:br>
              <a:rPr lang="ru-RU" sz="2000"/>
            </a:br>
            <a:r>
              <a:rPr lang="ru-RU" sz="2000"/>
              <a:t>Положительными качествами фотокоагуляции является отсутствие контакта инструмента с тканями, небольшая (до 2 мм) зона коагуляции, гемостатический эффект, эпителизация дефектов без образования рубцов. Безопасность применения лазерного излучения в эндоскопии обеспечивается концентрацией энергии в поверхностных слоях ткани, направленным воздействием, регулируемой экспозицией.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228600" y="685800"/>
            <a:ext cx="8915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	Лазерная стоматология — высокоэффективный современный метод лечения заболеваний слизистой оболочки рта и пародонта.</a:t>
            </a:r>
          </a:p>
          <a:p>
            <a:r>
              <a:rPr lang="ru-RU" sz="2400"/>
              <a:t>	Лазер не затрагивает ткани зуба, а выпаривает воду, в них содержащуюся. При этом гибнут бактерии, уплотняется зубная эмаль. Лазерная стоматология универсальна и применяется при: болезней дёсен, отбеливании зубов, протезировании и установке брекетов, а также при вживлении имплантатов.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Применение лазеров в стоматологии</a:t>
            </a:r>
          </a:p>
        </p:txBody>
      </p:sp>
      <p:pic>
        <p:nvPicPr>
          <p:cNvPr id="26628" name="Picture 2" descr="Картинка 1 из 307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52888"/>
            <a:ext cx="4495800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Картинка 2 из 310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054475"/>
            <a:ext cx="35052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228600" y="838200"/>
            <a:ext cx="8763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FF0000"/>
                </a:solidFill>
              </a:rPr>
              <a:t>Первое правило лазерной безопасности: </a:t>
            </a:r>
            <a:r>
              <a:rPr lang="ru-RU" sz="2000" b="1" i="1">
                <a:solidFill>
                  <a:srgbClr val="FF0000"/>
                </a:solidFill>
              </a:rPr>
              <a:t>НИКОГДА НИ ПРИ КАКИХ ОБСТОЯТЕЛЬСТВАХ НЕ СМОТРИТЕ ГЛАЗАМИ НА ЛАЗЕРНЫЙ ЛУЧ!</a:t>
            </a:r>
          </a:p>
          <a:p>
            <a:pPr>
              <a:buFont typeface="Arial" charset="0"/>
              <a:buChar char="•"/>
            </a:pPr>
            <a:r>
              <a:rPr lang="ru-RU" sz="2000" b="1" i="1"/>
              <a:t> </a:t>
            </a:r>
            <a:r>
              <a:rPr lang="ru-RU" sz="2000"/>
              <a:t>Матовые поверхности стен </a:t>
            </a:r>
            <a:r>
              <a:rPr lang="ru-RU" sz="2000" b="1" i="1"/>
              <a:t> </a:t>
            </a:r>
            <a:r>
              <a:rPr lang="ru-RU" sz="2000"/>
              <a:t>и оборудования во избежание  отражения лазерного луча</a:t>
            </a:r>
          </a:p>
          <a:p>
            <a:pPr>
              <a:buFont typeface="Arial" charset="0"/>
              <a:buChar char="•"/>
            </a:pPr>
            <a:r>
              <a:rPr lang="ru-RU" sz="2000"/>
              <a:t>Персонал должен быть обеспечен лазерозащитными очками</a:t>
            </a:r>
          </a:p>
          <a:p>
            <a:pPr>
              <a:buFont typeface="Arial" charset="0"/>
              <a:buChar char="•"/>
            </a:pPr>
            <a:r>
              <a:rPr lang="ru-RU" sz="2000"/>
              <a:t>Наладка и ремонт лазерной системы могут проводиться исключительно специально обученным персоналом. </a:t>
            </a:r>
          </a:p>
          <a:p>
            <a:pPr>
              <a:buFont typeface="Arial" charset="0"/>
              <a:buChar char="•"/>
            </a:pPr>
            <a:endParaRPr lang="ru-RU" sz="2000"/>
          </a:p>
        </p:txBody>
      </p:sp>
      <p:sp>
        <p:nvSpPr>
          <p:cNvPr id="6" name="TextBox 5"/>
          <p:cNvSpPr txBox="1"/>
          <p:nvPr/>
        </p:nvSpPr>
        <p:spPr>
          <a:xfrm>
            <a:off x="0" y="-304800"/>
            <a:ext cx="9144000" cy="10779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Техника безопасности при работе с лазерами</a:t>
            </a:r>
          </a:p>
        </p:txBody>
      </p:sp>
      <p:pic>
        <p:nvPicPr>
          <p:cNvPr id="27652" name="Picture 5" descr="http://lasers.org.ru/images/stories/p1010560kw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05200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http://lasers.org.ru/images/stories/p1010559u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505200"/>
            <a:ext cx="2743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304800" y="5638800"/>
            <a:ext cx="3352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Солнцезащитные очки не защищают  от лазерного излучения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5410200" y="5562600"/>
            <a:ext cx="3276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Лазерозащитные очки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0000FF"/>
                </a:solidFill>
              </a:rPr>
              <a:t>Фотолюминесценция</a:t>
            </a:r>
            <a:endParaRPr lang="ru-RU" sz="3200" b="1" i="1" u="sng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Возникает при </a:t>
            </a:r>
            <a:r>
              <a:rPr lang="ru-RU" sz="2400" b="1" u="sng" dirty="0" smtClean="0">
                <a:solidFill>
                  <a:srgbClr val="0000FF"/>
                </a:solidFill>
              </a:rPr>
              <a:t>возбуждении атомов светом </a:t>
            </a:r>
            <a:r>
              <a:rPr lang="ru-RU" sz="2400" dirty="0" smtClean="0">
                <a:solidFill>
                  <a:srgbClr val="0000FF"/>
                </a:solidFill>
              </a:rPr>
              <a:t>(</a:t>
            </a:r>
            <a:r>
              <a:rPr lang="ru-RU" sz="2400" b="1" i="1" dirty="0" smtClean="0">
                <a:solidFill>
                  <a:srgbClr val="0000FF"/>
                </a:solidFill>
              </a:rPr>
              <a:t>УФ</a:t>
            </a:r>
            <a:r>
              <a:rPr lang="ru-RU" sz="2400" dirty="0" smtClean="0">
                <a:solidFill>
                  <a:srgbClr val="0000FF"/>
                </a:solidFill>
              </a:rPr>
              <a:t> и </a:t>
            </a:r>
            <a:r>
              <a:rPr lang="ru-RU" sz="2400" b="1" i="1" dirty="0" smtClean="0">
                <a:solidFill>
                  <a:srgbClr val="0000FF"/>
                </a:solidFill>
              </a:rPr>
              <a:t>коротковолновая </a:t>
            </a:r>
            <a:r>
              <a:rPr lang="ru-RU" sz="2400" i="1" dirty="0" smtClean="0">
                <a:solidFill>
                  <a:srgbClr val="0000FF"/>
                </a:solidFill>
              </a:rPr>
              <a:t>часть видимого света</a:t>
            </a:r>
            <a:r>
              <a:rPr lang="ru-RU" sz="2400" dirty="0" smtClean="0">
                <a:solidFill>
                  <a:srgbClr val="0000FF"/>
                </a:solidFill>
              </a:rPr>
              <a:t>) 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C:\Documents and Settings\1\Мои документы\Мои рисунки\infrarotstrahlen.jpg"/>
          <p:cNvPicPr>
            <a:picLocks noChangeAspect="1" noChangeArrowheads="1"/>
          </p:cNvPicPr>
          <p:nvPr/>
        </p:nvPicPr>
        <p:blipFill>
          <a:blip r:embed="rId3"/>
          <a:srcRect t="36952" r="58750"/>
          <a:stretch>
            <a:fillRect/>
          </a:stretch>
        </p:blipFill>
        <p:spPr bwMode="auto">
          <a:xfrm>
            <a:off x="6143636" y="928670"/>
            <a:ext cx="2357454" cy="15845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857884" y="2214554"/>
            <a:ext cx="201208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20 –      400 нм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1500174"/>
            <a:ext cx="714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УФ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2549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05736438"/>
              </p:ext>
            </p:extLst>
          </p:nvPr>
        </p:nvGraphicFramePr>
        <p:xfrm>
          <a:off x="7439025" y="2500313"/>
          <a:ext cx="500063" cy="379412"/>
        </p:xfrm>
        <a:graphic>
          <a:graphicData uri="http://schemas.openxmlformats.org/presentationml/2006/ole">
            <p:oleObj spid="_x0000_s1026" name="Формула" r:id="rId4" imgW="317225" imgH="241091" progId="Equation.3">
              <p:embed/>
            </p:oleObj>
          </a:graphicData>
        </a:graphic>
      </p:graphicFrame>
      <p:graphicFrame>
        <p:nvGraphicFramePr>
          <p:cNvPr id="2549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4653169"/>
              </p:ext>
            </p:extLst>
          </p:nvPr>
        </p:nvGraphicFramePr>
        <p:xfrm>
          <a:off x="8215338" y="2357430"/>
          <a:ext cx="560388" cy="463550"/>
        </p:xfrm>
        <a:graphic>
          <a:graphicData uri="http://schemas.openxmlformats.org/presentationml/2006/ole">
            <p:oleObj spid="_x0000_s1027" name="Формула" r:id="rId5" imgW="253890" imgH="228501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215338" y="2714620"/>
            <a:ext cx="714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555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7500958" y="2214554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     видимое</a:t>
            </a:r>
            <a:endParaRPr lang="ru-RU" sz="1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800000" flipH="1">
            <a:off x="2991135" y="792206"/>
            <a:ext cx="89891" cy="1701688"/>
          </a:xfrm>
          <a:prstGeom prst="downArrow">
            <a:avLst/>
          </a:prstGeom>
          <a:solidFill>
            <a:srgbClr val="FF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0272433" flipH="1">
            <a:off x="4021975" y="790984"/>
            <a:ext cx="45719" cy="2440549"/>
          </a:xfrm>
          <a:prstGeom prst="downArrow">
            <a:avLst/>
          </a:prstGeom>
          <a:solidFill>
            <a:srgbClr val="FF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85720" y="2428868"/>
            <a:ext cx="3500462" cy="4093428"/>
          </a:xfrm>
          <a:prstGeom prst="rect">
            <a:avLst/>
          </a:prstGeom>
          <a:gradFill flip="none" rotWithShape="1">
            <a:gsLst>
              <a:gs pos="0">
                <a:srgbClr val="DAF921">
                  <a:tint val="66000"/>
                  <a:satMod val="160000"/>
                </a:srgbClr>
              </a:gs>
              <a:gs pos="50000">
                <a:srgbClr val="DAF921">
                  <a:tint val="44500"/>
                  <a:satMod val="160000"/>
                </a:srgbClr>
              </a:gs>
              <a:gs pos="100000">
                <a:srgbClr val="DAF921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Фл</a:t>
            </a:r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</a:rPr>
              <a:t>у</a:t>
            </a:r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оресценция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–</a:t>
            </a:r>
            <a:r>
              <a:rPr lang="ru-RU" sz="2400" dirty="0" smtClean="0">
                <a:solidFill>
                  <a:srgbClr val="0000FF"/>
                </a:solidFill>
                <a:cs typeface="Times New Roman" pitchFamily="18" charset="0"/>
              </a:rPr>
              <a:t>ее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FF"/>
                </a:solidFill>
                <a:cs typeface="Times New Roman" pitchFamily="18" charset="0"/>
              </a:rPr>
              <a:t>характеризует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FF"/>
                </a:solidFill>
                <a:cs typeface="Times New Roman" pitchFamily="18" charset="0"/>
              </a:rPr>
              <a:t>кратковременное </a:t>
            </a:r>
            <a:r>
              <a:rPr lang="ru-RU" sz="2400" dirty="0">
                <a:solidFill>
                  <a:srgbClr val="0000FF"/>
                </a:solidFill>
                <a:cs typeface="Times New Roman" pitchFamily="18" charset="0"/>
              </a:rPr>
              <a:t>″</a:t>
            </a:r>
            <a:r>
              <a:rPr lang="ru-RU" sz="2400" b="1" dirty="0">
                <a:solidFill>
                  <a:srgbClr val="0000FF"/>
                </a:solidFill>
                <a:cs typeface="Times New Roman" pitchFamily="18" charset="0"/>
              </a:rPr>
              <a:t>после</a:t>
            </a:r>
            <a:r>
              <a:rPr lang="ru-RU" sz="2400" dirty="0">
                <a:solidFill>
                  <a:srgbClr val="0000FF"/>
                </a:solidFill>
                <a:cs typeface="Times New Roman" pitchFamily="18" charset="0"/>
              </a:rPr>
              <a:t>свечение″ </a:t>
            </a:r>
            <a:endParaRPr lang="ru-RU" sz="2400" dirty="0">
              <a:solidFill>
                <a:srgbClr val="0000FF"/>
              </a:solidFill>
            </a:endParaRPr>
          </a:p>
          <a:p>
            <a:pPr eaLnBrk="0" hangingPunct="0"/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000" i="1" dirty="0" smtClean="0">
                <a:cs typeface="Times New Roman" pitchFamily="18" charset="0"/>
              </a:rPr>
              <a:t>10</a:t>
            </a:r>
            <a:r>
              <a:rPr lang="ru-RU" sz="2000" i="1" baseline="30000" dirty="0" smtClean="0">
                <a:cs typeface="Times New Roman" pitchFamily="18" charset="0"/>
              </a:rPr>
              <a:t>-7</a:t>
            </a:r>
            <a:r>
              <a:rPr lang="ru-RU" sz="2000" i="1" dirty="0" smtClean="0">
                <a:cs typeface="Times New Roman" pitchFamily="18" charset="0"/>
              </a:rPr>
              <a:t>-10</a:t>
            </a:r>
            <a:r>
              <a:rPr lang="ru-RU" sz="2000" i="1" baseline="30000" dirty="0" smtClean="0">
                <a:cs typeface="Times New Roman" pitchFamily="18" charset="0"/>
              </a:rPr>
              <a:t>-8</a:t>
            </a:r>
            <a:r>
              <a:rPr lang="ru-RU" sz="2000" i="1" dirty="0" smtClean="0">
                <a:cs typeface="Times New Roman" pitchFamily="18" charset="0"/>
              </a:rPr>
              <a:t>с </a:t>
            </a:r>
            <a:r>
              <a:rPr lang="ru-RU" sz="2000" i="1" dirty="0">
                <a:cs typeface="Times New Roman" pitchFamily="18" charset="0"/>
              </a:rPr>
              <a:t>после </a:t>
            </a:r>
            <a:r>
              <a:rPr lang="ru-RU" sz="2000" i="1" dirty="0" smtClean="0">
                <a:cs typeface="Times New Roman" pitchFamily="18" charset="0"/>
              </a:rPr>
              <a:t> снятия возбуждения</a:t>
            </a:r>
          </a:p>
          <a:p>
            <a:pPr eaLnBrk="0" hangingPunct="0"/>
            <a:r>
              <a:rPr lang="ru-RU" sz="2000" b="1" i="1" dirty="0" smtClean="0">
                <a:solidFill>
                  <a:srgbClr val="FF0000"/>
                </a:solidFill>
                <a:cs typeface="Times New Roman" pitchFamily="18" charset="0"/>
              </a:rPr>
              <a:t>ПРАКТИЧЕСКИ ЕГО НЕТ!</a:t>
            </a:r>
          </a:p>
          <a:p>
            <a:pPr eaLnBrk="0" hangingPunct="0"/>
            <a:r>
              <a:rPr lang="ru-RU" sz="2000" b="1" i="1" u="sng" dirty="0" smtClean="0">
                <a:solidFill>
                  <a:srgbClr val="0000FF"/>
                </a:solidFill>
                <a:cs typeface="Times New Roman" pitchFamily="18" charset="0"/>
              </a:rPr>
              <a:t>Свечение прекращается после снятия возбуждения</a:t>
            </a:r>
            <a:endParaRPr lang="ru-RU" sz="2000" b="1" i="1" u="sng" dirty="0">
              <a:solidFill>
                <a:srgbClr val="0000FF"/>
              </a:solidFill>
              <a:cs typeface="Times New Roman" pitchFamily="18" charset="0"/>
            </a:endParaRPr>
          </a:p>
          <a:p>
            <a:pPr eaLnBrk="0" hangingPunct="0"/>
            <a:endParaRPr lang="ru-RU" sz="2000" i="1" dirty="0">
              <a:cs typeface="Times New Roman" pitchFamily="18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000496" y="3214686"/>
            <a:ext cx="4114800" cy="156966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Фосфоресценци</a:t>
            </a:r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  <a:cs typeface="Arial" charset="0"/>
              </a:rPr>
              <a:t>я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– </a:t>
            </a:r>
            <a:r>
              <a:rPr lang="ru-RU" sz="2400" dirty="0" smtClean="0">
                <a:solidFill>
                  <a:srgbClr val="0000FF"/>
                </a:solidFill>
                <a:cs typeface="Times New Roman" pitchFamily="18" charset="0"/>
              </a:rPr>
              <a:t>ее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FF"/>
                </a:solidFill>
                <a:cs typeface="Times New Roman" pitchFamily="18" charset="0"/>
              </a:rPr>
              <a:t>характеризует </a:t>
            </a:r>
            <a:r>
              <a:rPr lang="ru-RU" sz="2400" b="1" i="1" u="sng" dirty="0" smtClean="0">
                <a:solidFill>
                  <a:srgbClr val="0000FF"/>
                </a:solidFill>
                <a:cs typeface="Times New Roman" pitchFamily="18" charset="0"/>
              </a:rPr>
              <a:t>длительное </a:t>
            </a:r>
            <a:r>
              <a:rPr lang="ru-RU" sz="2400" dirty="0">
                <a:solidFill>
                  <a:srgbClr val="0000FF"/>
                </a:solidFill>
                <a:cs typeface="Times New Roman" pitchFamily="18" charset="0"/>
              </a:rPr>
              <a:t>″</a:t>
            </a:r>
            <a:r>
              <a:rPr lang="ru-RU" sz="2400" b="1" dirty="0">
                <a:solidFill>
                  <a:srgbClr val="0000FF"/>
                </a:solidFill>
                <a:cs typeface="Times New Roman" pitchFamily="18" charset="0"/>
              </a:rPr>
              <a:t>после</a:t>
            </a:r>
            <a:r>
              <a:rPr lang="ru-RU" sz="2400" dirty="0">
                <a:solidFill>
                  <a:srgbClr val="0000FF"/>
                </a:solidFill>
                <a:cs typeface="Times New Roman" pitchFamily="18" charset="0"/>
              </a:rPr>
              <a:t>свечение″ </a:t>
            </a:r>
            <a:r>
              <a:rPr lang="ru-RU" sz="240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7373673" flipH="1">
            <a:off x="5833330" y="1016523"/>
            <a:ext cx="67316" cy="905169"/>
          </a:xfrm>
          <a:prstGeom prst="downArrow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857752" y="471488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В физиологических условиях практически не наблюдается.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857224" y="4643446"/>
            <a:ext cx="4286280" cy="1071570"/>
          </a:xfrm>
          <a:prstGeom prst="roundRect">
            <a:avLst/>
          </a:prstGeom>
          <a:solidFill>
            <a:srgbClr val="BFF93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7158" y="214290"/>
            <a:ext cx="8501122" cy="193899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</a:rPr>
              <a:t>Флуоресценция </a:t>
            </a:r>
            <a:r>
              <a:rPr lang="ru-RU" sz="2400" b="1" i="1" dirty="0" smtClean="0">
                <a:solidFill>
                  <a:srgbClr val="0000FF"/>
                </a:solidFill>
              </a:rPr>
              <a:t>–</a:t>
            </a:r>
            <a:r>
              <a:rPr lang="ru-RU" sz="2400" i="1" dirty="0" smtClean="0">
                <a:solidFill>
                  <a:srgbClr val="0000FF"/>
                </a:solidFill>
              </a:rPr>
              <a:t>это испускание кванта света при переходе возбужденного электрона между </a:t>
            </a:r>
            <a:r>
              <a:rPr lang="ru-RU" sz="2400" b="1" i="1" u="sng" dirty="0" err="1" smtClean="0">
                <a:solidFill>
                  <a:schemeClr val="accent4">
                    <a:lumMod val="75000"/>
                  </a:schemeClr>
                </a:solidFill>
              </a:rPr>
              <a:t>синглетными</a:t>
            </a:r>
            <a:r>
              <a:rPr lang="ru-RU" sz="2400" i="1" dirty="0" smtClean="0">
                <a:solidFill>
                  <a:srgbClr val="0000FF"/>
                </a:solidFill>
              </a:rPr>
              <a:t> уровнями (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спин электрона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не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меняется</a:t>
            </a:r>
            <a:r>
              <a:rPr lang="ru-RU" sz="2400" i="1" dirty="0" smtClean="0">
                <a:solidFill>
                  <a:srgbClr val="0000FF"/>
                </a:solidFill>
              </a:rPr>
              <a:t>). </a:t>
            </a:r>
            <a:r>
              <a:rPr lang="ru-RU" sz="2000" i="1" dirty="0" smtClean="0">
                <a:solidFill>
                  <a:srgbClr val="0000FF"/>
                </a:solidFill>
              </a:rPr>
              <a:t>Это </a:t>
            </a:r>
            <a:r>
              <a:rPr lang="ru-RU" sz="2000" b="1" i="1" dirty="0" smtClean="0">
                <a:solidFill>
                  <a:srgbClr val="0000FF"/>
                </a:solidFill>
              </a:rPr>
              <a:t> разрешенный  </a:t>
            </a:r>
            <a:r>
              <a:rPr lang="ru-RU" sz="2000" i="1" dirty="0" smtClean="0">
                <a:solidFill>
                  <a:srgbClr val="0000FF"/>
                </a:solidFill>
              </a:rPr>
              <a:t>по спину </a:t>
            </a:r>
            <a:r>
              <a:rPr lang="ru-RU" sz="2000" i="1" dirty="0" err="1" smtClean="0">
                <a:solidFill>
                  <a:srgbClr val="0000FF"/>
                </a:solidFill>
              </a:rPr>
              <a:t>излучательный</a:t>
            </a:r>
            <a:r>
              <a:rPr lang="ru-RU" sz="2000" i="1" dirty="0" smtClean="0">
                <a:solidFill>
                  <a:srgbClr val="0000FF"/>
                </a:solidFill>
              </a:rPr>
              <a:t> переход. </a:t>
            </a:r>
            <a:endParaRPr lang="ru-RU" sz="2000" i="1" dirty="0">
              <a:solidFill>
                <a:srgbClr val="0000FF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7358082" y="1285860"/>
            <a:ext cx="571504" cy="2143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4" descr="рис 4"/>
          <p:cNvPicPr>
            <a:picLocks noChangeAspect="1" noChangeArrowheads="1"/>
          </p:cNvPicPr>
          <p:nvPr/>
        </p:nvPicPr>
        <p:blipFill>
          <a:blip r:embed="rId3"/>
          <a:srcRect l="8124" t="-270" r="6573"/>
          <a:stretch>
            <a:fillRect/>
          </a:stretch>
        </p:blipFill>
        <p:spPr bwMode="auto">
          <a:xfrm>
            <a:off x="1428728" y="2428868"/>
            <a:ext cx="3000373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3714752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786058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ru-RU" sz="2400" b="1" baseline="-25000" dirty="0" smtClean="0"/>
              <a:t>1</a:t>
            </a:r>
            <a:r>
              <a:rPr lang="en-US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2714620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синглет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0800000">
            <a:off x="2000232" y="2571744"/>
            <a:ext cx="71438" cy="142876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071802" y="3143248"/>
            <a:ext cx="71438" cy="785818"/>
          </a:xfrm>
          <a:prstGeom prst="downArrow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1122" name="Object 2"/>
          <p:cNvGraphicFramePr>
            <a:graphicFrameLocks noChangeAspect="1"/>
          </p:cNvGraphicFramePr>
          <p:nvPr/>
        </p:nvGraphicFramePr>
        <p:xfrm>
          <a:off x="4214810" y="3500438"/>
          <a:ext cx="917574" cy="446268"/>
        </p:xfrm>
        <a:graphic>
          <a:graphicData uri="http://schemas.openxmlformats.org/presentationml/2006/ole">
            <p:oleObj spid="_x0000_s2050" name="Формула" r:id="rId4" imgW="558558" imgH="304668" progId="Equation.3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000364" y="2643182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cs typeface="Times New Roman" pitchFamily="18" charset="0"/>
              </a:rPr>
              <a:t>10</a:t>
            </a:r>
            <a:r>
              <a:rPr lang="ru-RU" i="1" baseline="30000" dirty="0" smtClean="0">
                <a:cs typeface="Times New Roman" pitchFamily="18" charset="0"/>
              </a:rPr>
              <a:t>-8</a:t>
            </a:r>
            <a:r>
              <a:rPr lang="ru-RU" i="1" dirty="0" smtClean="0">
                <a:cs typeface="Times New Roman" pitchFamily="18" charset="0"/>
              </a:rPr>
              <a:t>с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0527757">
            <a:off x="3569450" y="1998283"/>
            <a:ext cx="2253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00FF"/>
                </a:solidFill>
              </a:rPr>
              <a:t>Время жизни в этом состоянии</a:t>
            </a:r>
            <a:endParaRPr lang="ru-RU" sz="1600" i="1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8" y="4929198"/>
            <a:ext cx="548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071670" y="5072074"/>
            <a:ext cx="428628" cy="71438"/>
          </a:xfrm>
          <a:prstGeom prst="right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643174" y="485776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71802" y="485776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</a:t>
            </a:r>
            <a:endParaRPr lang="ru-RU" sz="2400" b="1" dirty="0"/>
          </a:p>
        </p:txBody>
      </p:sp>
      <p:graphicFrame>
        <p:nvGraphicFramePr>
          <p:cNvPr id="261123" name="Object 3"/>
          <p:cNvGraphicFramePr>
            <a:graphicFrameLocks noChangeAspect="1"/>
          </p:cNvGraphicFramePr>
          <p:nvPr/>
        </p:nvGraphicFramePr>
        <p:xfrm>
          <a:off x="3571868" y="4857760"/>
          <a:ext cx="989012" cy="481012"/>
        </p:xfrm>
        <a:graphic>
          <a:graphicData uri="http://schemas.openxmlformats.org/presentationml/2006/ole">
            <p:oleObj spid="_x0000_s2051" name="Формула" r:id="rId5" imgW="558558" imgH="304668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14282" y="5786454"/>
            <a:ext cx="492922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Свечение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прекращается </a:t>
            </a:r>
            <a:r>
              <a:rPr lang="ru-RU" sz="2400" dirty="0" smtClean="0">
                <a:solidFill>
                  <a:srgbClr val="0000FF"/>
                </a:solidFill>
              </a:rPr>
              <a:t>после снятия возбуждения.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61124" name="Picture 4" descr="C:\Documents and Settings\1\Мои документы\Мои рисунки\Tonic_water_uvголубая фл-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3357562"/>
            <a:ext cx="2266999" cy="2266999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6286512" y="2928934"/>
            <a:ext cx="2428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Тоник облучают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57950" y="514351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Видимым светом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86710" y="528638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УФ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43570" y="5643578"/>
            <a:ext cx="3214710" cy="954107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00FF"/>
                </a:solidFill>
              </a:rPr>
              <a:t> Ярко  флуоресцирующее лекарственное соединение   </a:t>
            </a:r>
            <a:r>
              <a:rPr lang="ru-RU" sz="1400" b="1" u="sng" dirty="0" smtClean="0">
                <a:solidFill>
                  <a:srgbClr val="0000FF"/>
                </a:solidFill>
              </a:rPr>
              <a:t>хинин . </a:t>
            </a:r>
            <a:r>
              <a:rPr lang="ru-RU" sz="1400" dirty="0" smtClean="0">
                <a:solidFill>
                  <a:srgbClr val="0000FF"/>
                </a:solidFill>
              </a:rPr>
              <a:t>В кислых  </a:t>
            </a:r>
            <a:r>
              <a:rPr lang="ru-RU" sz="1400" dirty="0" err="1" smtClean="0">
                <a:solidFill>
                  <a:srgbClr val="0000FF"/>
                </a:solidFill>
              </a:rPr>
              <a:t>р-рах</a:t>
            </a:r>
            <a:r>
              <a:rPr lang="ru-RU" sz="1400" dirty="0" smtClean="0">
                <a:solidFill>
                  <a:srgbClr val="0000FF"/>
                </a:solidFill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</a:rPr>
              <a:t>синяя </a:t>
            </a:r>
            <a:r>
              <a:rPr lang="ru-RU" sz="1400" dirty="0" smtClean="0">
                <a:solidFill>
                  <a:srgbClr val="0000FF"/>
                </a:solidFill>
              </a:rPr>
              <a:t>область </a:t>
            </a:r>
            <a:r>
              <a:rPr lang="ru-RU" sz="1400" b="1" dirty="0" smtClean="0">
                <a:solidFill>
                  <a:srgbClr val="0000FF"/>
                </a:solidFill>
              </a:rPr>
              <a:t>475 нм</a:t>
            </a:r>
            <a:r>
              <a:rPr lang="ru-RU" sz="1400" dirty="0" smtClean="0">
                <a:solidFill>
                  <a:srgbClr val="0000FF"/>
                </a:solidFill>
              </a:rPr>
              <a:t>.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7554" y="4000504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синглет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7"/>
          <a:srcRect l="89723" t="78788" r="2266" b="-1515"/>
          <a:stretch>
            <a:fillRect/>
          </a:stretch>
        </p:blipFill>
        <p:spPr bwMode="auto">
          <a:xfrm>
            <a:off x="1428728" y="3429000"/>
            <a:ext cx="357190" cy="1071570"/>
          </a:xfrm>
          <a:prstGeom prst="rect">
            <a:avLst/>
          </a:prstGeom>
          <a:noFill/>
        </p:spPr>
      </p:pic>
      <p:pic>
        <p:nvPicPr>
          <p:cNvPr id="31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7"/>
          <a:srcRect l="89723" t="33824" r="664" b="45587"/>
          <a:stretch>
            <a:fillRect/>
          </a:stretch>
        </p:blipFill>
        <p:spPr bwMode="auto">
          <a:xfrm>
            <a:off x="1500166" y="2571744"/>
            <a:ext cx="428628" cy="1000132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3786182" y="2928934"/>
            <a:ext cx="1928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  <a:t>спин электрона 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не  меняется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643306" y="2714620"/>
            <a:ext cx="1857388" cy="78581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643438" y="3500438"/>
            <a:ext cx="428628" cy="4286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4572000" y="3571876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/>
              <a:t>фл</a:t>
            </a:r>
            <a:endParaRPr lang="ru-RU" sz="1400" b="1" i="1" dirty="0"/>
          </a:p>
        </p:txBody>
      </p:sp>
      <p:sp>
        <p:nvSpPr>
          <p:cNvPr id="36" name="Овал 35"/>
          <p:cNvSpPr/>
          <p:nvPr/>
        </p:nvSpPr>
        <p:spPr>
          <a:xfrm>
            <a:off x="4000496" y="4929198"/>
            <a:ext cx="500066" cy="428628"/>
          </a:xfrm>
          <a:prstGeom prst="ellipse">
            <a:avLst/>
          </a:prstGeom>
          <a:solidFill>
            <a:srgbClr val="C0F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3929058" y="5072074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/>
              <a:t>фл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14356"/>
            <a:ext cx="6500858" cy="230832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</a:rPr>
              <a:t>–</a:t>
            </a:r>
            <a:r>
              <a:rPr lang="ru-RU" sz="2400" i="1" dirty="0" smtClean="0">
                <a:solidFill>
                  <a:srgbClr val="0000FF"/>
                </a:solidFill>
              </a:rPr>
              <a:t>это испускание кванта света при переходе возбужденного электрона  из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триплетного состояния в </a:t>
            </a:r>
            <a:r>
              <a:rPr lang="ru-RU" sz="2400" b="1" i="1" u="sng" dirty="0" err="1" smtClean="0">
                <a:solidFill>
                  <a:schemeClr val="accent4">
                    <a:lumMod val="75000"/>
                  </a:schemeClr>
                </a:solidFill>
              </a:rPr>
              <a:t>синглетное</a:t>
            </a:r>
            <a:r>
              <a:rPr lang="ru-RU" sz="2400" i="1" dirty="0" smtClean="0">
                <a:solidFill>
                  <a:srgbClr val="0000FF"/>
                </a:solidFill>
              </a:rPr>
              <a:t>   (спин электрона </a:t>
            </a:r>
            <a:r>
              <a:rPr lang="ru-RU" sz="2400" b="1" i="1" dirty="0" smtClean="0">
                <a:solidFill>
                  <a:srgbClr val="0000FF"/>
                </a:solidFill>
              </a:rPr>
              <a:t> меняется)</a:t>
            </a:r>
            <a:r>
              <a:rPr lang="ru-RU" sz="2400" i="1" dirty="0" smtClean="0">
                <a:solidFill>
                  <a:srgbClr val="0000FF"/>
                </a:solidFill>
              </a:rPr>
              <a:t>. Это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запрещенный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по  спину </a:t>
            </a:r>
            <a:r>
              <a:rPr lang="ru-RU" sz="2400" i="1" dirty="0" err="1" smtClean="0">
                <a:solidFill>
                  <a:srgbClr val="0000FF"/>
                </a:solidFill>
              </a:rPr>
              <a:t>излучательный</a:t>
            </a:r>
            <a:r>
              <a:rPr lang="ru-RU" sz="2400" i="1" dirty="0" smtClean="0">
                <a:solidFill>
                  <a:srgbClr val="0000FF"/>
                </a:solidFill>
              </a:rPr>
              <a:t> переход. 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357818" y="2928934"/>
            <a:ext cx="3786182" cy="714380"/>
          </a:xfrm>
          <a:prstGeom prst="roundRect">
            <a:avLst/>
          </a:prstGeom>
          <a:solidFill>
            <a:srgbClr val="BFF93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7158" y="357166"/>
            <a:ext cx="3500462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00FF"/>
                </a:solidFill>
              </a:rPr>
              <a:t>Фосфоресценция</a:t>
            </a:r>
            <a:endParaRPr lang="ru-RU" sz="2400" b="1" i="1" u="sng" dirty="0">
              <a:solidFill>
                <a:srgbClr val="0000FF"/>
              </a:solidFill>
            </a:endParaRPr>
          </a:p>
        </p:txBody>
      </p:sp>
      <p:pic>
        <p:nvPicPr>
          <p:cNvPr id="262146" name="Picture 2" descr="C:\Documents and Settings\1\Мои документы\Мои рисунки\250px-Phosphorescence.jpg"/>
          <p:cNvPicPr>
            <a:picLocks noChangeAspect="1" noChangeArrowheads="1"/>
          </p:cNvPicPr>
          <p:nvPr/>
        </p:nvPicPr>
        <p:blipFill>
          <a:blip r:embed="rId3"/>
          <a:srcRect b="27024"/>
          <a:stretch>
            <a:fillRect/>
          </a:stretch>
        </p:blipFill>
        <p:spPr bwMode="auto">
          <a:xfrm>
            <a:off x="6929454" y="357166"/>
            <a:ext cx="1848680" cy="2500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62147" name="Picture 3" descr="C:\Documents and Settings\1\Мои документы\Мои рисунки\250px-Phosphoresc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071942"/>
            <a:ext cx="3175000" cy="17145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72132" y="3643314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Банка  в темноте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8143900" y="3929066"/>
            <a:ext cx="71438" cy="21431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57818" y="5786454"/>
            <a:ext cx="34290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Облучили</a:t>
            </a:r>
          </a:p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видимым</a:t>
            </a:r>
            <a:r>
              <a:rPr lang="ru-RU" dirty="0" smtClean="0"/>
              <a:t> светом 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УФ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0800000" flipH="1">
            <a:off x="6072198" y="5643578"/>
            <a:ext cx="126337" cy="49975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7546914" flipH="1">
            <a:off x="7899227" y="5584274"/>
            <a:ext cx="48413" cy="72420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7158" y="2928934"/>
            <a:ext cx="4929222" cy="110799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200" i="1" dirty="0" smtClean="0">
                <a:solidFill>
                  <a:srgbClr val="0000FF"/>
                </a:solidFill>
              </a:rPr>
              <a:t>Энергия, поглощенная веществом, высвобождается </a:t>
            </a:r>
            <a:r>
              <a:rPr lang="ru-RU" sz="2200" b="1" i="1" dirty="0" smtClean="0">
                <a:solidFill>
                  <a:srgbClr val="0000FF"/>
                </a:solidFill>
              </a:rPr>
              <a:t>медленно</a:t>
            </a:r>
            <a:r>
              <a:rPr lang="ru-RU" sz="2200" i="1" dirty="0" smtClean="0">
                <a:solidFill>
                  <a:srgbClr val="0000FF"/>
                </a:solidFill>
              </a:rPr>
              <a:t> в виде света. </a:t>
            </a:r>
            <a:r>
              <a:rPr lang="ru-RU" sz="2200" b="1" i="1" dirty="0" smtClean="0">
                <a:solidFill>
                  <a:srgbClr val="0000FF"/>
                </a:solidFill>
              </a:rPr>
              <a:t>  </a:t>
            </a:r>
            <a:endParaRPr lang="ru-RU" sz="2200" b="1" i="1" dirty="0">
              <a:solidFill>
                <a:srgbClr val="0000FF"/>
              </a:solidFill>
            </a:endParaRPr>
          </a:p>
        </p:txBody>
      </p:sp>
      <p:pic>
        <p:nvPicPr>
          <p:cNvPr id="12" name="Picture 14" descr="рис 4"/>
          <p:cNvPicPr>
            <a:picLocks noChangeAspect="1" noChangeArrowheads="1"/>
          </p:cNvPicPr>
          <p:nvPr/>
        </p:nvPicPr>
        <p:blipFill>
          <a:blip r:embed="rId5"/>
          <a:srcRect l="12186" t="-270" r="6573"/>
          <a:stretch>
            <a:fillRect/>
          </a:stretch>
        </p:blipFill>
        <p:spPr bwMode="auto">
          <a:xfrm>
            <a:off x="714348" y="4143380"/>
            <a:ext cx="2857497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42910" y="4714884"/>
            <a:ext cx="1285884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571604" y="464344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4500570"/>
            <a:ext cx="1714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  <a:t>спин электрона 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   меняется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4000504"/>
            <a:ext cx="505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30000" dirty="0" smtClean="0">
                <a:latin typeface="Times New Roman"/>
                <a:cs typeface="Times New Roman"/>
              </a:rPr>
              <a:t>*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5720" y="535782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graphicFrame>
        <p:nvGraphicFramePr>
          <p:cNvPr id="262148" name="Object 4"/>
          <p:cNvGraphicFramePr>
            <a:graphicFrameLocks noChangeAspect="1"/>
          </p:cNvGraphicFramePr>
          <p:nvPr/>
        </p:nvGraphicFramePr>
        <p:xfrm>
          <a:off x="3499723" y="5143512"/>
          <a:ext cx="1224668" cy="409574"/>
        </p:xfrm>
        <a:graphic>
          <a:graphicData uri="http://schemas.openxmlformats.org/presentationml/2006/ole">
            <p:oleObj spid="_x0000_s3074" name="Формула" r:id="rId6" imgW="812447" imgH="304668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57158" y="5929330"/>
            <a:ext cx="5072098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</a:rPr>
              <a:t>Свечение</a:t>
            </a:r>
            <a:r>
              <a:rPr lang="ru-RU" sz="2000" b="1" i="1" dirty="0" smtClean="0">
                <a:solidFill>
                  <a:srgbClr val="68007F">
                    <a:lumMod val="75000"/>
                  </a:srgbClr>
                </a:solidFill>
              </a:rPr>
              <a:t> </a:t>
            </a:r>
            <a:r>
              <a:rPr lang="ru-RU" sz="2000" b="1" i="1" u="sng" dirty="0" smtClean="0">
                <a:solidFill>
                  <a:srgbClr val="68007F">
                    <a:lumMod val="75000"/>
                  </a:srgbClr>
                </a:solidFill>
              </a:rPr>
              <a:t>сохраняется </a:t>
            </a:r>
            <a:r>
              <a:rPr lang="ru-RU" sz="2000" b="1" i="1" dirty="0" smtClean="0">
                <a:solidFill>
                  <a:srgbClr val="0000FF"/>
                </a:solidFill>
              </a:rPr>
              <a:t>после снятия возбуждения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71670" y="4429132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cs typeface="Times New Roman" pitchFamily="18" charset="0"/>
              </a:rPr>
              <a:t>10</a:t>
            </a:r>
            <a:r>
              <a:rPr lang="ru-RU" i="1" baseline="30000" dirty="0" smtClean="0">
                <a:cs typeface="Times New Roman" pitchFamily="18" charset="0"/>
              </a:rPr>
              <a:t>-3</a:t>
            </a:r>
            <a:r>
              <a:rPr lang="ru-RU" i="1" dirty="0" smtClean="0">
                <a:cs typeface="Times New Roman" pitchFamily="18" charset="0"/>
              </a:rPr>
              <a:t>с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00694" y="3000372"/>
            <a:ext cx="505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30000" dirty="0" smtClean="0">
                <a:latin typeface="Times New Roman"/>
                <a:cs typeface="Times New Roman"/>
              </a:rPr>
              <a:t>*</a:t>
            </a:r>
            <a:endParaRPr lang="ru-RU" sz="2400" b="1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5929322" y="3214686"/>
            <a:ext cx="214314" cy="71438"/>
          </a:xfrm>
          <a:prstGeom prst="right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6215074" y="300037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6572264" y="3214686"/>
            <a:ext cx="214314" cy="45719"/>
          </a:xfrm>
          <a:prstGeom prst="rightArrow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858016" y="300037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358082" y="300037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</a:t>
            </a:r>
            <a:endParaRPr lang="ru-RU" sz="2400" b="1" dirty="0"/>
          </a:p>
        </p:txBody>
      </p:sp>
      <p:graphicFrame>
        <p:nvGraphicFramePr>
          <p:cNvPr id="262149" name="Object 5"/>
          <p:cNvGraphicFramePr>
            <a:graphicFrameLocks noChangeAspect="1"/>
          </p:cNvGraphicFramePr>
          <p:nvPr/>
        </p:nvGraphicFramePr>
        <p:xfrm>
          <a:off x="7885565" y="3000372"/>
          <a:ext cx="1258435" cy="481016"/>
        </p:xfrm>
        <a:graphic>
          <a:graphicData uri="http://schemas.openxmlformats.org/presentationml/2006/ole">
            <p:oleObj spid="_x0000_s3075" name="Формула" r:id="rId7" imgW="812447" imgH="304668" progId="Equation.3">
              <p:embed/>
            </p:oleObj>
          </a:graphicData>
        </a:graphic>
      </p:graphicFrame>
      <p:sp>
        <p:nvSpPr>
          <p:cNvPr id="31" name="Стрелка вниз 30"/>
          <p:cNvSpPr/>
          <p:nvPr/>
        </p:nvSpPr>
        <p:spPr>
          <a:xfrm rot="10800000">
            <a:off x="1142976" y="4286256"/>
            <a:ext cx="71438" cy="142876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2214546" y="4857760"/>
            <a:ext cx="71438" cy="785818"/>
          </a:xfrm>
          <a:prstGeom prst="downArrow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357290" y="5715016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синглет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5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8"/>
          <a:srcRect l="89723" t="78788" r="2266" b="1515"/>
          <a:stretch>
            <a:fillRect/>
          </a:stretch>
        </p:blipFill>
        <p:spPr bwMode="auto">
          <a:xfrm>
            <a:off x="785786" y="5143512"/>
            <a:ext cx="357190" cy="928694"/>
          </a:xfrm>
          <a:prstGeom prst="rect">
            <a:avLst/>
          </a:prstGeom>
          <a:noFill/>
        </p:spPr>
      </p:pic>
      <p:pic>
        <p:nvPicPr>
          <p:cNvPr id="36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8"/>
          <a:srcRect t="40909" r="88784" b="39394"/>
          <a:stretch>
            <a:fillRect/>
          </a:stretch>
        </p:blipFill>
        <p:spPr bwMode="auto">
          <a:xfrm>
            <a:off x="2786050" y="4286256"/>
            <a:ext cx="500066" cy="928694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3286116" y="4286256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триплет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214678" y="4214818"/>
            <a:ext cx="1500198" cy="928694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857620" y="5143512"/>
            <a:ext cx="857256" cy="42862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929058" y="5214950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/>
              <a:t>фосф</a:t>
            </a:r>
            <a:endParaRPr lang="ru-RU" sz="1400" b="1" i="1" dirty="0"/>
          </a:p>
        </p:txBody>
      </p:sp>
      <p:sp>
        <p:nvSpPr>
          <p:cNvPr id="41" name="Овал 40"/>
          <p:cNvSpPr/>
          <p:nvPr/>
        </p:nvSpPr>
        <p:spPr>
          <a:xfrm>
            <a:off x="8286776" y="3000372"/>
            <a:ext cx="857224" cy="500066"/>
          </a:xfrm>
          <a:prstGeom prst="ellipse">
            <a:avLst/>
          </a:prstGeom>
          <a:solidFill>
            <a:srgbClr val="BFF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8215338" y="3143248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/>
              <a:t>фосф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Назовите три </a:t>
            </a:r>
            <a:r>
              <a:rPr lang="ru-RU" sz="2400" b="1" i="1" dirty="0" smtClean="0">
                <a:solidFill>
                  <a:srgbClr val="0000FF"/>
                </a:solidFill>
              </a:rPr>
              <a:t>отличия</a:t>
            </a:r>
            <a:r>
              <a:rPr lang="ru-RU" sz="2400" dirty="0" smtClean="0">
                <a:solidFill>
                  <a:srgbClr val="0000FF"/>
                </a:solidFill>
              </a:rPr>
              <a:t> синглета от триплета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5716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ВОПРОС: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pic>
        <p:nvPicPr>
          <p:cNvPr id="4" name="Picture 14" descr="рис 4"/>
          <p:cNvPicPr>
            <a:picLocks noChangeAspect="1" noChangeArrowheads="1"/>
          </p:cNvPicPr>
          <p:nvPr/>
        </p:nvPicPr>
        <p:blipFill>
          <a:blip r:embed="rId3"/>
          <a:srcRect l="8124" t="-270" r="6573"/>
          <a:stretch>
            <a:fillRect/>
          </a:stretch>
        </p:blipFill>
        <p:spPr bwMode="auto">
          <a:xfrm>
            <a:off x="714348" y="2071678"/>
            <a:ext cx="3000373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3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59116389"/>
              </p:ext>
            </p:extLst>
          </p:nvPr>
        </p:nvGraphicFramePr>
        <p:xfrm>
          <a:off x="3500430" y="2928934"/>
          <a:ext cx="846137" cy="411524"/>
        </p:xfrm>
        <a:graphic>
          <a:graphicData uri="http://schemas.openxmlformats.org/presentationml/2006/ole">
            <p:oleObj spid="_x0000_s4098" name="Формула" r:id="rId4" imgW="558558" imgH="304668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0364" y="200024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синглет</a:t>
            </a:r>
            <a:endParaRPr lang="ru-RU" sz="16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42900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928802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ru-RU" sz="2400" b="1" baseline="-25000" dirty="0" smtClean="0"/>
              <a:t>1</a:t>
            </a:r>
            <a:r>
              <a:rPr lang="en-US" sz="2400" b="1" baseline="30000" dirty="0" smtClean="0">
                <a:latin typeface="Times New Roman"/>
                <a:cs typeface="Times New Roman"/>
              </a:rPr>
              <a:t>*</a:t>
            </a:r>
            <a:endParaRPr lang="ru-RU" sz="2400" b="1" dirty="0"/>
          </a:p>
        </p:txBody>
      </p:sp>
      <p:pic>
        <p:nvPicPr>
          <p:cNvPr id="11" name="Picture 14" descr="рис 4"/>
          <p:cNvPicPr>
            <a:picLocks noChangeAspect="1" noChangeArrowheads="1"/>
          </p:cNvPicPr>
          <p:nvPr/>
        </p:nvPicPr>
        <p:blipFill>
          <a:blip r:embed="rId3"/>
          <a:srcRect l="12186" t="-270" r="6573"/>
          <a:stretch>
            <a:fillRect/>
          </a:stretch>
        </p:blipFill>
        <p:spPr bwMode="auto">
          <a:xfrm>
            <a:off x="5357818" y="2000240"/>
            <a:ext cx="2857497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643438" y="1785926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</a:t>
            </a:r>
            <a:r>
              <a:rPr lang="ru-RU" sz="2400" b="1" baseline="-25000" dirty="0" smtClean="0"/>
              <a:t>1</a:t>
            </a:r>
            <a:r>
              <a:rPr lang="en-US" sz="2400" b="1" baseline="30000" dirty="0" smtClean="0">
                <a:latin typeface="Times New Roman"/>
                <a:cs typeface="Times New Roman"/>
              </a:rPr>
              <a:t>*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6" y="328612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</a:t>
            </a:r>
            <a:r>
              <a:rPr lang="en-US" sz="2400" b="1" baseline="-25000" dirty="0" smtClean="0"/>
              <a:t>0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2571744"/>
            <a:ext cx="128588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5786446" y="2143116"/>
            <a:ext cx="71438" cy="142876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858016" y="2786058"/>
            <a:ext cx="71438" cy="785818"/>
          </a:xfrm>
          <a:prstGeom prst="downArrow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31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27214084"/>
              </p:ext>
            </p:extLst>
          </p:nvPr>
        </p:nvGraphicFramePr>
        <p:xfrm>
          <a:off x="7699375" y="3214688"/>
          <a:ext cx="1042988" cy="338137"/>
        </p:xfrm>
        <a:graphic>
          <a:graphicData uri="http://schemas.openxmlformats.org/presentationml/2006/ole">
            <p:oleObj spid="_x0000_s4099" name="Формула" r:id="rId5" imgW="837836" imgH="304668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143636" y="242886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2714620"/>
            <a:ext cx="2428892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1285852" y="2214554"/>
            <a:ext cx="71438" cy="142876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357422" y="2214554"/>
            <a:ext cx="71438" cy="1428760"/>
          </a:xfrm>
          <a:prstGeom prst="downArrow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2071670" y="2214554"/>
            <a:ext cx="142876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000364" y="3643314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синглет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58082" y="342900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синглет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58082" y="1857364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596" y="435769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ОТВЕТ: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4857760"/>
            <a:ext cx="5929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00FF"/>
                </a:solidFill>
              </a:rPr>
              <a:t>Время жизни в триплете больше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00FF"/>
                </a:solidFill>
              </a:rPr>
              <a:t>Энергия в триплете меньше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00FF"/>
                </a:solidFill>
              </a:rPr>
              <a:t>В триплете спин меняется</a:t>
            </a:r>
            <a:endParaRPr lang="ru-RU" sz="2000" b="1" i="1" dirty="0">
              <a:solidFill>
                <a:srgbClr val="0000FF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43702" y="2214554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cs typeface="Times New Roman" pitchFamily="18" charset="0"/>
              </a:rPr>
              <a:t>10</a:t>
            </a:r>
            <a:r>
              <a:rPr lang="ru-RU" i="1" baseline="30000" dirty="0" smtClean="0">
                <a:cs typeface="Times New Roman" pitchFamily="18" charset="0"/>
              </a:rPr>
              <a:t>-3</a:t>
            </a:r>
            <a:r>
              <a:rPr lang="ru-RU" i="1" dirty="0" smtClean="0">
                <a:cs typeface="Times New Roman" pitchFamily="18" charset="0"/>
              </a:rPr>
              <a:t>с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643042" y="1857364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cs typeface="Times New Roman" pitchFamily="18" charset="0"/>
              </a:rPr>
              <a:t>10</a:t>
            </a:r>
            <a:r>
              <a:rPr lang="ru-RU" i="1" baseline="30000" dirty="0" smtClean="0">
                <a:cs typeface="Times New Roman" pitchFamily="18" charset="0"/>
              </a:rPr>
              <a:t>-8</a:t>
            </a:r>
            <a:r>
              <a:rPr lang="ru-RU" i="1" dirty="0" smtClean="0">
                <a:cs typeface="Times New Roman" pitchFamily="18" charset="0"/>
              </a:rPr>
              <a:t>с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7715272" y="2357430"/>
            <a:ext cx="1214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триплет</a:t>
            </a:r>
            <a:endParaRPr lang="ru-RU" sz="1600" b="1" dirty="0">
              <a:solidFill>
                <a:srgbClr val="0000FF"/>
              </a:solidFill>
            </a:endParaRPr>
          </a:p>
        </p:txBody>
      </p:sp>
      <p:pic>
        <p:nvPicPr>
          <p:cNvPr id="33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6"/>
          <a:srcRect l="89723" t="78788" r="2266" b="-1515"/>
          <a:stretch>
            <a:fillRect/>
          </a:stretch>
        </p:blipFill>
        <p:spPr bwMode="auto">
          <a:xfrm>
            <a:off x="785786" y="3143248"/>
            <a:ext cx="357190" cy="1071570"/>
          </a:xfrm>
          <a:prstGeom prst="rect">
            <a:avLst/>
          </a:prstGeom>
          <a:noFill/>
        </p:spPr>
      </p:pic>
      <p:pic>
        <p:nvPicPr>
          <p:cNvPr id="34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6"/>
          <a:srcRect l="89723" t="78788" r="2266" b="-1515"/>
          <a:stretch>
            <a:fillRect/>
          </a:stretch>
        </p:blipFill>
        <p:spPr bwMode="auto">
          <a:xfrm>
            <a:off x="5357818" y="3000372"/>
            <a:ext cx="357190" cy="1071570"/>
          </a:xfrm>
          <a:prstGeom prst="rect">
            <a:avLst/>
          </a:prstGeom>
          <a:noFill/>
        </p:spPr>
      </p:pic>
      <p:pic>
        <p:nvPicPr>
          <p:cNvPr id="35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6"/>
          <a:srcRect l="89723" t="33824" b="44117"/>
          <a:stretch>
            <a:fillRect/>
          </a:stretch>
        </p:blipFill>
        <p:spPr bwMode="auto">
          <a:xfrm>
            <a:off x="785786" y="1643050"/>
            <a:ext cx="458226" cy="1071570"/>
          </a:xfrm>
          <a:prstGeom prst="rect">
            <a:avLst/>
          </a:prstGeom>
          <a:noFill/>
        </p:spPr>
      </p:pic>
      <p:pic>
        <p:nvPicPr>
          <p:cNvPr id="36" name="Picture 2" descr="C:\Documents and Settings\1\Мои документы\Мои рисунки\рис1.jpg"/>
          <p:cNvPicPr>
            <a:picLocks noChangeAspect="1" noChangeArrowheads="1"/>
          </p:cNvPicPr>
          <p:nvPr/>
        </p:nvPicPr>
        <p:blipFill>
          <a:blip r:embed="rId6"/>
          <a:srcRect l="-1602" t="39394" r="88784" b="39394"/>
          <a:stretch>
            <a:fillRect/>
          </a:stretch>
        </p:blipFill>
        <p:spPr bwMode="auto">
          <a:xfrm>
            <a:off x="7143768" y="2071678"/>
            <a:ext cx="571504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C:\Documents and Settings\1\Мои документы\Мои рисунки\220px-EM_spectrum_svg.png"/>
          <p:cNvPicPr>
            <a:picLocks noChangeAspect="1" noChangeArrowheads="1"/>
          </p:cNvPicPr>
          <p:nvPr/>
        </p:nvPicPr>
        <p:blipFill>
          <a:blip r:embed="rId3"/>
          <a:srcRect l="8511" r="34042" b="11016"/>
          <a:stretch>
            <a:fillRect/>
          </a:stretch>
        </p:blipFill>
        <p:spPr bwMode="auto">
          <a:xfrm>
            <a:off x="5786446" y="2143116"/>
            <a:ext cx="1928826" cy="100013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357166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Закон Стокса для фотолюминесценции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285720" y="928670"/>
            <a:ext cx="8572560" cy="1200329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FF"/>
                </a:solidFill>
              </a:rPr>
              <a:t>Спектр люминесценции сдвинут в сторону </a:t>
            </a:r>
            <a:r>
              <a:rPr lang="ru-RU" sz="2400" b="1" i="1" u="sng" dirty="0">
                <a:solidFill>
                  <a:schemeClr val="accent4">
                    <a:lumMod val="75000"/>
                  </a:schemeClr>
                </a:solidFill>
              </a:rPr>
              <a:t>больших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длин волн </a:t>
            </a:r>
            <a:r>
              <a:rPr lang="ru-RU" sz="2400" b="1" dirty="0">
                <a:solidFill>
                  <a:srgbClr val="0000FF"/>
                </a:solidFill>
              </a:rPr>
              <a:t>относительно спектра, вызвавшего эту люминесценцию.</a:t>
            </a:r>
          </a:p>
        </p:txBody>
      </p:sp>
      <p:pic>
        <p:nvPicPr>
          <p:cNvPr id="264195" name="Picture 3" descr="C:\Documents and Settings\1\Мои документы\Мои рисунки\L-я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643182"/>
            <a:ext cx="3143272" cy="2471740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1429522" y="4071148"/>
            <a:ext cx="1285884" cy="1588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86580" y="4142586"/>
            <a:ext cx="1285884" cy="1588"/>
          </a:xfrm>
          <a:prstGeom prst="line">
            <a:avLst/>
          </a:prstGeom>
          <a:ln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071670" y="4643446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  <a:ea typeface="Verdana"/>
                <a:cs typeface="Verdana"/>
              </a:rPr>
              <a:t>Λ</a:t>
            </a:r>
            <a:r>
              <a:rPr lang="en-US" b="1" baseline="-25000" dirty="0" smtClean="0">
                <a:solidFill>
                  <a:srgbClr val="FF0000"/>
                </a:solidFill>
                <a:ea typeface="Verdana"/>
                <a:cs typeface="Verdana"/>
              </a:rPr>
              <a:t>max</a:t>
            </a:r>
            <a:r>
              <a:rPr lang="ru-RU" b="1" baseline="-25000" dirty="0" smtClean="0">
                <a:solidFill>
                  <a:srgbClr val="FF0000"/>
                </a:solidFill>
                <a:ea typeface="Verdana"/>
                <a:cs typeface="Verdana"/>
              </a:rPr>
              <a:t> </a:t>
            </a:r>
            <a:r>
              <a:rPr lang="en-US" b="1" baseline="-25000" dirty="0" smtClean="0">
                <a:solidFill>
                  <a:srgbClr val="FF0000"/>
                </a:solidFill>
                <a:ea typeface="Verdana"/>
                <a:cs typeface="Verdana"/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4714884"/>
            <a:ext cx="119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000FF"/>
                </a:solidFill>
                <a:ea typeface="Verdana"/>
                <a:cs typeface="Verdana"/>
              </a:rPr>
              <a:t>Λ</a:t>
            </a:r>
            <a:r>
              <a:rPr lang="en-US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max</a:t>
            </a:r>
            <a:r>
              <a:rPr lang="ru-RU" b="1" baseline="-25000" dirty="0" smtClean="0">
                <a:solidFill>
                  <a:srgbClr val="0000FF"/>
                </a:solidFill>
                <a:ea typeface="Verdana"/>
                <a:cs typeface="Verdana"/>
              </a:rPr>
              <a:t> </a:t>
            </a:r>
            <a:r>
              <a:rPr lang="ru-RU" b="1" baseline="-25000" dirty="0" err="1" smtClean="0">
                <a:solidFill>
                  <a:srgbClr val="0000FF"/>
                </a:solidFill>
                <a:ea typeface="Verdana"/>
                <a:cs typeface="Verdana"/>
              </a:rPr>
              <a:t>возб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348" y="535782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УФ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535782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Видим.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14942" y="2786058"/>
            <a:ext cx="64294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УФ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000760" y="2500306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ru-RU" sz="1400" b="1" i="1" dirty="0" smtClean="0">
                <a:solidFill>
                  <a:srgbClr val="0000FF"/>
                </a:solidFill>
              </a:rPr>
              <a:t>видимое</a:t>
            </a:r>
            <a:endParaRPr lang="ru-RU" sz="1400" b="1" i="1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3143248"/>
            <a:ext cx="107156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 400 нм </a:t>
            </a:r>
            <a:endParaRPr lang="ru-RU" sz="1600" dirty="0"/>
          </a:p>
        </p:txBody>
      </p:sp>
      <p:graphicFrame>
        <p:nvGraphicFramePr>
          <p:cNvPr id="264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7481305"/>
              </p:ext>
            </p:extLst>
          </p:nvPr>
        </p:nvGraphicFramePr>
        <p:xfrm>
          <a:off x="6010275" y="3500438"/>
          <a:ext cx="500063" cy="379412"/>
        </p:xfrm>
        <a:graphic>
          <a:graphicData uri="http://schemas.openxmlformats.org/presentationml/2006/ole">
            <p:oleObj spid="_x0000_s5122" name="Формула" r:id="rId5" imgW="317225" imgH="241091" progId="Equation.3">
              <p:embed/>
            </p:oleObj>
          </a:graphicData>
        </a:graphic>
      </p:graphicFrame>
      <p:graphicFrame>
        <p:nvGraphicFramePr>
          <p:cNvPr id="264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91207479"/>
              </p:ext>
            </p:extLst>
          </p:nvPr>
        </p:nvGraphicFramePr>
        <p:xfrm>
          <a:off x="8086725" y="2857500"/>
          <a:ext cx="506413" cy="347663"/>
        </p:xfrm>
        <a:graphic>
          <a:graphicData uri="http://schemas.openxmlformats.org/presentationml/2006/ole">
            <p:oleObj spid="_x0000_s5123" name="Формула" r:id="rId6" imgW="215713" imgH="241091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215206" y="3143248"/>
            <a:ext cx="114300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760 нм</a:t>
            </a:r>
            <a:endParaRPr lang="ru-RU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7158" y="5715016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00FF"/>
                </a:solidFill>
              </a:rPr>
              <a:t>Свет </a:t>
            </a:r>
            <a:r>
              <a:rPr lang="en-US" b="1" i="1" dirty="0" smtClean="0">
                <a:solidFill>
                  <a:srgbClr val="0000FF"/>
                </a:solidFill>
              </a:rPr>
              <a:t>L</a:t>
            </a:r>
            <a:r>
              <a:rPr lang="ru-RU" b="1" i="1" dirty="0" smtClean="0">
                <a:solidFill>
                  <a:srgbClr val="0000FF"/>
                </a:solidFill>
              </a:rPr>
              <a:t>- </a:t>
            </a:r>
            <a:r>
              <a:rPr lang="ru-RU" b="1" i="1" dirty="0" err="1" smtClean="0">
                <a:solidFill>
                  <a:srgbClr val="0000FF"/>
                </a:solidFill>
              </a:rPr>
              <a:t>ии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</a:rPr>
              <a:t>характеризуется </a:t>
            </a:r>
            <a:r>
              <a:rPr lang="ru-RU" b="1" i="1" dirty="0" smtClean="0">
                <a:solidFill>
                  <a:srgbClr val="0000FF"/>
                </a:solidFill>
              </a:rPr>
              <a:t>большей</a:t>
            </a:r>
            <a:r>
              <a:rPr lang="ru-RU" i="1" dirty="0" smtClean="0">
                <a:solidFill>
                  <a:srgbClr val="0000FF"/>
                </a:solidFill>
              </a:rPr>
              <a:t> </a:t>
            </a:r>
            <a:r>
              <a:rPr lang="ru-RU" b="1" i="1" dirty="0" smtClean="0">
                <a:solidFill>
                  <a:srgbClr val="0000FF"/>
                </a:solidFill>
              </a:rPr>
              <a:t>длиной волны</a:t>
            </a:r>
            <a:r>
              <a:rPr lang="ru-RU" i="1" dirty="0" smtClean="0">
                <a:solidFill>
                  <a:srgbClr val="0000FF"/>
                </a:solidFill>
              </a:rPr>
              <a:t>, чем свет возбуждающий.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14744" y="3929066"/>
            <a:ext cx="178595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На законе </a:t>
            </a:r>
            <a:r>
              <a:rPr lang="ru-RU" b="1" u="sng" dirty="0" smtClean="0">
                <a:solidFill>
                  <a:srgbClr val="0000FF"/>
                </a:solidFill>
              </a:rPr>
              <a:t>Стокса </a:t>
            </a:r>
            <a:r>
              <a:rPr lang="ru-RU" b="1" dirty="0" smtClean="0">
                <a:solidFill>
                  <a:srgbClr val="0000FF"/>
                </a:solidFill>
              </a:rPr>
              <a:t>основаны все </a:t>
            </a:r>
            <a:r>
              <a:rPr lang="ru-RU" b="1" u="sng" dirty="0" smtClean="0">
                <a:solidFill>
                  <a:srgbClr val="0000FF"/>
                </a:solidFill>
              </a:rPr>
              <a:t>методы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u="sng" dirty="0" smtClean="0">
                <a:solidFill>
                  <a:srgbClr val="0000FF"/>
                </a:solidFill>
              </a:rPr>
              <a:t>измерения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L-</a:t>
            </a:r>
            <a:r>
              <a:rPr lang="ru-RU" b="1" dirty="0" err="1" smtClean="0">
                <a:solidFill>
                  <a:srgbClr val="0000FF"/>
                </a:solidFill>
              </a:rPr>
              <a:t>ии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264200" name="Picture 8" descr="C:\Documents and Settings\1\Мои документы\Мои рисунки\stokes_stoks_s.jpg"/>
          <p:cNvPicPr>
            <a:picLocks noChangeAspect="1" noChangeArrowheads="1"/>
          </p:cNvPicPr>
          <p:nvPr/>
        </p:nvPicPr>
        <p:blipFill>
          <a:blip r:embed="rId7"/>
          <a:srcRect l="11539" r="7692"/>
          <a:stretch>
            <a:fillRect/>
          </a:stretch>
        </p:blipFill>
        <p:spPr bwMode="auto">
          <a:xfrm>
            <a:off x="3786182" y="2143116"/>
            <a:ext cx="1143008" cy="123825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3643306" y="3286124"/>
            <a:ext cx="1643074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Стокс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Дж.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71868" y="3571876"/>
            <a:ext cx="242889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1819-1903(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Кембридж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3929066"/>
            <a:ext cx="1770058" cy="212406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6786578" y="6000768"/>
            <a:ext cx="2000264" cy="523220"/>
          </a:xfrm>
          <a:prstGeom prst="rect">
            <a:avLst/>
          </a:prstGeom>
          <a:solidFill>
            <a:srgbClr val="70F2B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/>
              <a:t>Колба с раствором </a:t>
            </a:r>
            <a:r>
              <a:rPr lang="ru-RU" sz="1400" b="1" i="1" dirty="0" err="1" smtClean="0"/>
              <a:t>флуоресцеина</a:t>
            </a:r>
            <a:r>
              <a:rPr lang="ru-RU" sz="1400" b="1" i="1" dirty="0" smtClean="0"/>
              <a:t>. </a:t>
            </a:r>
            <a:endParaRPr lang="ru-RU" sz="1400" b="1" i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500694" y="4071942"/>
            <a:ext cx="857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 smtClean="0">
                <a:solidFill>
                  <a:srgbClr val="0000FF"/>
                </a:solidFill>
                <a:ea typeface="Verdana"/>
                <a:cs typeface="Verdana"/>
              </a:rPr>
              <a:t>Λ</a:t>
            </a:r>
            <a:r>
              <a:rPr lang="ru-RU" b="1" baseline="-25000" dirty="0" err="1" smtClean="0">
                <a:solidFill>
                  <a:srgbClr val="0000FF"/>
                </a:solidFill>
                <a:ea typeface="Verdana"/>
                <a:cs typeface="Verdana"/>
              </a:rPr>
              <a:t>возб</a:t>
            </a:r>
            <a:endParaRPr lang="ru-RU" b="1" dirty="0">
              <a:solidFill>
                <a:srgbClr val="0000FF"/>
              </a:solidFill>
            </a:endParaRPr>
          </a:p>
        </p:txBody>
      </p:sp>
      <p:graphicFrame>
        <p:nvGraphicFramePr>
          <p:cNvPr id="26420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06556280"/>
              </p:ext>
            </p:extLst>
          </p:nvPr>
        </p:nvGraphicFramePr>
        <p:xfrm>
          <a:off x="6224588" y="4071938"/>
          <a:ext cx="501650" cy="379412"/>
        </p:xfrm>
        <a:graphic>
          <a:graphicData uri="http://schemas.openxmlformats.org/presentationml/2006/ole">
            <p:oleObj spid="_x0000_s5124" name="Формула" r:id="rId9" imgW="317225" imgH="241091" progId="Equation.3">
              <p:embed/>
            </p:oleObj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5643570" y="5286388"/>
            <a:ext cx="625492" cy="461665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el-GR" sz="2400" b="1" dirty="0" smtClean="0">
                <a:solidFill>
                  <a:srgbClr val="00FF00"/>
                </a:solidFill>
                <a:ea typeface="Verdana"/>
                <a:cs typeface="Verdana"/>
              </a:rPr>
              <a:t>Λ</a:t>
            </a:r>
            <a:r>
              <a:rPr lang="ru-RU" sz="2400" b="1" baseline="-25000" dirty="0" smtClean="0">
                <a:solidFill>
                  <a:srgbClr val="00FF00"/>
                </a:solidFill>
                <a:ea typeface="Verdana"/>
                <a:cs typeface="Verdana"/>
              </a:rPr>
              <a:t> </a:t>
            </a:r>
            <a:r>
              <a:rPr lang="en-US" sz="2400" b="1" baseline="-25000" dirty="0" smtClean="0">
                <a:solidFill>
                  <a:srgbClr val="00FF00"/>
                </a:solidFill>
                <a:ea typeface="Verdana"/>
                <a:cs typeface="Verdana"/>
              </a:rPr>
              <a:t>L</a:t>
            </a:r>
            <a:endParaRPr lang="ru-RU" sz="2400" b="1" dirty="0">
              <a:solidFill>
                <a:srgbClr val="00FF00"/>
              </a:solidFill>
            </a:endParaRPr>
          </a:p>
        </p:txBody>
      </p:sp>
      <p:graphicFrame>
        <p:nvGraphicFramePr>
          <p:cNvPr id="26420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61815740"/>
              </p:ext>
            </p:extLst>
          </p:nvPr>
        </p:nvGraphicFramePr>
        <p:xfrm>
          <a:off x="6215074" y="5143512"/>
          <a:ext cx="714380" cy="490553"/>
        </p:xfrm>
        <a:graphic>
          <a:graphicData uri="http://schemas.openxmlformats.org/presentationml/2006/ole">
            <p:oleObj spid="_x0000_s5125" name="Формула" r:id="rId10" imgW="253890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1855</Words>
  <Application>Microsoft Office PowerPoint</Application>
  <PresentationFormat>Экран (4:3)</PresentationFormat>
  <Paragraphs>338</Paragraphs>
  <Slides>47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9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2018-02-13T10:32:05Z</dcterms:created>
  <dcterms:modified xsi:type="dcterms:W3CDTF">2018-02-13T10:32:46Z</dcterms:modified>
</cp:coreProperties>
</file>