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89"/>
  </p:notesMasterIdLst>
  <p:sldIdLst>
    <p:sldId id="346" r:id="rId2"/>
    <p:sldId id="354" r:id="rId3"/>
    <p:sldId id="469" r:id="rId4"/>
    <p:sldId id="355" r:id="rId5"/>
    <p:sldId id="356" r:id="rId6"/>
    <p:sldId id="358" r:id="rId7"/>
    <p:sldId id="359" r:id="rId8"/>
    <p:sldId id="360" r:id="rId9"/>
    <p:sldId id="361" r:id="rId10"/>
    <p:sldId id="371" r:id="rId11"/>
    <p:sldId id="372" r:id="rId12"/>
    <p:sldId id="373" r:id="rId13"/>
    <p:sldId id="364" r:id="rId14"/>
    <p:sldId id="365" r:id="rId15"/>
    <p:sldId id="367" r:id="rId16"/>
    <p:sldId id="368" r:id="rId17"/>
    <p:sldId id="369" r:id="rId18"/>
    <p:sldId id="370" r:id="rId19"/>
    <p:sldId id="387" r:id="rId20"/>
    <p:sldId id="388" r:id="rId21"/>
    <p:sldId id="389" r:id="rId22"/>
    <p:sldId id="390" r:id="rId23"/>
    <p:sldId id="392" r:id="rId24"/>
    <p:sldId id="393" r:id="rId25"/>
    <p:sldId id="395" r:id="rId26"/>
    <p:sldId id="396" r:id="rId27"/>
    <p:sldId id="397" r:id="rId28"/>
    <p:sldId id="398" r:id="rId29"/>
    <p:sldId id="399" r:id="rId30"/>
    <p:sldId id="400" r:id="rId31"/>
    <p:sldId id="401" r:id="rId32"/>
    <p:sldId id="403" r:id="rId33"/>
    <p:sldId id="404" r:id="rId34"/>
    <p:sldId id="406" r:id="rId35"/>
    <p:sldId id="407" r:id="rId36"/>
    <p:sldId id="409" r:id="rId37"/>
    <p:sldId id="456" r:id="rId38"/>
    <p:sldId id="471" r:id="rId39"/>
    <p:sldId id="473" r:id="rId40"/>
    <p:sldId id="474" r:id="rId41"/>
    <p:sldId id="475" r:id="rId42"/>
    <p:sldId id="476" r:id="rId43"/>
    <p:sldId id="477" r:id="rId44"/>
    <p:sldId id="478" r:id="rId45"/>
    <p:sldId id="512" r:id="rId46"/>
    <p:sldId id="479" r:id="rId47"/>
    <p:sldId id="480" r:id="rId48"/>
    <p:sldId id="481" r:id="rId49"/>
    <p:sldId id="514" r:id="rId50"/>
    <p:sldId id="483" r:id="rId51"/>
    <p:sldId id="484" r:id="rId52"/>
    <p:sldId id="485" r:id="rId53"/>
    <p:sldId id="486" r:id="rId54"/>
    <p:sldId id="487" r:id="rId55"/>
    <p:sldId id="488" r:id="rId56"/>
    <p:sldId id="416" r:id="rId57"/>
    <p:sldId id="417" r:id="rId58"/>
    <p:sldId id="418" r:id="rId59"/>
    <p:sldId id="419" r:id="rId60"/>
    <p:sldId id="421" r:id="rId61"/>
    <p:sldId id="422" r:id="rId62"/>
    <p:sldId id="423" r:id="rId63"/>
    <p:sldId id="424" r:id="rId64"/>
    <p:sldId id="425" r:id="rId65"/>
    <p:sldId id="426" r:id="rId66"/>
    <p:sldId id="428" r:id="rId67"/>
    <p:sldId id="429" r:id="rId68"/>
    <p:sldId id="430" r:id="rId69"/>
    <p:sldId id="493" r:id="rId70"/>
    <p:sldId id="494" r:id="rId71"/>
    <p:sldId id="495" r:id="rId72"/>
    <p:sldId id="498" r:id="rId73"/>
    <p:sldId id="501" r:id="rId74"/>
    <p:sldId id="499" r:id="rId75"/>
    <p:sldId id="500" r:id="rId76"/>
    <p:sldId id="511" r:id="rId77"/>
    <p:sldId id="507" r:id="rId78"/>
    <p:sldId id="508" r:id="rId79"/>
    <p:sldId id="509" r:id="rId80"/>
    <p:sldId id="496" r:id="rId81"/>
    <p:sldId id="497" r:id="rId82"/>
    <p:sldId id="502" r:id="rId83"/>
    <p:sldId id="503" r:id="rId84"/>
    <p:sldId id="504" r:id="rId85"/>
    <p:sldId id="505" r:id="rId86"/>
    <p:sldId id="506" r:id="rId87"/>
    <p:sldId id="513" r:id="rId8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CC"/>
    <a:srgbClr val="4CEC5F"/>
    <a:srgbClr val="0033CC"/>
    <a:srgbClr val="3399FF"/>
    <a:srgbClr val="3366FF"/>
    <a:srgbClr val="99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10" autoAdjust="0"/>
    <p:restoredTop sz="94660"/>
  </p:normalViewPr>
  <p:slideViewPr>
    <p:cSldViewPr>
      <p:cViewPr varScale="1">
        <p:scale>
          <a:sx n="86" d="100"/>
          <a:sy n="86" d="100"/>
        </p:scale>
        <p:origin x="-72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6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88.wmf"/><Relationship Id="rId2" Type="http://schemas.openxmlformats.org/officeDocument/2006/relationships/image" Target="../media/image83.wmf"/><Relationship Id="rId1" Type="http://schemas.openxmlformats.org/officeDocument/2006/relationships/image" Target="../media/image87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92.wmf"/><Relationship Id="rId1" Type="http://schemas.openxmlformats.org/officeDocument/2006/relationships/image" Target="../media/image91.wmf"/><Relationship Id="rId5" Type="http://schemas.openxmlformats.org/officeDocument/2006/relationships/image" Target="../media/image94.wmf"/><Relationship Id="rId4" Type="http://schemas.openxmlformats.org/officeDocument/2006/relationships/image" Target="../media/image93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7.wmf"/><Relationship Id="rId2" Type="http://schemas.openxmlformats.org/officeDocument/2006/relationships/image" Target="../media/image96.wmf"/><Relationship Id="rId1" Type="http://schemas.openxmlformats.org/officeDocument/2006/relationships/image" Target="../media/image95.wmf"/><Relationship Id="rId6" Type="http://schemas.openxmlformats.org/officeDocument/2006/relationships/image" Target="../media/image37.wmf"/><Relationship Id="rId5" Type="http://schemas.openxmlformats.org/officeDocument/2006/relationships/image" Target="../media/image42.wmf"/><Relationship Id="rId4" Type="http://schemas.openxmlformats.org/officeDocument/2006/relationships/image" Target="../media/image98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wmf"/><Relationship Id="rId2" Type="http://schemas.openxmlformats.org/officeDocument/2006/relationships/image" Target="../media/image100.wmf"/><Relationship Id="rId1" Type="http://schemas.openxmlformats.org/officeDocument/2006/relationships/image" Target="../media/image99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wmf"/><Relationship Id="rId1" Type="http://schemas.openxmlformats.org/officeDocument/2006/relationships/image" Target="../media/image105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wmf"/><Relationship Id="rId7" Type="http://schemas.openxmlformats.org/officeDocument/2006/relationships/image" Target="../media/image161.wmf"/><Relationship Id="rId2" Type="http://schemas.openxmlformats.org/officeDocument/2006/relationships/image" Target="../media/image156.wmf"/><Relationship Id="rId1" Type="http://schemas.openxmlformats.org/officeDocument/2006/relationships/image" Target="../media/image155.wmf"/><Relationship Id="rId6" Type="http://schemas.openxmlformats.org/officeDocument/2006/relationships/image" Target="../media/image160.wmf"/><Relationship Id="rId5" Type="http://schemas.openxmlformats.org/officeDocument/2006/relationships/image" Target="../media/image159.wmf"/><Relationship Id="rId4" Type="http://schemas.openxmlformats.org/officeDocument/2006/relationships/image" Target="../media/image158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wmf"/><Relationship Id="rId1" Type="http://schemas.openxmlformats.org/officeDocument/2006/relationships/image" Target="../media/image15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4" Type="http://schemas.openxmlformats.org/officeDocument/2006/relationships/image" Target="../media/image23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4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wmf"/><Relationship Id="rId1" Type="http://schemas.openxmlformats.org/officeDocument/2006/relationships/image" Target="../media/image165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wmf"/><Relationship Id="rId2" Type="http://schemas.openxmlformats.org/officeDocument/2006/relationships/image" Target="../media/image175.wmf"/><Relationship Id="rId1" Type="http://schemas.openxmlformats.org/officeDocument/2006/relationships/image" Target="../media/image174.wmf"/><Relationship Id="rId4" Type="http://schemas.openxmlformats.org/officeDocument/2006/relationships/image" Target="../media/image160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wmf"/><Relationship Id="rId1" Type="http://schemas.openxmlformats.org/officeDocument/2006/relationships/image" Target="../media/image17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6" Type="http://schemas.openxmlformats.org/officeDocument/2006/relationships/image" Target="../media/image37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83.wmf"/><Relationship Id="rId2" Type="http://schemas.openxmlformats.org/officeDocument/2006/relationships/image" Target="../media/image82.wmf"/><Relationship Id="rId1" Type="http://schemas.openxmlformats.org/officeDocument/2006/relationships/image" Target="../media/image81.wmf"/><Relationship Id="rId6" Type="http://schemas.openxmlformats.org/officeDocument/2006/relationships/image" Target="../media/image86.wmf"/><Relationship Id="rId5" Type="http://schemas.openxmlformats.org/officeDocument/2006/relationships/image" Target="../media/image85.wmf"/><Relationship Id="rId4" Type="http://schemas.openxmlformats.org/officeDocument/2006/relationships/image" Target="../media/image8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740382-B2CC-46CF-90E3-F2A73E6CBAD8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25A7BE-004F-4C75-A116-84CFEAFE90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793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10D14A-42BE-400B-A191-4233570C0CA9}" type="slidenum">
              <a:rPr lang="ru-RU" smtClean="0"/>
              <a:pPr/>
              <a:t>61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CE4F40D-9FDC-4B84-92F0-D2176EB7570B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19.jpeg"/><Relationship Id="rId7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23.wmf"/><Relationship Id="rId5" Type="http://schemas.openxmlformats.org/officeDocument/2006/relationships/image" Target="../media/image20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22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6.jpeg"/><Relationship Id="rId5" Type="http://schemas.openxmlformats.org/officeDocument/2006/relationships/image" Target="../media/image24.wmf"/><Relationship Id="rId4" Type="http://schemas.openxmlformats.org/officeDocument/2006/relationships/oleObject" Target="../embeddings/oleObject6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3.emf"/><Relationship Id="rId5" Type="http://schemas.openxmlformats.org/officeDocument/2006/relationships/image" Target="../media/image32.jpeg"/><Relationship Id="rId10" Type="http://schemas.openxmlformats.org/officeDocument/2006/relationships/image" Target="../media/image31.wmf"/><Relationship Id="rId4" Type="http://schemas.openxmlformats.org/officeDocument/2006/relationships/image" Target="../media/image29.wmf"/><Relationship Id="rId9" Type="http://schemas.openxmlformats.org/officeDocument/2006/relationships/oleObject" Target="../embeddings/oleObject9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3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5.wmf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37.wmf"/><Relationship Id="rId4" Type="http://schemas.openxmlformats.org/officeDocument/2006/relationships/image" Target="../media/image34.wmf"/><Relationship Id="rId9" Type="http://schemas.openxmlformats.org/officeDocument/2006/relationships/oleObject" Target="../embeddings/oleObject13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oleObject" Target="../embeddings/oleObject20.bin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12" Type="http://schemas.openxmlformats.org/officeDocument/2006/relationships/image" Target="../media/image4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0.wmf"/><Relationship Id="rId11" Type="http://schemas.openxmlformats.org/officeDocument/2006/relationships/oleObject" Target="../embeddings/oleObject19.bin"/><Relationship Id="rId5" Type="http://schemas.openxmlformats.org/officeDocument/2006/relationships/oleObject" Target="../embeddings/oleObject16.bin"/><Relationship Id="rId15" Type="http://schemas.openxmlformats.org/officeDocument/2006/relationships/oleObject" Target="../embeddings/oleObject21.bin"/><Relationship Id="rId10" Type="http://schemas.openxmlformats.org/officeDocument/2006/relationships/image" Target="../media/image42.wmf"/><Relationship Id="rId4" Type="http://schemas.openxmlformats.org/officeDocument/2006/relationships/image" Target="../media/image39.wmf"/><Relationship Id="rId9" Type="http://schemas.openxmlformats.org/officeDocument/2006/relationships/oleObject" Target="../embeddings/oleObject18.bin"/><Relationship Id="rId14" Type="http://schemas.openxmlformats.org/officeDocument/2006/relationships/image" Target="../media/image37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6.png"/><Relationship Id="rId5" Type="http://schemas.openxmlformats.org/officeDocument/2006/relationships/image" Target="../media/image44.wmf"/><Relationship Id="rId4" Type="http://schemas.openxmlformats.org/officeDocument/2006/relationships/oleObject" Target="../embeddings/oleObject22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4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4.bin"/><Relationship Id="rId5" Type="http://schemas.openxmlformats.org/officeDocument/2006/relationships/image" Target="../media/image47.wmf"/><Relationship Id="rId4" Type="http://schemas.openxmlformats.org/officeDocument/2006/relationships/oleObject" Target="../embeddings/oleObject23.bin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eg"/><Relationship Id="rId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hyperlink" Target="http://medicaiv.rusmed.ru/data/medicaiv/catalog/pic_big_36.jpg" TargetMode="Externa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12.jpeg"/><Relationship Id="rId7" Type="http://schemas.openxmlformats.org/officeDocument/2006/relationships/hyperlink" Target="http://www.ct-scan-info.com/images/64slice.jpg" TargetMode="External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Relationship Id="rId9" Type="http://schemas.openxmlformats.org/officeDocument/2006/relationships/image" Target="../media/image7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oleObject" Target="../embeddings/oleObject30.bin"/><Relationship Id="rId3" Type="http://schemas.openxmlformats.org/officeDocument/2006/relationships/oleObject" Target="../embeddings/oleObject25.bin"/><Relationship Id="rId7" Type="http://schemas.openxmlformats.org/officeDocument/2006/relationships/image" Target="../media/image82.wmf"/><Relationship Id="rId12" Type="http://schemas.openxmlformats.org/officeDocument/2006/relationships/image" Target="../media/image84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6.wmf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6.bin"/><Relationship Id="rId11" Type="http://schemas.openxmlformats.org/officeDocument/2006/relationships/oleObject" Target="../embeddings/oleObject29.bin"/><Relationship Id="rId5" Type="http://schemas.openxmlformats.org/officeDocument/2006/relationships/image" Target="../media/image46.png"/><Relationship Id="rId15" Type="http://schemas.openxmlformats.org/officeDocument/2006/relationships/oleObject" Target="../embeddings/oleObject31.bin"/><Relationship Id="rId10" Type="http://schemas.openxmlformats.org/officeDocument/2006/relationships/oleObject" Target="../embeddings/oleObject28.bin"/><Relationship Id="rId4" Type="http://schemas.openxmlformats.org/officeDocument/2006/relationships/image" Target="../media/image81.wmf"/><Relationship Id="rId9" Type="http://schemas.openxmlformats.org/officeDocument/2006/relationships/image" Target="../media/image83.wmf"/><Relationship Id="rId14" Type="http://schemas.openxmlformats.org/officeDocument/2006/relationships/image" Target="../media/image85.w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oleObject" Target="../embeddings/oleObject32.bin"/><Relationship Id="rId7" Type="http://schemas.openxmlformats.org/officeDocument/2006/relationships/image" Target="../media/image8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83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87.wmf"/><Relationship Id="rId9" Type="http://schemas.openxmlformats.org/officeDocument/2006/relationships/image" Target="../media/image88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0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oleObject" Target="../embeddings/oleObject35.bin"/><Relationship Id="rId7" Type="http://schemas.openxmlformats.org/officeDocument/2006/relationships/oleObject" Target="../embeddings/oleObject37.bin"/><Relationship Id="rId12" Type="http://schemas.openxmlformats.org/officeDocument/2006/relationships/image" Target="../media/image9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92.wmf"/><Relationship Id="rId11" Type="http://schemas.openxmlformats.org/officeDocument/2006/relationships/oleObject" Target="../embeddings/oleObject39.bin"/><Relationship Id="rId5" Type="http://schemas.openxmlformats.org/officeDocument/2006/relationships/oleObject" Target="../embeddings/oleObject36.bin"/><Relationship Id="rId10" Type="http://schemas.openxmlformats.org/officeDocument/2006/relationships/image" Target="../media/image93.wmf"/><Relationship Id="rId4" Type="http://schemas.openxmlformats.org/officeDocument/2006/relationships/image" Target="../media/image91.wmf"/><Relationship Id="rId9" Type="http://schemas.openxmlformats.org/officeDocument/2006/relationships/oleObject" Target="../embeddings/oleObject38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wmf"/><Relationship Id="rId13" Type="http://schemas.openxmlformats.org/officeDocument/2006/relationships/oleObject" Target="../embeddings/oleObject45.bin"/><Relationship Id="rId3" Type="http://schemas.openxmlformats.org/officeDocument/2006/relationships/oleObject" Target="../embeddings/oleObject40.bin"/><Relationship Id="rId7" Type="http://schemas.openxmlformats.org/officeDocument/2006/relationships/oleObject" Target="../embeddings/oleObject42.bin"/><Relationship Id="rId12" Type="http://schemas.openxmlformats.org/officeDocument/2006/relationships/image" Target="../media/image4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96.wmf"/><Relationship Id="rId11" Type="http://schemas.openxmlformats.org/officeDocument/2006/relationships/oleObject" Target="../embeddings/oleObject44.bin"/><Relationship Id="rId5" Type="http://schemas.openxmlformats.org/officeDocument/2006/relationships/oleObject" Target="../embeddings/oleObject41.bin"/><Relationship Id="rId15" Type="http://schemas.openxmlformats.org/officeDocument/2006/relationships/image" Target="../media/image37.wmf"/><Relationship Id="rId10" Type="http://schemas.openxmlformats.org/officeDocument/2006/relationships/image" Target="../media/image98.wmf"/><Relationship Id="rId4" Type="http://schemas.openxmlformats.org/officeDocument/2006/relationships/image" Target="../media/image95.wmf"/><Relationship Id="rId9" Type="http://schemas.openxmlformats.org/officeDocument/2006/relationships/oleObject" Target="../embeddings/oleObject43.bin"/><Relationship Id="rId14" Type="http://schemas.openxmlformats.org/officeDocument/2006/relationships/oleObject" Target="../embeddings/oleObject46.bin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wmf"/><Relationship Id="rId3" Type="http://schemas.openxmlformats.org/officeDocument/2006/relationships/oleObject" Target="../embeddings/oleObject47.bin"/><Relationship Id="rId7" Type="http://schemas.openxmlformats.org/officeDocument/2006/relationships/oleObject" Target="../embeddings/oleObject4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03.jpeg"/><Relationship Id="rId5" Type="http://schemas.openxmlformats.org/officeDocument/2006/relationships/image" Target="../media/image102.jpeg"/><Relationship Id="rId10" Type="http://schemas.openxmlformats.org/officeDocument/2006/relationships/image" Target="../media/image101.wmf"/><Relationship Id="rId4" Type="http://schemas.openxmlformats.org/officeDocument/2006/relationships/image" Target="../media/image99.wmf"/><Relationship Id="rId9" Type="http://schemas.openxmlformats.org/officeDocument/2006/relationships/oleObject" Target="../embeddings/oleObject49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04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05.w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106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12.wmf"/><Relationship Id="rId5" Type="http://schemas.openxmlformats.org/officeDocument/2006/relationships/oleObject" Target="../embeddings/oleObject53.bin"/><Relationship Id="rId4" Type="http://schemas.openxmlformats.org/officeDocument/2006/relationships/image" Target="../media/image105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image" Target="../media/image5.pn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jpeg"/><Relationship Id="rId3" Type="http://schemas.openxmlformats.org/officeDocument/2006/relationships/image" Target="../media/image115.png"/><Relationship Id="rId7" Type="http://schemas.openxmlformats.org/officeDocument/2006/relationships/image" Target="../media/image11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14.wmf"/><Relationship Id="rId5" Type="http://schemas.openxmlformats.org/officeDocument/2006/relationships/oleObject" Target="../embeddings/oleObject54.bin"/><Relationship Id="rId4" Type="http://schemas.openxmlformats.org/officeDocument/2006/relationships/image" Target="../media/image33.emf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hyperlink" Target="http://www.rcsp-shvsm.ru/uploads/posts/2010-07/1280286404_ris15.jpg" TargetMode="Externa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5.jpeg"/><Relationship Id="rId4" Type="http://schemas.openxmlformats.org/officeDocument/2006/relationships/image" Target="../media/image124.jpe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smedserv.com/misc/115/r4.jpg" TargetMode="External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7.jpe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jpeg"/><Relationship Id="rId3" Type="http://schemas.openxmlformats.org/officeDocument/2006/relationships/image" Target="../media/image128.jpeg"/><Relationship Id="rId7" Type="http://schemas.openxmlformats.org/officeDocument/2006/relationships/image" Target="../media/image13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1.jpeg"/><Relationship Id="rId5" Type="http://schemas.openxmlformats.org/officeDocument/2006/relationships/image" Target="../media/image130.jpeg"/><Relationship Id="rId4" Type="http://schemas.openxmlformats.org/officeDocument/2006/relationships/image" Target="../media/image129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7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0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3.png"/><Relationship Id="rId5" Type="http://schemas.openxmlformats.org/officeDocument/2006/relationships/image" Target="../media/image142.png"/><Relationship Id="rId4" Type="http://schemas.openxmlformats.org/officeDocument/2006/relationships/image" Target="../media/image14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image" Target="../media/image14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6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7" Type="http://schemas.openxmlformats.org/officeDocument/2006/relationships/image" Target="../media/image151.jpe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0.jpeg"/><Relationship Id="rId5" Type="http://schemas.openxmlformats.org/officeDocument/2006/relationships/image" Target="../media/image149.jpeg"/><Relationship Id="rId4" Type="http://schemas.openxmlformats.org/officeDocument/2006/relationships/image" Target="../media/image119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4.jpe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7.bin"/><Relationship Id="rId13" Type="http://schemas.openxmlformats.org/officeDocument/2006/relationships/image" Target="../media/image159.wmf"/><Relationship Id="rId3" Type="http://schemas.openxmlformats.org/officeDocument/2006/relationships/oleObject" Target="../embeddings/oleObject55.bin"/><Relationship Id="rId7" Type="http://schemas.openxmlformats.org/officeDocument/2006/relationships/image" Target="../media/image156.wmf"/><Relationship Id="rId12" Type="http://schemas.openxmlformats.org/officeDocument/2006/relationships/oleObject" Target="../embeddings/oleObject59.bin"/><Relationship Id="rId17" Type="http://schemas.openxmlformats.org/officeDocument/2006/relationships/image" Target="../media/image16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1.bin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56.bin"/><Relationship Id="rId11" Type="http://schemas.openxmlformats.org/officeDocument/2006/relationships/image" Target="../media/image158.wmf"/><Relationship Id="rId5" Type="http://schemas.openxmlformats.org/officeDocument/2006/relationships/image" Target="../media/image162.png"/><Relationship Id="rId15" Type="http://schemas.openxmlformats.org/officeDocument/2006/relationships/image" Target="../media/image160.wmf"/><Relationship Id="rId10" Type="http://schemas.openxmlformats.org/officeDocument/2006/relationships/oleObject" Target="../embeddings/oleObject58.bin"/><Relationship Id="rId4" Type="http://schemas.openxmlformats.org/officeDocument/2006/relationships/image" Target="../media/image155.wmf"/><Relationship Id="rId9" Type="http://schemas.openxmlformats.org/officeDocument/2006/relationships/image" Target="../media/image157.wmf"/><Relationship Id="rId14" Type="http://schemas.openxmlformats.org/officeDocument/2006/relationships/oleObject" Target="../embeddings/oleObject60.bin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63.wmf"/><Relationship Id="rId5" Type="http://schemas.openxmlformats.org/officeDocument/2006/relationships/oleObject" Target="../embeddings/oleObject63.bin"/><Relationship Id="rId4" Type="http://schemas.openxmlformats.org/officeDocument/2006/relationships/image" Target="../media/image159.wmf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164.wmf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66.wmf"/><Relationship Id="rId5" Type="http://schemas.openxmlformats.org/officeDocument/2006/relationships/oleObject" Target="../embeddings/oleObject66.bin"/><Relationship Id="rId4" Type="http://schemas.openxmlformats.org/officeDocument/2006/relationships/image" Target="../media/image165.wm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jpeg"/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0.png"/><Relationship Id="rId4" Type="http://schemas.openxmlformats.org/officeDocument/2006/relationships/image" Target="../media/image169.jpe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jpeg"/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wmf"/><Relationship Id="rId3" Type="http://schemas.openxmlformats.org/officeDocument/2006/relationships/oleObject" Target="../embeddings/oleObject67.bin"/><Relationship Id="rId7" Type="http://schemas.openxmlformats.org/officeDocument/2006/relationships/oleObject" Target="../embeddings/oleObject6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175.wmf"/><Relationship Id="rId5" Type="http://schemas.openxmlformats.org/officeDocument/2006/relationships/oleObject" Target="../embeddings/oleObject68.bin"/><Relationship Id="rId10" Type="http://schemas.openxmlformats.org/officeDocument/2006/relationships/image" Target="../media/image160.wmf"/><Relationship Id="rId4" Type="http://schemas.openxmlformats.org/officeDocument/2006/relationships/image" Target="../media/image174.wmf"/><Relationship Id="rId9" Type="http://schemas.openxmlformats.org/officeDocument/2006/relationships/oleObject" Target="../embeddings/oleObject70.bin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7" Type="http://schemas.openxmlformats.org/officeDocument/2006/relationships/image" Target="../media/image17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72.bin"/><Relationship Id="rId5" Type="http://schemas.openxmlformats.org/officeDocument/2006/relationships/image" Target="../media/image176.wmf"/><Relationship Id="rId4" Type="http://schemas.openxmlformats.org/officeDocument/2006/relationships/oleObject" Target="../embeddings/oleObject71.bin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jpeg"/><Relationship Id="rId7" Type="http://schemas.openxmlformats.org/officeDocument/2006/relationships/image" Target="../media/image184.jpeg"/><Relationship Id="rId2" Type="http://schemas.openxmlformats.org/officeDocument/2006/relationships/image" Target="../media/image17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3.jpeg"/><Relationship Id="rId5" Type="http://schemas.openxmlformats.org/officeDocument/2006/relationships/image" Target="../media/image182.jpeg"/><Relationship Id="rId4" Type="http://schemas.openxmlformats.org/officeDocument/2006/relationships/image" Target="../media/image181.jpe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http://www.8a.ru/kat/big/12176.jpg" TargetMode="External"/><Relationship Id="rId3" Type="http://schemas.openxmlformats.org/officeDocument/2006/relationships/image" Target="http://www.medrk.ru/shop/photo/20142/big/1.jpg" TargetMode="External"/><Relationship Id="rId7" Type="http://schemas.openxmlformats.org/officeDocument/2006/relationships/image" Target="../media/image18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86380" y="642918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endParaRPr lang="ru-RU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>
            <a:spLocks noChangeArrowheads="1"/>
          </p:cNvSpPr>
          <p:nvPr/>
        </p:nvSpPr>
        <p:spPr bwMode="auto">
          <a:xfrm>
            <a:off x="1714480" y="428604"/>
            <a:ext cx="602932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i="1" u="sng" dirty="0" smtClean="0">
                <a:solidFill>
                  <a:srgbClr val="0000FF"/>
                </a:solidFill>
              </a:rPr>
              <a:t>Рентгеновское излучение </a:t>
            </a:r>
            <a:r>
              <a:rPr lang="ru-RU" sz="2800" b="1" i="1" u="sng" dirty="0">
                <a:solidFill>
                  <a:srgbClr val="0000FF"/>
                </a:solidFill>
              </a:rPr>
              <a:t>по способу возбуждения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2928934"/>
            <a:ext cx="2643206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 smtClean="0">
                <a:solidFill>
                  <a:srgbClr val="000000"/>
                </a:solidFill>
              </a:rPr>
              <a:t>Тормозное  </a:t>
            </a:r>
            <a:endParaRPr lang="ru-RU" sz="2800" b="1" dirty="0">
              <a:solidFill>
                <a:srgbClr val="000000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214810" y="2786058"/>
            <a:ext cx="4643470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ru-RU" sz="2800" b="1" dirty="0" smtClean="0">
                <a:solidFill>
                  <a:schemeClr val="tx1"/>
                </a:solidFill>
                <a:ea typeface="Times New Roman" pitchFamily="18" charset="0"/>
                <a:cs typeface="Arial" charset="0"/>
              </a:rPr>
              <a:t>Характеристическое</a:t>
            </a:r>
            <a:endParaRPr lang="ru-RU" sz="2800" b="1" dirty="0">
              <a:solidFill>
                <a:schemeClr val="tx1"/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 rot="2251613" flipH="1">
            <a:off x="3618488" y="1081538"/>
            <a:ext cx="45719" cy="2103580"/>
          </a:xfrm>
          <a:prstGeom prst="downArrow">
            <a:avLst>
              <a:gd name="adj1" fmla="val 50000"/>
              <a:gd name="adj2" fmla="val 43916"/>
            </a:avLst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 rot="19067393" flipH="1">
            <a:off x="4911462" y="1073563"/>
            <a:ext cx="105617" cy="1930392"/>
          </a:xfrm>
          <a:prstGeom prst="downArrow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57158" y="3357562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B050"/>
                </a:solidFill>
              </a:rPr>
              <a:t> </a:t>
            </a:r>
            <a:endParaRPr lang="ru-RU" sz="2400" b="1" i="1" u="sng" dirty="0">
              <a:solidFill>
                <a:srgbClr val="00B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6" y="3929066"/>
            <a:ext cx="3643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B050"/>
                </a:solidFill>
              </a:rPr>
              <a:t> 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720" y="4429132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ru-RU" b="1" i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786710" y="2428868"/>
            <a:ext cx="266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0000FF"/>
                </a:solidFill>
                <a:ea typeface="Verdana"/>
                <a:cs typeface="Verdana"/>
              </a:rPr>
              <a:t> 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429520" y="4000504"/>
            <a:ext cx="263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0000FF"/>
                </a:solidFill>
              </a:rPr>
              <a:t> 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7358082" y="4286256"/>
            <a:ext cx="263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0000FF"/>
                </a:solidFill>
              </a:rPr>
              <a:t> </a:t>
            </a:r>
            <a:endParaRPr lang="ru-RU" b="1" i="1" dirty="0">
              <a:solidFill>
                <a:srgbClr val="0000FF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215206" y="5500702"/>
            <a:ext cx="263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7643834" y="4643446"/>
            <a:ext cx="263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8072462" y="4643446"/>
            <a:ext cx="263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>
            <a:off x="5214942" y="5072074"/>
            <a:ext cx="642942" cy="6429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3500462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 smtClean="0">
                <a:solidFill>
                  <a:srgbClr val="000000"/>
                </a:solidFill>
              </a:rPr>
              <a:t>Тормозное РИ</a:t>
            </a:r>
            <a:endParaRPr lang="ru-RU" sz="2800" b="1" dirty="0">
              <a:solidFill>
                <a:srgbClr val="000000"/>
              </a:solidFill>
            </a:endParaRPr>
          </a:p>
        </p:txBody>
      </p:sp>
      <p:pic>
        <p:nvPicPr>
          <p:cNvPr id="3" name="Picture 1" descr="C:\Documents and Settings\1\Мои документы\Мои рисунки\Р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428604"/>
            <a:ext cx="3857652" cy="214314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7158" y="1071546"/>
            <a:ext cx="42148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00FF"/>
                </a:solidFill>
              </a:rPr>
              <a:t>Возникает </a:t>
            </a:r>
            <a:r>
              <a:rPr lang="ru-RU" sz="2000" b="1" i="1" dirty="0" smtClean="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в результате </a:t>
            </a:r>
            <a:endParaRPr lang="ru-RU" sz="2000" b="1" i="1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428736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ea typeface="Times New Roman" pitchFamily="18" charset="0"/>
                <a:cs typeface="Arial" charset="0"/>
              </a:rPr>
              <a:t> </a:t>
            </a:r>
            <a:r>
              <a:rPr lang="ru-RU" sz="2000" b="1" i="1" u="sng" dirty="0" smtClean="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торможения </a:t>
            </a:r>
            <a:r>
              <a:rPr lang="ru-RU" sz="2000" b="1" i="1" u="sng" dirty="0" smtClean="0">
                <a:solidFill>
                  <a:schemeClr val="accent4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заряженной</a:t>
            </a:r>
            <a:r>
              <a:rPr lang="ru-RU" sz="2000" b="1" i="1" dirty="0" smtClean="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 частицы электростатическим полем  атомов  анода  </a:t>
            </a:r>
            <a:endParaRPr lang="ru-RU" sz="2000" b="1" i="1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3286124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smtClean="0">
                <a:solidFill>
                  <a:schemeClr val="accent4">
                    <a:lumMod val="75000"/>
                  </a:schemeClr>
                </a:solidFill>
              </a:rPr>
              <a:t>Механизм</a:t>
            </a:r>
            <a:endParaRPr lang="ru-RU" b="1" i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357158" y="3643314"/>
            <a:ext cx="4643470" cy="2862322"/>
          </a:xfrm>
          <a:prstGeom prst="rect">
            <a:avLst/>
          </a:prstGeom>
          <a:solidFill>
            <a:srgbClr val="CAFCFE"/>
          </a:solidFill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0000FF"/>
                </a:solidFill>
              </a:rPr>
              <a:t>С движущимися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электронами </a:t>
            </a:r>
            <a:r>
              <a:rPr lang="ru-RU" sz="2000" b="1" dirty="0">
                <a:solidFill>
                  <a:srgbClr val="0000FF"/>
                </a:solidFill>
              </a:rPr>
              <a:t>связано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магнитное поле</a:t>
            </a:r>
            <a:r>
              <a:rPr lang="ru-RU" sz="2000" b="1" dirty="0">
                <a:solidFill>
                  <a:srgbClr val="0000FF"/>
                </a:solidFill>
              </a:rPr>
              <a:t>, </a:t>
            </a:r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</a:rPr>
              <a:t>индукция</a:t>
            </a:r>
            <a:r>
              <a:rPr lang="ru-RU" sz="2000" b="1" dirty="0">
                <a:solidFill>
                  <a:srgbClr val="0000FF"/>
                </a:solidFill>
              </a:rPr>
              <a:t> которого </a:t>
            </a:r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</a:rPr>
              <a:t>уменьшается</a:t>
            </a:r>
            <a:r>
              <a:rPr lang="ru-RU" sz="2000" b="1" dirty="0">
                <a:solidFill>
                  <a:srgbClr val="0000FF"/>
                </a:solidFill>
              </a:rPr>
              <a:t> при </a:t>
            </a:r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</a:rPr>
              <a:t>торможении электронов на антикатоде</a:t>
            </a:r>
            <a:r>
              <a:rPr lang="ru-RU" sz="2000" b="1" dirty="0">
                <a:solidFill>
                  <a:srgbClr val="0000FF"/>
                </a:solidFill>
              </a:rPr>
              <a:t>. </a:t>
            </a:r>
          </a:p>
          <a:p>
            <a:pPr>
              <a:defRPr/>
            </a:pPr>
            <a:r>
              <a:rPr lang="ru-RU" sz="2000" b="1" i="1" dirty="0">
                <a:solidFill>
                  <a:srgbClr val="0000FF"/>
                </a:solidFill>
              </a:rPr>
              <a:t>По теории  </a:t>
            </a:r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</a:rPr>
              <a:t>Максвелла </a:t>
            </a:r>
            <a:r>
              <a:rPr lang="ru-RU" sz="2000" b="1" i="1" dirty="0">
                <a:solidFill>
                  <a:srgbClr val="0000FF"/>
                </a:solidFill>
              </a:rPr>
              <a:t>возникает</a:t>
            </a:r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</a:rPr>
              <a:t> электромагнитная волна</a:t>
            </a:r>
            <a:r>
              <a:rPr lang="ru-RU" sz="2000" b="1" dirty="0">
                <a:solidFill>
                  <a:srgbClr val="0000FF"/>
                </a:solidFill>
              </a:rPr>
              <a:t>.</a:t>
            </a:r>
          </a:p>
        </p:txBody>
      </p:sp>
      <p:pic>
        <p:nvPicPr>
          <p:cNvPr id="8" name="Picture 2" descr="I:\Медицинская и биологическая физика курс лекций с задачами Федорова Фаустов\Презентации Галина Вячеславовна\6 Рентгеновсое излучение\11112.jpg"/>
          <p:cNvPicPr>
            <a:picLocks noChangeAspect="1" noChangeArrowheads="1"/>
          </p:cNvPicPr>
          <p:nvPr/>
        </p:nvPicPr>
        <p:blipFill>
          <a:blip r:embed="rId3"/>
          <a:srcRect l="7370" t="2674" r="5432" b="12798"/>
          <a:stretch>
            <a:fillRect/>
          </a:stretch>
        </p:blipFill>
        <p:spPr bwMode="auto">
          <a:xfrm>
            <a:off x="5000628" y="2928934"/>
            <a:ext cx="3797111" cy="3500462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7215206" y="5500702"/>
            <a:ext cx="4812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U</a:t>
            </a:r>
            <a:r>
              <a:rPr lang="ru-RU" b="1" baseline="-25000" dirty="0" smtClean="0"/>
              <a:t>1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786578" y="4714884"/>
            <a:ext cx="4812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U</a:t>
            </a:r>
            <a:r>
              <a:rPr lang="ru-RU" b="1" baseline="-25000" dirty="0" smtClean="0"/>
              <a:t>2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429520" y="4000504"/>
            <a:ext cx="1191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0000FF"/>
                </a:solidFill>
              </a:rPr>
              <a:t>Спектр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358082" y="4286256"/>
            <a:ext cx="1532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0000FF"/>
                </a:solidFill>
              </a:rPr>
              <a:t>сплошной</a:t>
            </a:r>
            <a:endParaRPr lang="ru-RU" b="1" i="1" dirty="0">
              <a:solidFill>
                <a:srgbClr val="0000FF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643834" y="4643446"/>
            <a:ext cx="4812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U</a:t>
            </a:r>
            <a:r>
              <a:rPr lang="ru-RU" b="1" baseline="-25000" dirty="0" smtClean="0"/>
              <a:t>2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8072462" y="4643446"/>
            <a:ext cx="5597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 </a:t>
            </a:r>
            <a:r>
              <a:rPr lang="en-US" b="1" dirty="0" smtClean="0"/>
              <a:t>U</a:t>
            </a:r>
            <a:r>
              <a:rPr lang="ru-RU" b="1" baseline="-25000" dirty="0" smtClean="0"/>
              <a:t>1</a:t>
            </a:r>
            <a:endParaRPr lang="ru-RU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8072462" y="4786322"/>
            <a:ext cx="124032" cy="4179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0800000" flipV="1">
            <a:off x="8072462" y="4857760"/>
            <a:ext cx="142876" cy="714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715008" y="2714620"/>
            <a:ext cx="3000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Чем    </a:t>
            </a:r>
            <a:r>
              <a:rPr lang="en-US" sz="2000" dirty="0" smtClean="0">
                <a:solidFill>
                  <a:srgbClr val="0000FF"/>
                </a:solidFill>
              </a:rPr>
              <a:t>U</a:t>
            </a:r>
            <a:r>
              <a:rPr lang="ru-RU" sz="2000" dirty="0" smtClean="0">
                <a:solidFill>
                  <a:srgbClr val="0000FF"/>
                </a:solidFill>
              </a:rPr>
              <a:t>, тем      </a:t>
            </a:r>
            <a:r>
              <a:rPr lang="el-GR" sz="28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λ</a:t>
            </a:r>
            <a:r>
              <a:rPr lang="ru-RU" sz="2000" dirty="0" smtClean="0">
                <a:solidFill>
                  <a:srgbClr val="0000FF"/>
                </a:solidFill>
              </a:rPr>
              <a:t>  и тем   жесткость. 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27" name="Стрелка вниз 26"/>
          <p:cNvSpPr/>
          <p:nvPr/>
        </p:nvSpPr>
        <p:spPr>
          <a:xfrm rot="10800000">
            <a:off x="6286512" y="3143248"/>
            <a:ext cx="71438" cy="357190"/>
          </a:xfrm>
          <a:prstGeom prst="down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низ 27"/>
          <p:cNvSpPr/>
          <p:nvPr/>
        </p:nvSpPr>
        <p:spPr>
          <a:xfrm rot="10800000">
            <a:off x="6500826" y="2786058"/>
            <a:ext cx="71438" cy="357190"/>
          </a:xfrm>
          <a:prstGeom prst="down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низ 28"/>
          <p:cNvSpPr/>
          <p:nvPr/>
        </p:nvSpPr>
        <p:spPr>
          <a:xfrm>
            <a:off x="7643834" y="2714620"/>
            <a:ext cx="45719" cy="357190"/>
          </a:xfrm>
          <a:prstGeom prst="down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357158" y="2357430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B050"/>
                </a:solidFill>
              </a:rPr>
              <a:t>ВОПРОС:</a:t>
            </a:r>
            <a:endParaRPr lang="ru-RU" sz="2400" b="1" i="1" u="sng" dirty="0">
              <a:solidFill>
                <a:srgbClr val="00B05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5720" y="2714620"/>
            <a:ext cx="3643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B050"/>
                </a:solidFill>
              </a:rPr>
              <a:t>Протоны? Охотничья дробь?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092280" y="6021288"/>
            <a:ext cx="79216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7089697" y="5425075"/>
            <a:ext cx="122926" cy="520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357166"/>
            <a:ext cx="8429684" cy="156966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Коротковолновая граница </a:t>
            </a:r>
            <a:r>
              <a:rPr lang="el-GR" sz="2400" b="1" i="1" u="sng" dirty="0" smtClean="0">
                <a:solidFill>
                  <a:srgbClr val="0000FF"/>
                </a:solidFill>
                <a:latin typeface="Verdana"/>
                <a:ea typeface="Verdana"/>
                <a:cs typeface="Verdana"/>
              </a:rPr>
              <a:t>λ</a:t>
            </a:r>
            <a:r>
              <a:rPr lang="en-US" sz="2400" b="1" i="1" u="sng" baseline="-25000" dirty="0" smtClean="0">
                <a:solidFill>
                  <a:srgbClr val="0000FF"/>
                </a:solidFill>
                <a:latin typeface="Verdana"/>
                <a:ea typeface="Verdana"/>
                <a:cs typeface="Verdana"/>
              </a:rPr>
              <a:t>min</a:t>
            </a:r>
            <a:r>
              <a:rPr lang="ru-RU" sz="2400" b="1" i="1" u="sng" baseline="-25000" dirty="0" smtClean="0">
                <a:solidFill>
                  <a:srgbClr val="0000FF"/>
                </a:solidFill>
                <a:latin typeface="Verdana"/>
                <a:ea typeface="Verdana"/>
                <a:cs typeface="Verdana"/>
              </a:rPr>
              <a:t>   </a:t>
            </a:r>
            <a:r>
              <a:rPr lang="ru-RU" sz="2400" dirty="0" smtClean="0">
                <a:solidFill>
                  <a:srgbClr val="0000FF"/>
                </a:solidFill>
                <a:latin typeface="Verdana"/>
                <a:ea typeface="Verdana"/>
                <a:cs typeface="Verdana"/>
              </a:rPr>
              <a:t>-это длина волны, на которой энергия </a:t>
            </a:r>
            <a:r>
              <a:rPr lang="ru-RU" sz="2400" b="1" i="1" dirty="0" smtClean="0">
                <a:solidFill>
                  <a:srgbClr val="0000FF"/>
                </a:solidFill>
                <a:latin typeface="Verdana"/>
                <a:ea typeface="Verdana"/>
                <a:cs typeface="Verdana"/>
              </a:rPr>
              <a:t>фотонов </a:t>
            </a:r>
            <a:r>
              <a:rPr lang="ru-RU" sz="2400" dirty="0" smtClean="0">
                <a:solidFill>
                  <a:srgbClr val="0000FF"/>
                </a:solidFill>
                <a:latin typeface="Verdana"/>
                <a:ea typeface="Verdana"/>
                <a:cs typeface="Verdana"/>
              </a:rPr>
              <a:t>рентгеновского излучения равна энергии бомбардирующих </a:t>
            </a:r>
            <a:r>
              <a:rPr lang="ru-RU" sz="2400" b="1" i="1" dirty="0" smtClean="0">
                <a:solidFill>
                  <a:srgbClr val="0000FF"/>
                </a:solidFill>
                <a:latin typeface="Verdana"/>
                <a:ea typeface="Verdana"/>
                <a:cs typeface="Verdana"/>
              </a:rPr>
              <a:t>электронов.</a:t>
            </a:r>
            <a:r>
              <a:rPr lang="ru-RU" sz="2400" dirty="0" smtClean="0">
                <a:solidFill>
                  <a:srgbClr val="0000FF"/>
                </a:solidFill>
                <a:latin typeface="Verdana"/>
                <a:ea typeface="Verdana"/>
                <a:cs typeface="Verdana"/>
              </a:rPr>
              <a:t> </a:t>
            </a:r>
            <a:r>
              <a:rPr lang="ru-RU" sz="2400" dirty="0" smtClean="0">
                <a:solidFill>
                  <a:srgbClr val="0000FF"/>
                </a:solidFill>
              </a:rPr>
              <a:t> </a:t>
            </a: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4" name="Picture 2" descr="I:\Медицинская и биологическая физика курс лекций с задачами Федорова Фаустов\Презентации Галина Вячеславовна\6 Рентгеновсое излучение\111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428868"/>
            <a:ext cx="3610713" cy="3924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11298" name="Object 2"/>
          <p:cNvGraphicFramePr>
            <a:graphicFrameLocks noChangeAspect="1"/>
          </p:cNvGraphicFramePr>
          <p:nvPr/>
        </p:nvGraphicFramePr>
        <p:xfrm>
          <a:off x="6286512" y="2143116"/>
          <a:ext cx="2157413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701" name="Формула" r:id="rId4" imgW="660113" imgH="393529" progId="Equation.3">
                  <p:embed/>
                </p:oleObj>
              </mc:Choice>
              <mc:Fallback>
                <p:oleObj name="Формула" r:id="rId4" imgW="660113" imgH="393529" progId="Equation.3">
                  <p:embed/>
                  <p:pic>
                    <p:nvPicPr>
                      <p:cNvPr id="0" name="Picture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12" y="2143116"/>
                        <a:ext cx="2157413" cy="1285875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3643306" y="1928802"/>
          <a:ext cx="2357454" cy="731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702" name="Формула" r:id="rId6" imgW="545626" imgH="177646" progId="Equation.3">
                  <p:embed/>
                </p:oleObj>
              </mc:Choice>
              <mc:Fallback>
                <p:oleObj name="Формула" r:id="rId6" imgW="545626" imgH="177646" progId="Equation.3">
                  <p:embed/>
                  <p:pic>
                    <p:nvPicPr>
                      <p:cNvPr id="0" name="Picture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3306" y="1928802"/>
                        <a:ext cx="2357454" cy="7318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3643306" y="2714620"/>
          <a:ext cx="2286016" cy="7937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703" name="Формула" r:id="rId8" imgW="774364" imgH="444307" progId="Equation.3">
                  <p:embed/>
                </p:oleObj>
              </mc:Choice>
              <mc:Fallback>
                <p:oleObj name="Формула" r:id="rId8" imgW="774364" imgH="444307" progId="Equation.3">
                  <p:embed/>
                  <p:pic>
                    <p:nvPicPr>
                      <p:cNvPr id="0" name="Picture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3306" y="2714620"/>
                        <a:ext cx="2286016" cy="79375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Стрелка вправо 7"/>
          <p:cNvSpPr/>
          <p:nvPr/>
        </p:nvSpPr>
        <p:spPr>
          <a:xfrm>
            <a:off x="5857884" y="2714620"/>
            <a:ext cx="357190" cy="214314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11301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4772329"/>
              </p:ext>
            </p:extLst>
          </p:nvPr>
        </p:nvGraphicFramePr>
        <p:xfrm>
          <a:off x="4719984" y="4391022"/>
          <a:ext cx="3609975" cy="136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704" name="Формула" r:id="rId10" imgW="1104900" imgH="419100" progId="Equation.3">
                  <p:embed/>
                </p:oleObj>
              </mc:Choice>
              <mc:Fallback>
                <p:oleObj name="Формула" r:id="rId10" imgW="1104900" imgH="419100" progId="Equation.3">
                  <p:embed/>
                  <p:pic>
                    <p:nvPicPr>
                      <p:cNvPr id="0" name="Picture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9984" y="4391022"/>
                        <a:ext cx="3609975" cy="1368425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2000232" y="4572008"/>
            <a:ext cx="4812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U</a:t>
            </a:r>
            <a:r>
              <a:rPr lang="ru-RU" b="1" baseline="-25000" dirty="0" smtClean="0"/>
              <a:t>1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643042" y="3571876"/>
            <a:ext cx="4812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U</a:t>
            </a:r>
            <a:r>
              <a:rPr lang="ru-RU" b="1" baseline="-25000" dirty="0" smtClean="0"/>
              <a:t>2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000232" y="3643314"/>
            <a:ext cx="6383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b="1" dirty="0" smtClean="0"/>
              <a:t>U</a:t>
            </a:r>
            <a:r>
              <a:rPr lang="ru-RU" b="1" baseline="-25000" dirty="0" smtClean="0"/>
              <a:t>1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021083" y="5805264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 </a:t>
            </a:r>
            <a:endParaRPr lang="ru-RU" sz="2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896882" y="5750188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/>
              <a:t>кВ</a:t>
            </a:r>
            <a:endParaRPr lang="ru-RU" sz="2000" b="1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2071670" y="3786190"/>
            <a:ext cx="14287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10800000" flipV="1">
            <a:off x="2071670" y="3786190"/>
            <a:ext cx="142876" cy="714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2476285" y="5470144"/>
            <a:ext cx="79216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414822" y="4914697"/>
            <a:ext cx="122926" cy="520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I:\Медицинская и биологическая физика курс лекций с задачами Федорова Фаустов\Презентации Галина Вячеславовна\6 Рентгеновсое излучение\10000002 копи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000504"/>
            <a:ext cx="2357454" cy="2523571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57158" y="357166"/>
            <a:ext cx="8501122" cy="1631216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Поток тормозного Р.И.    </a:t>
            </a:r>
            <a:r>
              <a:rPr lang="ru-RU" sz="2400" b="1" dirty="0" smtClean="0"/>
              <a:t>Ф </a:t>
            </a:r>
            <a:r>
              <a:rPr lang="ru-RU" sz="2400" dirty="0" smtClean="0">
                <a:solidFill>
                  <a:srgbClr val="0000FF"/>
                </a:solidFill>
              </a:rPr>
              <a:t>прямо пропорционален квадрату напряжения </a:t>
            </a:r>
            <a:r>
              <a:rPr lang="en-US" sz="2400" b="1" dirty="0" smtClean="0"/>
              <a:t>U</a:t>
            </a:r>
            <a:r>
              <a:rPr lang="ru-RU" sz="2400" b="1" dirty="0" smtClean="0"/>
              <a:t> </a:t>
            </a:r>
            <a:r>
              <a:rPr lang="ru-RU" sz="2400" dirty="0" smtClean="0">
                <a:solidFill>
                  <a:srgbClr val="0000FF"/>
                </a:solidFill>
              </a:rPr>
              <a:t>в трубке между анодом и катодом, силе тока в трубке  </a:t>
            </a:r>
            <a:r>
              <a:rPr lang="en-US" sz="2400" b="1" dirty="0" smtClean="0"/>
              <a:t>I</a:t>
            </a:r>
            <a:r>
              <a:rPr lang="ru-RU" sz="2400" dirty="0" smtClean="0">
                <a:solidFill>
                  <a:srgbClr val="0000FF"/>
                </a:solidFill>
              </a:rPr>
              <a:t>  и атомному номеру вещества анода </a:t>
            </a:r>
            <a:r>
              <a:rPr lang="en-US" sz="2400" b="1" dirty="0" smtClean="0"/>
              <a:t>Z</a:t>
            </a:r>
            <a:r>
              <a:rPr lang="ru-RU" sz="2400" dirty="0" smtClean="0">
                <a:solidFill>
                  <a:srgbClr val="0000FF"/>
                </a:solidFill>
              </a:rPr>
              <a:t>.</a:t>
            </a:r>
            <a:endParaRPr lang="ru-RU" sz="2400" dirty="0">
              <a:solidFill>
                <a:srgbClr val="0000FF"/>
              </a:solidFill>
            </a:endParaRPr>
          </a:p>
        </p:txBody>
      </p:sp>
      <p:graphicFrame>
        <p:nvGraphicFramePr>
          <p:cNvPr id="312322" name="Object 2"/>
          <p:cNvGraphicFramePr>
            <a:graphicFrameLocks noChangeAspect="1"/>
          </p:cNvGraphicFramePr>
          <p:nvPr/>
        </p:nvGraphicFramePr>
        <p:xfrm>
          <a:off x="2714612" y="2214554"/>
          <a:ext cx="2652713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1934" name="Формула" r:id="rId4" imgW="723586" imgH="203112" progId="Equation.3">
                  <p:embed/>
                </p:oleObj>
              </mc:Choice>
              <mc:Fallback>
                <p:oleObj name="Формула" r:id="rId4" imgW="723586" imgH="203112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4612" y="2214554"/>
                        <a:ext cx="2652713" cy="744538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5572132" y="1857364"/>
            <a:ext cx="314327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 smtClean="0"/>
              <a:t> </a:t>
            </a:r>
            <a:endParaRPr lang="ru-RU" sz="2000" dirty="0"/>
          </a:p>
          <a:p>
            <a:r>
              <a:rPr lang="en-US" sz="2000" b="1" dirty="0"/>
              <a:t>K</a:t>
            </a:r>
            <a:r>
              <a:rPr lang="en-US" sz="2000" dirty="0"/>
              <a:t> </a:t>
            </a:r>
            <a:r>
              <a:rPr lang="ru-RU" sz="2000" dirty="0"/>
              <a:t>– коэффициент пропорциональности</a:t>
            </a:r>
          </a:p>
          <a:p>
            <a:pPr algn="ctr"/>
            <a:r>
              <a:rPr lang="en-US" sz="2000" dirty="0" smtClean="0"/>
              <a:t>k </a:t>
            </a:r>
            <a:r>
              <a:rPr lang="ru-RU" sz="2000" dirty="0"/>
              <a:t>= 10</a:t>
            </a:r>
            <a:r>
              <a:rPr lang="ru-RU" sz="2000" baseline="30000" dirty="0"/>
              <a:t>-9 </a:t>
            </a:r>
            <a:r>
              <a:rPr lang="ru-RU" sz="2000" dirty="0" smtClean="0"/>
              <a:t>В</a:t>
            </a:r>
            <a:r>
              <a:rPr lang="ru-RU" sz="2000" baseline="30000" dirty="0" smtClean="0"/>
              <a:t>-1</a:t>
            </a:r>
            <a:endParaRPr lang="ru-RU" sz="20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85720" y="3143248"/>
            <a:ext cx="2500330" cy="776270"/>
          </a:xfrm>
          <a:prstGeom prst="rect">
            <a:avLst/>
          </a:prstGeom>
          <a:solidFill>
            <a:srgbClr val="FFCCFF"/>
          </a:solidFill>
          <a:ln>
            <a:solidFill>
              <a:srgbClr val="A50021"/>
            </a:solidFill>
          </a:ln>
        </p:spPr>
        <p:txBody>
          <a:bodyPr vert="horz" anchor="b">
            <a:normAutofit fontScale="6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Спектры  тормозного  РИ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b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</a:br>
            <a:r>
              <a:rPr kumimoji="0" lang="ru-RU" sz="18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при разном  накале  катода</a:t>
            </a:r>
            <a:r>
              <a:rPr kumimoji="0" lang="en-US" sz="18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18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/>
            </a:r>
            <a:br>
              <a:rPr kumimoji="0" lang="ru-RU" sz="18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</a:b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U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= 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const)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sp>
        <p:nvSpPr>
          <p:cNvPr id="7" name="Прямоугольник 5"/>
          <p:cNvSpPr>
            <a:spLocks noChangeArrowheads="1"/>
          </p:cNvSpPr>
          <p:nvPr/>
        </p:nvSpPr>
        <p:spPr bwMode="auto">
          <a:xfrm>
            <a:off x="1571604" y="4000504"/>
            <a:ext cx="104547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latin typeface="Gill Sans MT" pitchFamily="34" charset="0"/>
              </a:rPr>
              <a:t>T</a:t>
            </a:r>
            <a:r>
              <a:rPr lang="en-US" sz="2400" baseline="-25000" dirty="0">
                <a:solidFill>
                  <a:srgbClr val="0000FF"/>
                </a:solidFill>
                <a:latin typeface="Gill Sans MT" pitchFamily="34" charset="0"/>
              </a:rPr>
              <a:t>2 </a:t>
            </a:r>
            <a:r>
              <a:rPr lang="en-US" sz="2400" dirty="0">
                <a:solidFill>
                  <a:srgbClr val="0000FF"/>
                </a:solidFill>
                <a:latin typeface="Gill Sans MT" pitchFamily="34" charset="0"/>
              </a:rPr>
              <a:t>&gt; T</a:t>
            </a:r>
            <a:r>
              <a:rPr lang="en-US" sz="2400" baseline="-25000" dirty="0">
                <a:solidFill>
                  <a:srgbClr val="0000FF"/>
                </a:solidFill>
                <a:latin typeface="Gill Sans MT" pitchFamily="34" charset="0"/>
              </a:rPr>
              <a:t>1</a:t>
            </a:r>
            <a:endParaRPr lang="ru-RU" sz="2400" dirty="0">
              <a:solidFill>
                <a:srgbClr val="0000FF"/>
              </a:solidFill>
              <a:latin typeface="Corbel" pitchFamily="34" charset="0"/>
            </a:endParaRPr>
          </a:p>
        </p:txBody>
      </p:sp>
      <p:sp>
        <p:nvSpPr>
          <p:cNvPr id="8" name="Прямоугольник 5"/>
          <p:cNvSpPr>
            <a:spLocks noChangeArrowheads="1"/>
          </p:cNvSpPr>
          <p:nvPr/>
        </p:nvSpPr>
        <p:spPr bwMode="auto">
          <a:xfrm>
            <a:off x="4000496" y="4714884"/>
            <a:ext cx="2696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Gill Sans MT" pitchFamily="34" charset="0"/>
              </a:rPr>
              <a:t> </a:t>
            </a:r>
            <a:endParaRPr lang="ru-RU" sz="2400" dirty="0">
              <a:latin typeface="Corbe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14480" y="4572008"/>
            <a:ext cx="444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Gill Sans MT" pitchFamily="34" charset="0"/>
              </a:rPr>
              <a:t>T</a:t>
            </a:r>
            <a:r>
              <a:rPr lang="en-US" baseline="-25000" dirty="0" smtClean="0">
                <a:latin typeface="Gill Sans MT" pitchFamily="34" charset="0"/>
              </a:rPr>
              <a:t>2 </a:t>
            </a:r>
            <a:endParaRPr lang="ru-RU" dirty="0"/>
          </a:p>
        </p:txBody>
      </p:sp>
      <p:sp>
        <p:nvSpPr>
          <p:cNvPr id="10" name="Прямоугольник 5"/>
          <p:cNvSpPr>
            <a:spLocks noChangeArrowheads="1"/>
          </p:cNvSpPr>
          <p:nvPr/>
        </p:nvSpPr>
        <p:spPr bwMode="auto">
          <a:xfrm>
            <a:off x="3500430" y="5214950"/>
            <a:ext cx="2696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Gill Sans MT" pitchFamily="34" charset="0"/>
              </a:rPr>
              <a:t> </a:t>
            </a:r>
            <a:endParaRPr lang="ru-RU" sz="2400" dirty="0">
              <a:latin typeface="Corbe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71604" y="5214950"/>
            <a:ext cx="4010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Gill Sans MT" pitchFamily="34" charset="0"/>
              </a:rPr>
              <a:t>T</a:t>
            </a:r>
            <a:r>
              <a:rPr lang="en-US" baseline="-25000" dirty="0" smtClean="0">
                <a:latin typeface="Gill Sans MT" pitchFamily="34" charset="0"/>
              </a:rPr>
              <a:t>1</a:t>
            </a:r>
            <a:endParaRPr lang="ru-RU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5286380" y="3214686"/>
            <a:ext cx="3300406" cy="657244"/>
          </a:xfrm>
          <a:prstGeom prst="rect">
            <a:avLst/>
          </a:prstGeom>
          <a:solidFill>
            <a:srgbClr val="FFCCFF"/>
          </a:solidFill>
          <a:ln>
            <a:solidFill>
              <a:srgbClr val="A50021"/>
            </a:solidFill>
          </a:ln>
        </p:spPr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Спектры тормозного РИ</a:t>
            </a:r>
            <a:b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для различных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материалов антикатода</a:t>
            </a:r>
          </a:p>
        </p:txBody>
      </p:sp>
      <p:pic>
        <p:nvPicPr>
          <p:cNvPr id="13" name="Picture 2" descr="I:\Медицинская и биологическая физика курс лекций с задачами Федорова Фаустов\Презентации Галина Вячеславовна\6 Рентгеновсое излучение\10000100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46" y="3929066"/>
            <a:ext cx="2643206" cy="2500330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7000892" y="5500702"/>
            <a:ext cx="86754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/>
              <a:t>Z</a:t>
            </a:r>
            <a:r>
              <a:rPr lang="ru-RU" sz="1600" b="1" dirty="0" smtClean="0"/>
              <a:t> =13</a:t>
            </a:r>
            <a:endParaRPr lang="ru-RU" sz="1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000892" y="4929198"/>
            <a:ext cx="7970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/>
              <a:t>Z=</a:t>
            </a:r>
            <a:r>
              <a:rPr lang="ru-RU" sz="1600" b="1" dirty="0" smtClean="0"/>
              <a:t>20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вал 13"/>
          <p:cNvSpPr/>
          <p:nvPr/>
        </p:nvSpPr>
        <p:spPr>
          <a:xfrm>
            <a:off x="6429388" y="5214950"/>
            <a:ext cx="1071570" cy="5000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071538" y="500042"/>
            <a:ext cx="6715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14282" y="285728"/>
            <a:ext cx="6215106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ru-RU" sz="2800" b="1" dirty="0" smtClean="0">
                <a:solidFill>
                  <a:schemeClr val="tx1"/>
                </a:solidFill>
                <a:ea typeface="Times New Roman" pitchFamily="18" charset="0"/>
                <a:cs typeface="Arial" charset="0"/>
              </a:rPr>
              <a:t>Характеристическое РИ</a:t>
            </a:r>
            <a:endParaRPr lang="ru-RU" sz="2800" b="1" dirty="0">
              <a:solidFill>
                <a:schemeClr val="tx1"/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85720" y="857232"/>
            <a:ext cx="3214710" cy="5632311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i="1" u="sng" dirty="0">
                <a:solidFill>
                  <a:srgbClr val="0000FF"/>
                </a:solidFill>
              </a:rPr>
              <a:t>Механизм возникновения </a:t>
            </a:r>
            <a:r>
              <a:rPr lang="ru-RU" b="1" i="1" u="sng" dirty="0" smtClean="0">
                <a:solidFill>
                  <a:srgbClr val="0000FF"/>
                </a:solidFill>
              </a:rPr>
              <a:t> </a:t>
            </a:r>
            <a:endParaRPr lang="ru-RU" b="1" i="1" dirty="0">
              <a:solidFill>
                <a:srgbClr val="0000FF"/>
              </a:solidFill>
            </a:endParaRPr>
          </a:p>
          <a:p>
            <a:endParaRPr lang="ru-RU" dirty="0"/>
          </a:p>
          <a:p>
            <a:r>
              <a:rPr lang="ru-RU" dirty="0">
                <a:solidFill>
                  <a:srgbClr val="0000FF"/>
                </a:solidFill>
              </a:rPr>
              <a:t>Электроны, ускоренные </a:t>
            </a:r>
            <a:r>
              <a:rPr lang="ru-RU" b="1" i="1" dirty="0">
                <a:solidFill>
                  <a:srgbClr val="0000FF"/>
                </a:solidFill>
              </a:rPr>
              <a:t>большим напряжением</a:t>
            </a:r>
            <a:r>
              <a:rPr lang="ru-RU" dirty="0">
                <a:solidFill>
                  <a:srgbClr val="0000FF"/>
                </a:solidFill>
              </a:rPr>
              <a:t>, проникают </a:t>
            </a:r>
            <a:r>
              <a:rPr lang="ru-RU" b="1" i="1" dirty="0">
                <a:solidFill>
                  <a:schemeClr val="accent4">
                    <a:lumMod val="75000"/>
                  </a:schemeClr>
                </a:solidFill>
              </a:rPr>
              <a:t>вглубь</a:t>
            </a:r>
            <a:r>
              <a:rPr lang="ru-RU" dirty="0">
                <a:solidFill>
                  <a:srgbClr val="0000FF"/>
                </a:solidFill>
              </a:rPr>
              <a:t> атомов вещества антикатода и </a:t>
            </a:r>
            <a:r>
              <a:rPr lang="ru-RU" u="sng" dirty="0">
                <a:solidFill>
                  <a:srgbClr val="0000FF"/>
                </a:solidFill>
              </a:rPr>
              <a:t>выбивают электроны из </a:t>
            </a:r>
            <a:r>
              <a:rPr lang="ru-RU" b="1" i="1" u="sng" dirty="0">
                <a:solidFill>
                  <a:schemeClr val="accent4">
                    <a:lumMod val="75000"/>
                  </a:schemeClr>
                </a:solidFill>
              </a:rPr>
              <a:t>внутренних </a:t>
            </a:r>
            <a:r>
              <a:rPr lang="ru-RU" u="sng" dirty="0">
                <a:solidFill>
                  <a:srgbClr val="0000FF"/>
                </a:solidFill>
              </a:rPr>
              <a:t>слоев</a:t>
            </a:r>
            <a:r>
              <a:rPr lang="ru-RU" dirty="0">
                <a:solidFill>
                  <a:srgbClr val="0000FF"/>
                </a:solidFill>
              </a:rPr>
              <a:t>.</a:t>
            </a:r>
          </a:p>
          <a:p>
            <a:endParaRPr lang="ru-RU" dirty="0">
              <a:solidFill>
                <a:srgbClr val="0000FF"/>
              </a:solidFill>
            </a:endParaRPr>
          </a:p>
          <a:p>
            <a:r>
              <a:rPr lang="ru-RU" dirty="0">
                <a:solidFill>
                  <a:srgbClr val="0000FF"/>
                </a:solidFill>
              </a:rPr>
              <a:t>На свободные места </a:t>
            </a:r>
            <a:r>
              <a:rPr lang="ru-RU" u="sng" dirty="0">
                <a:solidFill>
                  <a:srgbClr val="0000FF"/>
                </a:solidFill>
              </a:rPr>
              <a:t>переходят </a:t>
            </a:r>
            <a:r>
              <a:rPr lang="ru-RU" b="1" i="1" u="sng" dirty="0">
                <a:solidFill>
                  <a:srgbClr val="0000FF"/>
                </a:solidFill>
              </a:rPr>
              <a:t>электроны</a:t>
            </a:r>
            <a:r>
              <a:rPr lang="ru-RU" u="sng" dirty="0">
                <a:solidFill>
                  <a:srgbClr val="0000FF"/>
                </a:solidFill>
              </a:rPr>
              <a:t> </a:t>
            </a:r>
            <a:r>
              <a:rPr lang="ru-RU" b="1" i="1" u="sng" dirty="0">
                <a:solidFill>
                  <a:schemeClr val="accent4">
                    <a:lumMod val="75000"/>
                  </a:schemeClr>
                </a:solidFill>
              </a:rPr>
              <a:t>с верхних энергетических уровней</a:t>
            </a:r>
            <a:r>
              <a:rPr lang="ru-RU" b="1" i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dirty="0">
                <a:solidFill>
                  <a:srgbClr val="0000FF"/>
                </a:solidFill>
                <a:cs typeface="Times New Roman" pitchFamily="18" charset="0"/>
              </a:rPr>
              <a:t>=&gt;</a:t>
            </a:r>
            <a:r>
              <a:rPr lang="ru-RU" dirty="0">
                <a:solidFill>
                  <a:srgbClr val="0000FF"/>
                </a:solidFill>
              </a:rPr>
              <a:t> излучаются </a:t>
            </a:r>
            <a:r>
              <a:rPr lang="ru-RU" b="1" i="1" dirty="0">
                <a:solidFill>
                  <a:srgbClr val="0000FF"/>
                </a:solidFill>
              </a:rPr>
              <a:t>фотоны</a:t>
            </a:r>
            <a:r>
              <a:rPr lang="ru-RU" dirty="0">
                <a:solidFill>
                  <a:srgbClr val="0000FF"/>
                </a:solidFill>
              </a:rPr>
              <a:t> </a:t>
            </a:r>
            <a:r>
              <a:rPr lang="ru-RU" b="1" i="1" dirty="0">
                <a:solidFill>
                  <a:srgbClr val="0000FF"/>
                </a:solidFill>
              </a:rPr>
              <a:t>характеристического РИ.</a:t>
            </a:r>
          </a:p>
        </p:txBody>
      </p:sp>
      <p:pic>
        <p:nvPicPr>
          <p:cNvPr id="314370" name="Picture 2" descr="C:\Documents and Settings\1\Мои документы\Мои рисунки\ato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928670"/>
            <a:ext cx="2571768" cy="2428892"/>
          </a:xfrm>
          <a:prstGeom prst="rect">
            <a:avLst/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</a:ln>
        </p:spPr>
      </p:pic>
      <p:pic>
        <p:nvPicPr>
          <p:cNvPr id="9" name="Picture 2" descr="I:\Медицинская и биологическая физика курс лекций с задачами Федорова Фаустов\Презентации Галина Вячеславовна\6 Рентгеновсое излучение\3 Рисунок 26.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3429000"/>
            <a:ext cx="4320570" cy="3000396"/>
          </a:xfrm>
          <a:prstGeom prst="rect">
            <a:avLst/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6572264" y="3571876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00FF"/>
                </a:solidFill>
              </a:rPr>
              <a:t>Спектр линейчатый</a:t>
            </a:r>
            <a:endParaRPr lang="ru-RU" b="1" i="1" dirty="0">
              <a:solidFill>
                <a:srgbClr val="0000FF"/>
              </a:solidFill>
            </a:endParaRPr>
          </a:p>
        </p:txBody>
      </p:sp>
      <p:pic>
        <p:nvPicPr>
          <p:cNvPr id="13" name="Picture 2" descr="I:\Медицинская и биологическая физика курс лекций с задачами Федорова Фаустов\Презентации Галина Вячеславовна\6 Рентгеновсое излучение\11112.jpg"/>
          <p:cNvPicPr>
            <a:picLocks noChangeAspect="1" noChangeArrowheads="1"/>
          </p:cNvPicPr>
          <p:nvPr/>
        </p:nvPicPr>
        <p:blipFill>
          <a:blip r:embed="rId4"/>
          <a:srcRect l="41608" t="61102" r="23934" b="22827"/>
          <a:stretch>
            <a:fillRect/>
          </a:stretch>
        </p:blipFill>
        <p:spPr bwMode="auto">
          <a:xfrm>
            <a:off x="5429256" y="5429264"/>
            <a:ext cx="1357322" cy="671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Овал 14"/>
          <p:cNvSpPr/>
          <p:nvPr/>
        </p:nvSpPr>
        <p:spPr>
          <a:xfrm>
            <a:off x="6429388" y="5000636"/>
            <a:ext cx="785818" cy="5715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357166"/>
            <a:ext cx="83582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</a:rPr>
              <a:t>Взаимодействие </a:t>
            </a:r>
            <a:r>
              <a:rPr lang="ru-RU" sz="2800" b="1" i="1" u="sng" dirty="0" smtClean="0">
                <a:solidFill>
                  <a:srgbClr val="FF0000"/>
                </a:solidFill>
              </a:rPr>
              <a:t>рентгеновского</a:t>
            </a:r>
            <a:r>
              <a:rPr lang="ru-RU" sz="2800" b="1" i="1" u="sng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u="sng" dirty="0" smtClean="0">
                <a:solidFill>
                  <a:srgbClr val="FF0000"/>
                </a:solidFill>
              </a:rPr>
              <a:t>излучения с   веществом</a:t>
            </a:r>
            <a:endParaRPr lang="ru-RU" sz="2800" b="1" u="sng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7290" y="1357298"/>
            <a:ext cx="65008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0000FF"/>
                </a:solidFill>
              </a:rPr>
              <a:t>Основные типы взаимодействия РИ с веществом (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их 3</a:t>
            </a:r>
            <a:r>
              <a:rPr lang="ru-RU" sz="2400" b="1" i="1" u="sng" dirty="0" smtClean="0">
                <a:solidFill>
                  <a:srgbClr val="0000FF"/>
                </a:solidFill>
              </a:rPr>
              <a:t>)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 rot="2027438" flipH="1">
            <a:off x="2265985" y="2099990"/>
            <a:ext cx="45719" cy="1205876"/>
          </a:xfrm>
          <a:prstGeom prst="downArrow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 rot="19547434" flipH="1">
            <a:off x="6549643" y="1999388"/>
            <a:ext cx="61052" cy="1463083"/>
          </a:xfrm>
          <a:prstGeom prst="downArrow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357950" y="3357562"/>
            <a:ext cx="250033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Фотоэффект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 rot="2027438" flipH="1">
            <a:off x="808208" y="4604780"/>
            <a:ext cx="45719" cy="608308"/>
          </a:xfrm>
          <a:prstGeom prst="downArrow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19547434">
            <a:off x="2798152" y="4298553"/>
            <a:ext cx="52073" cy="1566626"/>
          </a:xfrm>
          <a:prstGeom prst="downArrow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14282" y="5143512"/>
            <a:ext cx="2428892" cy="461665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FF"/>
                </a:solidFill>
              </a:rPr>
              <a:t>когерентное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71736" y="5786454"/>
            <a:ext cx="2857520" cy="461665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FF"/>
                </a:solidFill>
              </a:rPr>
              <a:t>некогерентное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3643314"/>
            <a:ext cx="27146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u="sng" dirty="0" smtClean="0">
                <a:solidFill>
                  <a:srgbClr val="0000FF"/>
                </a:solidFill>
              </a:rPr>
              <a:t>- Изменяется направление движения фотона</a:t>
            </a:r>
            <a:endParaRPr lang="ru-RU" i="1" u="sng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57950" y="3786190"/>
            <a:ext cx="25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u="sng" dirty="0" smtClean="0">
                <a:solidFill>
                  <a:srgbClr val="0000FF"/>
                </a:solidFill>
              </a:rPr>
              <a:t>Фотон </a:t>
            </a:r>
            <a:r>
              <a:rPr lang="ru-RU" b="1" i="1" u="sng" dirty="0" smtClean="0">
                <a:solidFill>
                  <a:srgbClr val="0000FF"/>
                </a:solidFill>
              </a:rPr>
              <a:t>поглощается</a:t>
            </a:r>
            <a:endParaRPr lang="ru-RU" b="1" i="1" u="sng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7158" y="3214686"/>
            <a:ext cx="2428892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Рассеяние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143240" y="3071810"/>
            <a:ext cx="3000396" cy="1631216"/>
          </a:xfrm>
          <a:prstGeom prst="rect">
            <a:avLst/>
          </a:prstGeom>
          <a:gradFill flip="none" rotWithShape="1">
            <a:gsLst>
              <a:gs pos="0">
                <a:srgbClr val="4CEC5F">
                  <a:tint val="66000"/>
                  <a:satMod val="160000"/>
                </a:srgbClr>
              </a:gs>
              <a:gs pos="50000">
                <a:srgbClr val="4CEC5F">
                  <a:tint val="44500"/>
                  <a:satMod val="160000"/>
                </a:srgbClr>
              </a:gs>
              <a:gs pos="100000">
                <a:srgbClr val="4CEC5F">
                  <a:tint val="23500"/>
                  <a:satMod val="160000"/>
                </a:srgbClr>
              </a:gs>
            </a:gsLst>
            <a:lin ang="13500000" scaled="1"/>
            <a:tileRect/>
          </a:gradFill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  <a:defRPr/>
            </a:pP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Когерентное рассеяние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 Фотоэффект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 Некогерентное рассеяние</a:t>
            </a:r>
            <a:endParaRPr lang="ru-RU" sz="2000" b="1" i="1" dirty="0">
              <a:solidFill>
                <a:schemeClr val="accent4">
                  <a:lumMod val="75000"/>
                </a:schemeClr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2285984" y="2071678"/>
            <a:ext cx="2500330" cy="928694"/>
          </a:xfrm>
          <a:prstGeom prst="ellipse">
            <a:avLst/>
          </a:prstGeom>
          <a:solidFill>
            <a:srgbClr val="B6F741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57158" y="357166"/>
            <a:ext cx="8429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i="1" u="sng" dirty="0" smtClean="0">
                <a:solidFill>
                  <a:srgbClr val="0000FF"/>
                </a:solidFill>
              </a:rPr>
              <a:t> Когерентное рассеяние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928670"/>
            <a:ext cx="8286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Происходит когда </a:t>
            </a:r>
            <a:r>
              <a:rPr lang="ru-RU" sz="2400" i="1" dirty="0" smtClean="0">
                <a:solidFill>
                  <a:srgbClr val="0000FF"/>
                </a:solidFill>
              </a:rPr>
              <a:t>энергии фотона </a:t>
            </a:r>
            <a:r>
              <a:rPr lang="ru-RU" sz="2400" b="1" dirty="0" smtClean="0">
                <a:solidFill>
                  <a:srgbClr val="0000FF"/>
                </a:solidFill>
              </a:rPr>
              <a:t>недостаточно</a:t>
            </a:r>
            <a:r>
              <a:rPr lang="ru-RU" sz="2400" dirty="0" smtClean="0">
                <a:solidFill>
                  <a:srgbClr val="0000FF"/>
                </a:solidFill>
              </a:rPr>
              <a:t> для внутренней ионизации атома ( для выбивания электрона).</a:t>
            </a:r>
            <a:endParaRPr lang="ru-RU" sz="2400" dirty="0">
              <a:solidFill>
                <a:srgbClr val="0000FF"/>
              </a:solidFill>
            </a:endParaRPr>
          </a:p>
        </p:txBody>
      </p:sp>
      <p:graphicFrame>
        <p:nvGraphicFramePr>
          <p:cNvPr id="317442" name="Object 1"/>
          <p:cNvGraphicFramePr>
            <a:graphicFrameLocks noChangeAspect="1"/>
          </p:cNvGraphicFramePr>
          <p:nvPr/>
        </p:nvGraphicFramePr>
        <p:xfrm>
          <a:off x="2714612" y="2285992"/>
          <a:ext cx="490537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4038" name="Формула" r:id="rId3" imgW="279400" imgH="228600" progId="Equation.3">
                  <p:embed/>
                </p:oleObj>
              </mc:Choice>
              <mc:Fallback>
                <p:oleObj name="Формула" r:id="rId3" imgW="279400" imgH="228600" progId="Equation.3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4612" y="2285992"/>
                        <a:ext cx="490537" cy="500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357554" y="2357430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&lt; </a:t>
            </a:r>
            <a:r>
              <a:rPr lang="ru-RU" sz="24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А</a:t>
            </a:r>
            <a:r>
              <a:rPr lang="ru-RU" sz="2400" b="1" baseline="-25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ион</a:t>
            </a:r>
            <a:endParaRPr lang="ru-RU" sz="2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5008" y="2000240"/>
            <a:ext cx="8595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А</a:t>
            </a:r>
            <a:r>
              <a:rPr lang="ru-RU" sz="2400" b="1" baseline="-25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ион</a:t>
            </a:r>
            <a:endParaRPr lang="ru-RU" sz="2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00826" y="2000240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= 34 эВ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3143248"/>
            <a:ext cx="56436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</a:rPr>
              <a:t>Схема 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когерентного</a:t>
            </a:r>
            <a:r>
              <a:rPr lang="ru-RU" sz="2000" b="1" i="1" dirty="0" smtClean="0">
                <a:solidFill>
                  <a:srgbClr val="C00000"/>
                </a:solidFill>
              </a:rPr>
              <a:t> рассеяния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pic>
        <p:nvPicPr>
          <p:cNvPr id="317443" name="Picture 3" descr="C:\Documents and Settings\1\Мои документы\Мои рисунки\457574585454.jpg"/>
          <p:cNvPicPr>
            <a:picLocks noChangeAspect="1" noChangeArrowheads="1"/>
          </p:cNvPicPr>
          <p:nvPr/>
        </p:nvPicPr>
        <p:blipFill>
          <a:blip r:embed="rId5"/>
          <a:srcRect t="9000"/>
          <a:stretch>
            <a:fillRect/>
          </a:stretch>
        </p:blipFill>
        <p:spPr bwMode="auto">
          <a:xfrm>
            <a:off x="1285852" y="3643314"/>
            <a:ext cx="2457450" cy="2166936"/>
          </a:xfrm>
          <a:prstGeom prst="rect">
            <a:avLst/>
          </a:prstGeom>
          <a:noFill/>
        </p:spPr>
      </p:pic>
      <p:pic>
        <p:nvPicPr>
          <p:cNvPr id="12" name="Picture 14" descr="рис 4"/>
          <p:cNvPicPr>
            <a:picLocks noChangeAspect="1" noChangeArrowheads="1"/>
          </p:cNvPicPr>
          <p:nvPr/>
        </p:nvPicPr>
        <p:blipFill>
          <a:blip r:embed="rId6"/>
          <a:srcRect l="58900" t="51844" r="6573" b="17756"/>
          <a:stretch>
            <a:fillRect/>
          </a:stretch>
        </p:blipFill>
        <p:spPr bwMode="auto">
          <a:xfrm>
            <a:off x="1285852" y="5000636"/>
            <a:ext cx="1214423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17444" name="Object 1"/>
          <p:cNvGraphicFramePr>
            <a:graphicFrameLocks noChangeAspect="1"/>
          </p:cNvGraphicFramePr>
          <p:nvPr/>
        </p:nvGraphicFramePr>
        <p:xfrm>
          <a:off x="785786" y="5000636"/>
          <a:ext cx="490537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4039" name="Формула" r:id="rId7" imgW="279400" imgH="228600" progId="Equation.3">
                  <p:embed/>
                </p:oleObj>
              </mc:Choice>
              <mc:Fallback>
                <p:oleObj name="Формула" r:id="rId7" imgW="279400" imgH="228600" progId="Equation.3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786" y="5000636"/>
                        <a:ext cx="490537" cy="500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4" descr="рис 4"/>
          <p:cNvPicPr>
            <a:picLocks noChangeAspect="1" noChangeArrowheads="1"/>
          </p:cNvPicPr>
          <p:nvPr/>
        </p:nvPicPr>
        <p:blipFill>
          <a:blip r:embed="rId6"/>
          <a:srcRect l="58900" t="51844" r="6573" b="17756"/>
          <a:stretch>
            <a:fillRect/>
          </a:stretch>
        </p:blipFill>
        <p:spPr bwMode="auto">
          <a:xfrm rot="2131816">
            <a:off x="2103915" y="5306953"/>
            <a:ext cx="1214423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17445" name="Object 1"/>
          <p:cNvGraphicFramePr>
            <a:graphicFrameLocks noChangeAspect="1"/>
          </p:cNvGraphicFramePr>
          <p:nvPr/>
        </p:nvGraphicFramePr>
        <p:xfrm>
          <a:off x="3071802" y="5500702"/>
          <a:ext cx="490537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4040" name="Формула" r:id="rId9" imgW="279400" imgH="228600" progId="Equation.3">
                  <p:embed/>
                </p:oleObj>
              </mc:Choice>
              <mc:Fallback>
                <p:oleObj name="Формула" r:id="rId9" imgW="279400" imgH="228600" progId="Equation.3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1802" y="5500702"/>
                        <a:ext cx="490537" cy="500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3857620" y="5214950"/>
            <a:ext cx="3786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u="sng" dirty="0" smtClean="0">
                <a:solidFill>
                  <a:srgbClr val="0000FF"/>
                </a:solidFill>
              </a:rPr>
              <a:t>- Изменяется направление движения фотона   </a:t>
            </a:r>
            <a:r>
              <a:rPr lang="el-GR" b="1" i="1" u="sng" dirty="0" smtClean="0">
                <a:solidFill>
                  <a:schemeClr val="accent4">
                    <a:lumMod val="75000"/>
                  </a:schemeClr>
                </a:solidFill>
                <a:latin typeface="Verdana"/>
                <a:ea typeface="Verdana"/>
                <a:cs typeface="Verdana"/>
              </a:rPr>
              <a:t>λ</a:t>
            </a:r>
            <a:r>
              <a:rPr lang="ru-RU" b="1" i="1" u="sng" dirty="0" smtClean="0">
                <a:solidFill>
                  <a:schemeClr val="accent4">
                    <a:lumMod val="75000"/>
                  </a:schemeClr>
                </a:solidFill>
                <a:latin typeface="Verdana"/>
                <a:ea typeface="Verdana"/>
                <a:cs typeface="Verdana"/>
              </a:rPr>
              <a:t>=</a:t>
            </a:r>
            <a:r>
              <a:rPr lang="en-US" b="1" i="1" u="sng" dirty="0" smtClean="0">
                <a:solidFill>
                  <a:schemeClr val="accent4">
                    <a:lumMod val="75000"/>
                  </a:schemeClr>
                </a:solidFill>
                <a:latin typeface="Verdana"/>
                <a:ea typeface="Verdana"/>
                <a:cs typeface="Verdana"/>
              </a:rPr>
              <a:t>const</a:t>
            </a:r>
            <a:endParaRPr lang="ru-RU" b="1" i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2071670" y="4286256"/>
            <a:ext cx="857256" cy="78581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1857356" y="4000504"/>
            <a:ext cx="1285884" cy="128588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узел 19"/>
          <p:cNvSpPr/>
          <p:nvPr/>
        </p:nvSpPr>
        <p:spPr>
          <a:xfrm>
            <a:off x="2643174" y="4286256"/>
            <a:ext cx="45719" cy="7143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лок-схема: узел 20"/>
          <p:cNvSpPr/>
          <p:nvPr/>
        </p:nvSpPr>
        <p:spPr>
          <a:xfrm>
            <a:off x="1857356" y="4643446"/>
            <a:ext cx="71438" cy="45719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лок-схема: узел 21"/>
          <p:cNvSpPr/>
          <p:nvPr/>
        </p:nvSpPr>
        <p:spPr>
          <a:xfrm>
            <a:off x="2214546" y="5214950"/>
            <a:ext cx="142876" cy="7143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лок-схема: узел 22"/>
          <p:cNvSpPr/>
          <p:nvPr/>
        </p:nvSpPr>
        <p:spPr>
          <a:xfrm>
            <a:off x="3071802" y="4643446"/>
            <a:ext cx="71438" cy="7143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3000364" y="4214818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2214546" y="4857760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Скругленный прямоугольник 49"/>
          <p:cNvSpPr/>
          <p:nvPr/>
        </p:nvSpPr>
        <p:spPr>
          <a:xfrm>
            <a:off x="285720" y="2928934"/>
            <a:ext cx="3286148" cy="1214446"/>
          </a:xfrm>
          <a:prstGeom prst="roundRect">
            <a:avLst/>
          </a:prstGeom>
          <a:solidFill>
            <a:srgbClr val="00FF99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643174" y="1714488"/>
            <a:ext cx="2143140" cy="1071570"/>
          </a:xfrm>
          <a:prstGeom prst="ellipse">
            <a:avLst/>
          </a:prstGeom>
          <a:solidFill>
            <a:srgbClr val="B6F741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57158" y="357166"/>
            <a:ext cx="7858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i="1" u="sng" dirty="0" smtClean="0">
                <a:solidFill>
                  <a:srgbClr val="0000FF"/>
                </a:solidFill>
              </a:rPr>
              <a:t> Фотоэффект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928670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- Это процесс </a:t>
            </a:r>
            <a:r>
              <a:rPr lang="ru-RU" sz="2400" i="1" u="sng" dirty="0" smtClean="0">
                <a:solidFill>
                  <a:srgbClr val="0000FF"/>
                </a:solidFill>
              </a:rPr>
              <a:t>освобождения связанных электронов </a:t>
            </a:r>
            <a:r>
              <a:rPr lang="ru-RU" sz="2400" dirty="0" smtClean="0">
                <a:solidFill>
                  <a:srgbClr val="0000FF"/>
                </a:solidFill>
              </a:rPr>
              <a:t>под действием фотонов.</a:t>
            </a:r>
            <a:endParaRPr lang="ru-RU" sz="2400" dirty="0">
              <a:solidFill>
                <a:srgbClr val="0000FF"/>
              </a:solidFill>
            </a:endParaRPr>
          </a:p>
        </p:txBody>
      </p:sp>
      <p:graphicFrame>
        <p:nvGraphicFramePr>
          <p:cNvPr id="318466" name="Object 1"/>
          <p:cNvGraphicFramePr>
            <a:graphicFrameLocks noChangeAspect="1"/>
          </p:cNvGraphicFramePr>
          <p:nvPr/>
        </p:nvGraphicFramePr>
        <p:xfrm>
          <a:off x="2928926" y="1857364"/>
          <a:ext cx="490537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118" name="Формула" r:id="rId3" imgW="279400" imgH="228600" progId="Equation.3">
                  <p:embed/>
                </p:oleObj>
              </mc:Choice>
              <mc:Fallback>
                <p:oleObj name="Формула" r:id="rId3" imgW="279400" imgH="228600" progId="Equation.3">
                  <p:embed/>
                  <p:pic>
                    <p:nvPicPr>
                      <p:cNvPr id="0" name="Picture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926" y="1857364"/>
                        <a:ext cx="490537" cy="500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428992" y="1857364"/>
            <a:ext cx="11272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  <a:latin typeface="Verdana"/>
                <a:ea typeface="Verdana"/>
                <a:cs typeface="Verdana"/>
              </a:rPr>
              <a:t>≥</a:t>
            </a:r>
            <a:r>
              <a:rPr lang="ru-RU" sz="2400" b="1" dirty="0" err="1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</a:t>
            </a:r>
            <a:r>
              <a:rPr lang="ru-RU" sz="2400" b="1" baseline="-25000" dirty="0" err="1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ион</a:t>
            </a:r>
            <a:endParaRPr lang="ru-RU" sz="2400" b="1" dirty="0">
              <a:solidFill>
                <a:srgbClr val="0000FF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Полилиния 9"/>
          <p:cNvSpPr/>
          <p:nvPr/>
        </p:nvSpPr>
        <p:spPr>
          <a:xfrm>
            <a:off x="5357818" y="2214554"/>
            <a:ext cx="3376363" cy="2825577"/>
          </a:xfrm>
          <a:custGeom>
            <a:avLst/>
            <a:gdLst>
              <a:gd name="connsiteX0" fmla="*/ 49001 w 3376363"/>
              <a:gd name="connsiteY0" fmla="*/ 1061156 h 2325511"/>
              <a:gd name="connsiteX1" fmla="*/ 82868 w 3376363"/>
              <a:gd name="connsiteY1" fmla="*/ 1128889 h 2325511"/>
              <a:gd name="connsiteX2" fmla="*/ 105446 w 3376363"/>
              <a:gd name="connsiteY2" fmla="*/ 1162756 h 2325511"/>
              <a:gd name="connsiteX3" fmla="*/ 128023 w 3376363"/>
              <a:gd name="connsiteY3" fmla="*/ 1207911 h 2325511"/>
              <a:gd name="connsiteX4" fmla="*/ 161890 w 3376363"/>
              <a:gd name="connsiteY4" fmla="*/ 1264356 h 2325511"/>
              <a:gd name="connsiteX5" fmla="*/ 184468 w 3376363"/>
              <a:gd name="connsiteY5" fmla="*/ 1298222 h 2325511"/>
              <a:gd name="connsiteX6" fmla="*/ 207046 w 3376363"/>
              <a:gd name="connsiteY6" fmla="*/ 1343378 h 2325511"/>
              <a:gd name="connsiteX7" fmla="*/ 240912 w 3376363"/>
              <a:gd name="connsiteY7" fmla="*/ 1377245 h 2325511"/>
              <a:gd name="connsiteX8" fmla="*/ 263490 w 3376363"/>
              <a:gd name="connsiteY8" fmla="*/ 1411111 h 2325511"/>
              <a:gd name="connsiteX9" fmla="*/ 308646 w 3376363"/>
              <a:gd name="connsiteY9" fmla="*/ 1512711 h 2325511"/>
              <a:gd name="connsiteX10" fmla="*/ 353801 w 3376363"/>
              <a:gd name="connsiteY10" fmla="*/ 1591734 h 2325511"/>
              <a:gd name="connsiteX11" fmla="*/ 444112 w 3376363"/>
              <a:gd name="connsiteY11" fmla="*/ 1682045 h 2325511"/>
              <a:gd name="connsiteX12" fmla="*/ 477979 w 3376363"/>
              <a:gd name="connsiteY12" fmla="*/ 1715911 h 2325511"/>
              <a:gd name="connsiteX13" fmla="*/ 568290 w 3376363"/>
              <a:gd name="connsiteY13" fmla="*/ 1772356 h 2325511"/>
              <a:gd name="connsiteX14" fmla="*/ 658601 w 3376363"/>
              <a:gd name="connsiteY14" fmla="*/ 1840089 h 2325511"/>
              <a:gd name="connsiteX15" fmla="*/ 703757 w 3376363"/>
              <a:gd name="connsiteY15" fmla="*/ 1873956 h 2325511"/>
              <a:gd name="connsiteX16" fmla="*/ 816646 w 3376363"/>
              <a:gd name="connsiteY16" fmla="*/ 1919111 h 2325511"/>
              <a:gd name="connsiteX17" fmla="*/ 929535 w 3376363"/>
              <a:gd name="connsiteY17" fmla="*/ 1952978 h 2325511"/>
              <a:gd name="connsiteX18" fmla="*/ 997268 w 3376363"/>
              <a:gd name="connsiteY18" fmla="*/ 1986845 h 2325511"/>
              <a:gd name="connsiteX19" fmla="*/ 1076290 w 3376363"/>
              <a:gd name="connsiteY19" fmla="*/ 2032000 h 2325511"/>
              <a:gd name="connsiteX20" fmla="*/ 1189179 w 3376363"/>
              <a:gd name="connsiteY20" fmla="*/ 2054578 h 2325511"/>
              <a:gd name="connsiteX21" fmla="*/ 1245623 w 3376363"/>
              <a:gd name="connsiteY21" fmla="*/ 2065867 h 2325511"/>
              <a:gd name="connsiteX22" fmla="*/ 1505268 w 3376363"/>
              <a:gd name="connsiteY22" fmla="*/ 2099734 h 2325511"/>
              <a:gd name="connsiteX23" fmla="*/ 1640735 w 3376363"/>
              <a:gd name="connsiteY23" fmla="*/ 2111022 h 2325511"/>
              <a:gd name="connsiteX24" fmla="*/ 1708468 w 3376363"/>
              <a:gd name="connsiteY24" fmla="*/ 2133600 h 2325511"/>
              <a:gd name="connsiteX25" fmla="*/ 1810068 w 3376363"/>
              <a:gd name="connsiteY25" fmla="*/ 2167467 h 2325511"/>
              <a:gd name="connsiteX26" fmla="*/ 1934246 w 3376363"/>
              <a:gd name="connsiteY26" fmla="*/ 2223911 h 2325511"/>
              <a:gd name="connsiteX27" fmla="*/ 1968112 w 3376363"/>
              <a:gd name="connsiteY27" fmla="*/ 2246489 h 2325511"/>
              <a:gd name="connsiteX28" fmla="*/ 2024557 w 3376363"/>
              <a:gd name="connsiteY28" fmla="*/ 2257778 h 2325511"/>
              <a:gd name="connsiteX29" fmla="*/ 2137446 w 3376363"/>
              <a:gd name="connsiteY29" fmla="*/ 2280356 h 2325511"/>
              <a:gd name="connsiteX30" fmla="*/ 2250335 w 3376363"/>
              <a:gd name="connsiteY30" fmla="*/ 2325511 h 2325511"/>
              <a:gd name="connsiteX31" fmla="*/ 2950246 w 3376363"/>
              <a:gd name="connsiteY31" fmla="*/ 2302934 h 2325511"/>
              <a:gd name="connsiteX32" fmla="*/ 2995401 w 3376363"/>
              <a:gd name="connsiteY32" fmla="*/ 2280356 h 2325511"/>
              <a:gd name="connsiteX33" fmla="*/ 3051846 w 3376363"/>
              <a:gd name="connsiteY33" fmla="*/ 2212622 h 2325511"/>
              <a:gd name="connsiteX34" fmla="*/ 3085712 w 3376363"/>
              <a:gd name="connsiteY34" fmla="*/ 2178756 h 2325511"/>
              <a:gd name="connsiteX35" fmla="*/ 3142157 w 3376363"/>
              <a:gd name="connsiteY35" fmla="*/ 2133600 h 2325511"/>
              <a:gd name="connsiteX36" fmla="*/ 3243757 w 3376363"/>
              <a:gd name="connsiteY36" fmla="*/ 2009422 h 2325511"/>
              <a:gd name="connsiteX37" fmla="*/ 3266335 w 3376363"/>
              <a:gd name="connsiteY37" fmla="*/ 1975556 h 2325511"/>
              <a:gd name="connsiteX38" fmla="*/ 3300201 w 3376363"/>
              <a:gd name="connsiteY38" fmla="*/ 1885245 h 2325511"/>
              <a:gd name="connsiteX39" fmla="*/ 3334068 w 3376363"/>
              <a:gd name="connsiteY39" fmla="*/ 1817511 h 2325511"/>
              <a:gd name="connsiteX40" fmla="*/ 3334068 w 3376363"/>
              <a:gd name="connsiteY40" fmla="*/ 1151467 h 2325511"/>
              <a:gd name="connsiteX41" fmla="*/ 3311490 w 3376363"/>
              <a:gd name="connsiteY41" fmla="*/ 1095022 h 2325511"/>
              <a:gd name="connsiteX42" fmla="*/ 3300201 w 3376363"/>
              <a:gd name="connsiteY42" fmla="*/ 1049867 h 2325511"/>
              <a:gd name="connsiteX43" fmla="*/ 3266335 w 3376363"/>
              <a:gd name="connsiteY43" fmla="*/ 948267 h 2325511"/>
              <a:gd name="connsiteX44" fmla="*/ 3232468 w 3376363"/>
              <a:gd name="connsiteY44" fmla="*/ 835378 h 2325511"/>
              <a:gd name="connsiteX45" fmla="*/ 3187312 w 3376363"/>
              <a:gd name="connsiteY45" fmla="*/ 745067 h 2325511"/>
              <a:gd name="connsiteX46" fmla="*/ 3176023 w 3376363"/>
              <a:gd name="connsiteY46" fmla="*/ 711200 h 2325511"/>
              <a:gd name="connsiteX47" fmla="*/ 3153446 w 3376363"/>
              <a:gd name="connsiteY47" fmla="*/ 632178 h 2325511"/>
              <a:gd name="connsiteX48" fmla="*/ 3130868 w 3376363"/>
              <a:gd name="connsiteY48" fmla="*/ 598311 h 2325511"/>
              <a:gd name="connsiteX49" fmla="*/ 3119579 w 3376363"/>
              <a:gd name="connsiteY49" fmla="*/ 564445 h 2325511"/>
              <a:gd name="connsiteX50" fmla="*/ 3085712 w 3376363"/>
              <a:gd name="connsiteY50" fmla="*/ 541867 h 2325511"/>
              <a:gd name="connsiteX51" fmla="*/ 3051846 w 3376363"/>
              <a:gd name="connsiteY51" fmla="*/ 508000 h 2325511"/>
              <a:gd name="connsiteX52" fmla="*/ 2972823 w 3376363"/>
              <a:gd name="connsiteY52" fmla="*/ 485422 h 2325511"/>
              <a:gd name="connsiteX53" fmla="*/ 2893801 w 3376363"/>
              <a:gd name="connsiteY53" fmla="*/ 451556 h 2325511"/>
              <a:gd name="connsiteX54" fmla="*/ 2814779 w 3376363"/>
              <a:gd name="connsiteY54" fmla="*/ 417689 h 2325511"/>
              <a:gd name="connsiteX55" fmla="*/ 2656735 w 3376363"/>
              <a:gd name="connsiteY55" fmla="*/ 395111 h 2325511"/>
              <a:gd name="connsiteX56" fmla="*/ 2600290 w 3376363"/>
              <a:gd name="connsiteY56" fmla="*/ 383822 h 2325511"/>
              <a:gd name="connsiteX57" fmla="*/ 2498690 w 3376363"/>
              <a:gd name="connsiteY57" fmla="*/ 372534 h 2325511"/>
              <a:gd name="connsiteX58" fmla="*/ 2464823 w 3376363"/>
              <a:gd name="connsiteY58" fmla="*/ 361245 h 2325511"/>
              <a:gd name="connsiteX59" fmla="*/ 2419668 w 3376363"/>
              <a:gd name="connsiteY59" fmla="*/ 349956 h 2325511"/>
              <a:gd name="connsiteX60" fmla="*/ 2306779 w 3376363"/>
              <a:gd name="connsiteY60" fmla="*/ 270934 h 2325511"/>
              <a:gd name="connsiteX61" fmla="*/ 2272912 w 3376363"/>
              <a:gd name="connsiteY61" fmla="*/ 259645 h 2325511"/>
              <a:gd name="connsiteX62" fmla="*/ 2205179 w 3376363"/>
              <a:gd name="connsiteY62" fmla="*/ 214489 h 2325511"/>
              <a:gd name="connsiteX63" fmla="*/ 2171312 w 3376363"/>
              <a:gd name="connsiteY63" fmla="*/ 203200 h 2325511"/>
              <a:gd name="connsiteX64" fmla="*/ 2126157 w 3376363"/>
              <a:gd name="connsiteY64" fmla="*/ 191911 h 2325511"/>
              <a:gd name="connsiteX65" fmla="*/ 2069712 w 3376363"/>
              <a:gd name="connsiteY65" fmla="*/ 169334 h 2325511"/>
              <a:gd name="connsiteX66" fmla="*/ 2024557 w 3376363"/>
              <a:gd name="connsiteY66" fmla="*/ 158045 h 2325511"/>
              <a:gd name="connsiteX67" fmla="*/ 1956823 w 3376363"/>
              <a:gd name="connsiteY67" fmla="*/ 124178 h 2325511"/>
              <a:gd name="connsiteX68" fmla="*/ 1911668 w 3376363"/>
              <a:gd name="connsiteY68" fmla="*/ 112889 h 2325511"/>
              <a:gd name="connsiteX69" fmla="*/ 1843935 w 3376363"/>
              <a:gd name="connsiteY69" fmla="*/ 90311 h 2325511"/>
              <a:gd name="connsiteX70" fmla="*/ 1764912 w 3376363"/>
              <a:gd name="connsiteY70" fmla="*/ 67734 h 2325511"/>
              <a:gd name="connsiteX71" fmla="*/ 1731046 w 3376363"/>
              <a:gd name="connsiteY71" fmla="*/ 45156 h 2325511"/>
              <a:gd name="connsiteX72" fmla="*/ 1629446 w 3376363"/>
              <a:gd name="connsiteY72" fmla="*/ 22578 h 2325511"/>
              <a:gd name="connsiteX73" fmla="*/ 1505268 w 3376363"/>
              <a:gd name="connsiteY73" fmla="*/ 0 h 2325511"/>
              <a:gd name="connsiteX74" fmla="*/ 929535 w 3376363"/>
              <a:gd name="connsiteY74" fmla="*/ 11289 h 2325511"/>
              <a:gd name="connsiteX75" fmla="*/ 861801 w 3376363"/>
              <a:gd name="connsiteY75" fmla="*/ 33867 h 2325511"/>
              <a:gd name="connsiteX76" fmla="*/ 760201 w 3376363"/>
              <a:gd name="connsiteY76" fmla="*/ 79022 h 2325511"/>
              <a:gd name="connsiteX77" fmla="*/ 658601 w 3376363"/>
              <a:gd name="connsiteY77" fmla="*/ 124178 h 2325511"/>
              <a:gd name="connsiteX78" fmla="*/ 534423 w 3376363"/>
              <a:gd name="connsiteY78" fmla="*/ 214489 h 2325511"/>
              <a:gd name="connsiteX79" fmla="*/ 455401 w 3376363"/>
              <a:gd name="connsiteY79" fmla="*/ 282222 h 2325511"/>
              <a:gd name="connsiteX80" fmla="*/ 398957 w 3376363"/>
              <a:gd name="connsiteY80" fmla="*/ 349956 h 2325511"/>
              <a:gd name="connsiteX81" fmla="*/ 365090 w 3376363"/>
              <a:gd name="connsiteY81" fmla="*/ 395111 h 2325511"/>
              <a:gd name="connsiteX82" fmla="*/ 297357 w 3376363"/>
              <a:gd name="connsiteY82" fmla="*/ 474134 h 2325511"/>
              <a:gd name="connsiteX83" fmla="*/ 274779 w 3376363"/>
              <a:gd name="connsiteY83" fmla="*/ 519289 h 2325511"/>
              <a:gd name="connsiteX84" fmla="*/ 229623 w 3376363"/>
              <a:gd name="connsiteY84" fmla="*/ 587022 h 2325511"/>
              <a:gd name="connsiteX85" fmla="*/ 195757 w 3376363"/>
              <a:gd name="connsiteY85" fmla="*/ 666045 h 2325511"/>
              <a:gd name="connsiteX86" fmla="*/ 150601 w 3376363"/>
              <a:gd name="connsiteY86" fmla="*/ 733778 h 2325511"/>
              <a:gd name="connsiteX87" fmla="*/ 139312 w 3376363"/>
              <a:gd name="connsiteY87" fmla="*/ 767645 h 2325511"/>
              <a:gd name="connsiteX88" fmla="*/ 71579 w 3376363"/>
              <a:gd name="connsiteY88" fmla="*/ 869245 h 2325511"/>
              <a:gd name="connsiteX89" fmla="*/ 49001 w 3376363"/>
              <a:gd name="connsiteY89" fmla="*/ 903111 h 2325511"/>
              <a:gd name="connsiteX90" fmla="*/ 15135 w 3376363"/>
              <a:gd name="connsiteY90" fmla="*/ 1016000 h 2325511"/>
              <a:gd name="connsiteX91" fmla="*/ 60290 w 3376363"/>
              <a:gd name="connsiteY91" fmla="*/ 1140178 h 2325511"/>
              <a:gd name="connsiteX92" fmla="*/ 82868 w 3376363"/>
              <a:gd name="connsiteY92" fmla="*/ 1140178 h 2325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76363" h="2325511">
                <a:moveTo>
                  <a:pt x="49001" y="1061156"/>
                </a:moveTo>
                <a:cubicBezTo>
                  <a:pt x="113702" y="1158205"/>
                  <a:pt x="36133" y="1035418"/>
                  <a:pt x="82868" y="1128889"/>
                </a:cubicBezTo>
                <a:cubicBezTo>
                  <a:pt x="88936" y="1141024"/>
                  <a:pt x="98715" y="1150976"/>
                  <a:pt x="105446" y="1162756"/>
                </a:cubicBezTo>
                <a:cubicBezTo>
                  <a:pt x="113795" y="1177367"/>
                  <a:pt x="119851" y="1193200"/>
                  <a:pt x="128023" y="1207911"/>
                </a:cubicBezTo>
                <a:cubicBezTo>
                  <a:pt x="138679" y="1227092"/>
                  <a:pt x="150261" y="1245749"/>
                  <a:pt x="161890" y="1264356"/>
                </a:cubicBezTo>
                <a:cubicBezTo>
                  <a:pt x="169081" y="1275861"/>
                  <a:pt x="177737" y="1286442"/>
                  <a:pt x="184468" y="1298222"/>
                </a:cubicBezTo>
                <a:cubicBezTo>
                  <a:pt x="192817" y="1312833"/>
                  <a:pt x="197265" y="1329684"/>
                  <a:pt x="207046" y="1343378"/>
                </a:cubicBezTo>
                <a:cubicBezTo>
                  <a:pt x="216325" y="1356369"/>
                  <a:pt x="230692" y="1364980"/>
                  <a:pt x="240912" y="1377245"/>
                </a:cubicBezTo>
                <a:cubicBezTo>
                  <a:pt x="249598" y="1387668"/>
                  <a:pt x="255964" y="1399822"/>
                  <a:pt x="263490" y="1411111"/>
                </a:cubicBezTo>
                <a:cubicBezTo>
                  <a:pt x="302914" y="1529384"/>
                  <a:pt x="265708" y="1437570"/>
                  <a:pt x="308646" y="1512711"/>
                </a:cubicBezTo>
                <a:cubicBezTo>
                  <a:pt x="323953" y="1539498"/>
                  <a:pt x="332642" y="1568459"/>
                  <a:pt x="353801" y="1591734"/>
                </a:cubicBezTo>
                <a:cubicBezTo>
                  <a:pt x="382439" y="1623235"/>
                  <a:pt x="414008" y="1651941"/>
                  <a:pt x="444112" y="1682045"/>
                </a:cubicBezTo>
                <a:cubicBezTo>
                  <a:pt x="455401" y="1693334"/>
                  <a:pt x="464441" y="1707450"/>
                  <a:pt x="477979" y="1715911"/>
                </a:cubicBezTo>
                <a:cubicBezTo>
                  <a:pt x="508083" y="1734726"/>
                  <a:pt x="543188" y="1747254"/>
                  <a:pt x="568290" y="1772356"/>
                </a:cubicBezTo>
                <a:cubicBezTo>
                  <a:pt x="652414" y="1856478"/>
                  <a:pt x="573008" y="1786593"/>
                  <a:pt x="658601" y="1840089"/>
                </a:cubicBezTo>
                <a:cubicBezTo>
                  <a:pt x="674556" y="1850061"/>
                  <a:pt x="687802" y="1863984"/>
                  <a:pt x="703757" y="1873956"/>
                </a:cubicBezTo>
                <a:cubicBezTo>
                  <a:pt x="782683" y="1923285"/>
                  <a:pt x="715291" y="1868433"/>
                  <a:pt x="816646" y="1919111"/>
                </a:cubicBezTo>
                <a:cubicBezTo>
                  <a:pt x="882274" y="1951926"/>
                  <a:pt x="845202" y="1938922"/>
                  <a:pt x="929535" y="1952978"/>
                </a:cubicBezTo>
                <a:cubicBezTo>
                  <a:pt x="1026575" y="2017673"/>
                  <a:pt x="903805" y="1940115"/>
                  <a:pt x="997268" y="1986845"/>
                </a:cubicBezTo>
                <a:cubicBezTo>
                  <a:pt x="1036174" y="2006298"/>
                  <a:pt x="1030117" y="2018808"/>
                  <a:pt x="1076290" y="2032000"/>
                </a:cubicBezTo>
                <a:cubicBezTo>
                  <a:pt x="1113188" y="2042543"/>
                  <a:pt x="1151549" y="2047052"/>
                  <a:pt x="1189179" y="2054578"/>
                </a:cubicBezTo>
                <a:lnTo>
                  <a:pt x="1245623" y="2065867"/>
                </a:lnTo>
                <a:cubicBezTo>
                  <a:pt x="1343079" y="2130838"/>
                  <a:pt x="1260989" y="2084467"/>
                  <a:pt x="1505268" y="2099734"/>
                </a:cubicBezTo>
                <a:cubicBezTo>
                  <a:pt x="1550492" y="2102560"/>
                  <a:pt x="1595579" y="2107259"/>
                  <a:pt x="1640735" y="2111022"/>
                </a:cubicBezTo>
                <a:cubicBezTo>
                  <a:pt x="1663313" y="2118548"/>
                  <a:pt x="1685380" y="2127828"/>
                  <a:pt x="1708468" y="2133600"/>
                </a:cubicBezTo>
                <a:cubicBezTo>
                  <a:pt x="1751583" y="2144379"/>
                  <a:pt x="1767559" y="2146212"/>
                  <a:pt x="1810068" y="2167467"/>
                </a:cubicBezTo>
                <a:cubicBezTo>
                  <a:pt x="1933028" y="2228948"/>
                  <a:pt x="1795684" y="2177726"/>
                  <a:pt x="1934246" y="2223911"/>
                </a:cubicBezTo>
                <a:cubicBezTo>
                  <a:pt x="1945535" y="2231437"/>
                  <a:pt x="1955408" y="2241725"/>
                  <a:pt x="1968112" y="2246489"/>
                </a:cubicBezTo>
                <a:cubicBezTo>
                  <a:pt x="1986078" y="2253226"/>
                  <a:pt x="2005826" y="2253616"/>
                  <a:pt x="2024557" y="2257778"/>
                </a:cubicBezTo>
                <a:cubicBezTo>
                  <a:pt x="2125601" y="2280232"/>
                  <a:pt x="2004715" y="2258234"/>
                  <a:pt x="2137446" y="2280356"/>
                </a:cubicBezTo>
                <a:cubicBezTo>
                  <a:pt x="2221144" y="2308256"/>
                  <a:pt x="2183892" y="2292291"/>
                  <a:pt x="2250335" y="2325511"/>
                </a:cubicBezTo>
                <a:cubicBezTo>
                  <a:pt x="2483639" y="2317985"/>
                  <a:pt x="2717248" y="2317055"/>
                  <a:pt x="2950246" y="2302934"/>
                </a:cubicBezTo>
                <a:cubicBezTo>
                  <a:pt x="2967044" y="2301916"/>
                  <a:pt x="2981707" y="2290137"/>
                  <a:pt x="2995401" y="2280356"/>
                </a:cubicBezTo>
                <a:cubicBezTo>
                  <a:pt x="3036143" y="2251254"/>
                  <a:pt x="3022723" y="2247570"/>
                  <a:pt x="3051846" y="2212622"/>
                </a:cubicBezTo>
                <a:cubicBezTo>
                  <a:pt x="3062066" y="2200358"/>
                  <a:pt x="3073697" y="2189269"/>
                  <a:pt x="3085712" y="2178756"/>
                </a:cubicBezTo>
                <a:cubicBezTo>
                  <a:pt x="3103845" y="2162889"/>
                  <a:pt x="3125717" y="2151215"/>
                  <a:pt x="3142157" y="2133600"/>
                </a:cubicBezTo>
                <a:cubicBezTo>
                  <a:pt x="3178649" y="2094502"/>
                  <a:pt x="3214090" y="2053921"/>
                  <a:pt x="3243757" y="2009422"/>
                </a:cubicBezTo>
                <a:cubicBezTo>
                  <a:pt x="3251283" y="1998133"/>
                  <a:pt x="3260268" y="1987691"/>
                  <a:pt x="3266335" y="1975556"/>
                </a:cubicBezTo>
                <a:cubicBezTo>
                  <a:pt x="3329742" y="1848741"/>
                  <a:pt x="3261123" y="1973169"/>
                  <a:pt x="3300201" y="1885245"/>
                </a:cubicBezTo>
                <a:cubicBezTo>
                  <a:pt x="3310453" y="1862178"/>
                  <a:pt x="3322779" y="1840089"/>
                  <a:pt x="3334068" y="1817511"/>
                </a:cubicBezTo>
                <a:cubicBezTo>
                  <a:pt x="3376363" y="1563744"/>
                  <a:pt x="3361365" y="1679206"/>
                  <a:pt x="3334068" y="1151467"/>
                </a:cubicBezTo>
                <a:cubicBezTo>
                  <a:pt x="3333021" y="1131230"/>
                  <a:pt x="3317898" y="1114246"/>
                  <a:pt x="3311490" y="1095022"/>
                </a:cubicBezTo>
                <a:cubicBezTo>
                  <a:pt x="3306584" y="1080303"/>
                  <a:pt x="3304764" y="1064696"/>
                  <a:pt x="3300201" y="1049867"/>
                </a:cubicBezTo>
                <a:cubicBezTo>
                  <a:pt x="3289703" y="1015747"/>
                  <a:pt x="3273336" y="983272"/>
                  <a:pt x="3266335" y="948267"/>
                </a:cubicBezTo>
                <a:cubicBezTo>
                  <a:pt x="3254381" y="888495"/>
                  <a:pt x="3258678" y="892165"/>
                  <a:pt x="3232468" y="835378"/>
                </a:cubicBezTo>
                <a:cubicBezTo>
                  <a:pt x="3218364" y="804819"/>
                  <a:pt x="3197955" y="776997"/>
                  <a:pt x="3187312" y="745067"/>
                </a:cubicBezTo>
                <a:cubicBezTo>
                  <a:pt x="3183549" y="733778"/>
                  <a:pt x="3179292" y="722642"/>
                  <a:pt x="3176023" y="711200"/>
                </a:cubicBezTo>
                <a:cubicBezTo>
                  <a:pt x="3171199" y="694316"/>
                  <a:pt x="3162470" y="650226"/>
                  <a:pt x="3153446" y="632178"/>
                </a:cubicBezTo>
                <a:cubicBezTo>
                  <a:pt x="3147378" y="620043"/>
                  <a:pt x="3136936" y="610446"/>
                  <a:pt x="3130868" y="598311"/>
                </a:cubicBezTo>
                <a:cubicBezTo>
                  <a:pt x="3125546" y="587668"/>
                  <a:pt x="3127013" y="573737"/>
                  <a:pt x="3119579" y="564445"/>
                </a:cubicBezTo>
                <a:cubicBezTo>
                  <a:pt x="3111103" y="553850"/>
                  <a:pt x="3096135" y="550553"/>
                  <a:pt x="3085712" y="541867"/>
                </a:cubicBezTo>
                <a:cubicBezTo>
                  <a:pt x="3073448" y="531646"/>
                  <a:pt x="3065129" y="516856"/>
                  <a:pt x="3051846" y="508000"/>
                </a:cubicBezTo>
                <a:cubicBezTo>
                  <a:pt x="3042129" y="501522"/>
                  <a:pt x="2978844" y="486927"/>
                  <a:pt x="2972823" y="485422"/>
                </a:cubicBezTo>
                <a:cubicBezTo>
                  <a:pt x="2904190" y="439668"/>
                  <a:pt x="2977115" y="482799"/>
                  <a:pt x="2893801" y="451556"/>
                </a:cubicBezTo>
                <a:cubicBezTo>
                  <a:pt x="2843598" y="432730"/>
                  <a:pt x="2860654" y="427884"/>
                  <a:pt x="2814779" y="417689"/>
                </a:cubicBezTo>
                <a:cubicBezTo>
                  <a:pt x="2760493" y="405625"/>
                  <a:pt x="2712272" y="403655"/>
                  <a:pt x="2656735" y="395111"/>
                </a:cubicBezTo>
                <a:cubicBezTo>
                  <a:pt x="2637771" y="392193"/>
                  <a:pt x="2619285" y="386535"/>
                  <a:pt x="2600290" y="383822"/>
                </a:cubicBezTo>
                <a:cubicBezTo>
                  <a:pt x="2566557" y="379003"/>
                  <a:pt x="2532557" y="376297"/>
                  <a:pt x="2498690" y="372534"/>
                </a:cubicBezTo>
                <a:cubicBezTo>
                  <a:pt x="2487401" y="368771"/>
                  <a:pt x="2476265" y="364514"/>
                  <a:pt x="2464823" y="361245"/>
                </a:cubicBezTo>
                <a:cubicBezTo>
                  <a:pt x="2449905" y="356983"/>
                  <a:pt x="2433545" y="356895"/>
                  <a:pt x="2419668" y="349956"/>
                </a:cubicBezTo>
                <a:cubicBezTo>
                  <a:pt x="2289769" y="285005"/>
                  <a:pt x="2405893" y="327569"/>
                  <a:pt x="2306779" y="270934"/>
                </a:cubicBezTo>
                <a:cubicBezTo>
                  <a:pt x="2296447" y="265030"/>
                  <a:pt x="2284201" y="263408"/>
                  <a:pt x="2272912" y="259645"/>
                </a:cubicBezTo>
                <a:cubicBezTo>
                  <a:pt x="2250334" y="244593"/>
                  <a:pt x="2230922" y="223070"/>
                  <a:pt x="2205179" y="214489"/>
                </a:cubicBezTo>
                <a:cubicBezTo>
                  <a:pt x="2193890" y="210726"/>
                  <a:pt x="2182754" y="206469"/>
                  <a:pt x="2171312" y="203200"/>
                </a:cubicBezTo>
                <a:cubicBezTo>
                  <a:pt x="2156394" y="198938"/>
                  <a:pt x="2140876" y="196817"/>
                  <a:pt x="2126157" y="191911"/>
                </a:cubicBezTo>
                <a:cubicBezTo>
                  <a:pt x="2106933" y="185503"/>
                  <a:pt x="2088936" y="175742"/>
                  <a:pt x="2069712" y="169334"/>
                </a:cubicBezTo>
                <a:cubicBezTo>
                  <a:pt x="2054993" y="164428"/>
                  <a:pt x="2039475" y="162307"/>
                  <a:pt x="2024557" y="158045"/>
                </a:cubicBezTo>
                <a:cubicBezTo>
                  <a:pt x="1929420" y="130863"/>
                  <a:pt x="2055774" y="166586"/>
                  <a:pt x="1956823" y="124178"/>
                </a:cubicBezTo>
                <a:cubicBezTo>
                  <a:pt x="1942563" y="118066"/>
                  <a:pt x="1926529" y="117347"/>
                  <a:pt x="1911668" y="112889"/>
                </a:cubicBezTo>
                <a:cubicBezTo>
                  <a:pt x="1888873" y="106050"/>
                  <a:pt x="1866730" y="97150"/>
                  <a:pt x="1843935" y="90311"/>
                </a:cubicBezTo>
                <a:cubicBezTo>
                  <a:pt x="1702098" y="47759"/>
                  <a:pt x="1878795" y="105692"/>
                  <a:pt x="1764912" y="67734"/>
                </a:cubicBezTo>
                <a:cubicBezTo>
                  <a:pt x="1753623" y="60208"/>
                  <a:pt x="1743516" y="50501"/>
                  <a:pt x="1731046" y="45156"/>
                </a:cubicBezTo>
                <a:cubicBezTo>
                  <a:pt x="1716223" y="38803"/>
                  <a:pt x="1640572" y="25051"/>
                  <a:pt x="1629446" y="22578"/>
                </a:cubicBezTo>
                <a:cubicBezTo>
                  <a:pt x="1533639" y="1287"/>
                  <a:pt x="1642244" y="19568"/>
                  <a:pt x="1505268" y="0"/>
                </a:cubicBezTo>
                <a:cubicBezTo>
                  <a:pt x="1313357" y="3763"/>
                  <a:pt x="1121218" y="1200"/>
                  <a:pt x="929535" y="11289"/>
                </a:cubicBezTo>
                <a:cubicBezTo>
                  <a:pt x="905769" y="12540"/>
                  <a:pt x="861801" y="33867"/>
                  <a:pt x="861801" y="33867"/>
                </a:cubicBezTo>
                <a:cubicBezTo>
                  <a:pt x="742546" y="123310"/>
                  <a:pt x="895010" y="19108"/>
                  <a:pt x="760201" y="79022"/>
                </a:cubicBezTo>
                <a:cubicBezTo>
                  <a:pt x="624058" y="139529"/>
                  <a:pt x="810633" y="93772"/>
                  <a:pt x="658601" y="124178"/>
                </a:cubicBezTo>
                <a:cubicBezTo>
                  <a:pt x="620786" y="149389"/>
                  <a:pt x="559704" y="189207"/>
                  <a:pt x="534423" y="214489"/>
                </a:cubicBezTo>
                <a:cubicBezTo>
                  <a:pt x="487253" y="261660"/>
                  <a:pt x="513329" y="238777"/>
                  <a:pt x="455401" y="282222"/>
                </a:cubicBezTo>
                <a:cubicBezTo>
                  <a:pt x="405503" y="357069"/>
                  <a:pt x="464143" y="273905"/>
                  <a:pt x="398957" y="349956"/>
                </a:cubicBezTo>
                <a:cubicBezTo>
                  <a:pt x="386713" y="364241"/>
                  <a:pt x="377480" y="380951"/>
                  <a:pt x="365090" y="395111"/>
                </a:cubicBezTo>
                <a:cubicBezTo>
                  <a:pt x="319673" y="447016"/>
                  <a:pt x="325795" y="424369"/>
                  <a:pt x="297357" y="474134"/>
                </a:cubicBezTo>
                <a:cubicBezTo>
                  <a:pt x="289008" y="488745"/>
                  <a:pt x="283437" y="504859"/>
                  <a:pt x="274779" y="519289"/>
                </a:cubicBezTo>
                <a:cubicBezTo>
                  <a:pt x="260818" y="542557"/>
                  <a:pt x="229623" y="587022"/>
                  <a:pt x="229623" y="587022"/>
                </a:cubicBezTo>
                <a:cubicBezTo>
                  <a:pt x="217945" y="622059"/>
                  <a:pt x="216683" y="631169"/>
                  <a:pt x="195757" y="666045"/>
                </a:cubicBezTo>
                <a:cubicBezTo>
                  <a:pt x="181796" y="689313"/>
                  <a:pt x="159182" y="708035"/>
                  <a:pt x="150601" y="733778"/>
                </a:cubicBezTo>
                <a:cubicBezTo>
                  <a:pt x="146838" y="745067"/>
                  <a:pt x="145091" y="757243"/>
                  <a:pt x="139312" y="767645"/>
                </a:cubicBezTo>
                <a:cubicBezTo>
                  <a:pt x="139312" y="767646"/>
                  <a:pt x="82868" y="852312"/>
                  <a:pt x="71579" y="869245"/>
                </a:cubicBezTo>
                <a:lnTo>
                  <a:pt x="49001" y="903111"/>
                </a:lnTo>
                <a:cubicBezTo>
                  <a:pt x="21517" y="985564"/>
                  <a:pt x="32195" y="947756"/>
                  <a:pt x="15135" y="1016000"/>
                </a:cubicBezTo>
                <a:cubicBezTo>
                  <a:pt x="23076" y="1087477"/>
                  <a:pt x="0" y="1116062"/>
                  <a:pt x="60290" y="1140178"/>
                </a:cubicBezTo>
                <a:cubicBezTo>
                  <a:pt x="67278" y="1142973"/>
                  <a:pt x="75342" y="1140178"/>
                  <a:pt x="82868" y="1140178"/>
                </a:cubicBezTo>
              </a:path>
            </a:pathLst>
          </a:custGeom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857884" y="228599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Ион 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715140" y="3714752"/>
            <a:ext cx="285752" cy="35719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6715140" y="3786190"/>
            <a:ext cx="285752" cy="21431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6429388" y="3357562"/>
            <a:ext cx="1071570" cy="114300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429388" y="4214818"/>
            <a:ext cx="357190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Минус 16"/>
          <p:cNvSpPr/>
          <p:nvPr/>
        </p:nvSpPr>
        <p:spPr>
          <a:xfrm>
            <a:off x="6500826" y="4357694"/>
            <a:ext cx="214314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7286644" y="3429000"/>
            <a:ext cx="285752" cy="35719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Минус 18"/>
          <p:cNvSpPr/>
          <p:nvPr/>
        </p:nvSpPr>
        <p:spPr>
          <a:xfrm>
            <a:off x="7358082" y="3571876"/>
            <a:ext cx="142876" cy="7143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5786446" y="2857496"/>
            <a:ext cx="2357454" cy="228601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5929322" y="4643446"/>
            <a:ext cx="357190" cy="35719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Минус 21"/>
          <p:cNvSpPr/>
          <p:nvPr/>
        </p:nvSpPr>
        <p:spPr>
          <a:xfrm>
            <a:off x="6000760" y="4786322"/>
            <a:ext cx="142876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5929322" y="3214686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Минус 23"/>
          <p:cNvSpPr/>
          <p:nvPr/>
        </p:nvSpPr>
        <p:spPr>
          <a:xfrm>
            <a:off x="6000760" y="3357562"/>
            <a:ext cx="142876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Блок-схема: узел 24"/>
          <p:cNvSpPr/>
          <p:nvPr/>
        </p:nvSpPr>
        <p:spPr>
          <a:xfrm>
            <a:off x="7715272" y="3143248"/>
            <a:ext cx="357190" cy="285752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Минус 25"/>
          <p:cNvSpPr/>
          <p:nvPr/>
        </p:nvSpPr>
        <p:spPr>
          <a:xfrm>
            <a:off x="7786710" y="3286124"/>
            <a:ext cx="142876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Блок-схема: узел 26"/>
          <p:cNvSpPr/>
          <p:nvPr/>
        </p:nvSpPr>
        <p:spPr>
          <a:xfrm>
            <a:off x="7643834" y="4714884"/>
            <a:ext cx="285752" cy="285752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Минус 27"/>
          <p:cNvSpPr/>
          <p:nvPr/>
        </p:nvSpPr>
        <p:spPr>
          <a:xfrm>
            <a:off x="7715272" y="4857760"/>
            <a:ext cx="142876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4763910" y="4637851"/>
            <a:ext cx="951098" cy="219909"/>
          </a:xfrm>
          <a:custGeom>
            <a:avLst/>
            <a:gdLst>
              <a:gd name="connsiteX0" fmla="*/ 0 w 581378"/>
              <a:gd name="connsiteY0" fmla="*/ 238949 h 238949"/>
              <a:gd name="connsiteX1" fmla="*/ 191911 w 581378"/>
              <a:gd name="connsiteY1" fmla="*/ 24460 h 238949"/>
              <a:gd name="connsiteX2" fmla="*/ 203200 w 581378"/>
              <a:gd name="connsiteY2" fmla="*/ 35749 h 238949"/>
              <a:gd name="connsiteX3" fmla="*/ 259645 w 581378"/>
              <a:gd name="connsiteY3" fmla="*/ 227660 h 238949"/>
              <a:gd name="connsiteX4" fmla="*/ 383822 w 581378"/>
              <a:gd name="connsiteY4" fmla="*/ 1882 h 238949"/>
              <a:gd name="connsiteX5" fmla="*/ 395111 w 581378"/>
              <a:gd name="connsiteY5" fmla="*/ 216371 h 238949"/>
              <a:gd name="connsiteX6" fmla="*/ 530578 w 581378"/>
              <a:gd name="connsiteY6" fmla="*/ 13171 h 238949"/>
              <a:gd name="connsiteX7" fmla="*/ 575733 w 581378"/>
              <a:gd name="connsiteY7" fmla="*/ 171216 h 238949"/>
              <a:gd name="connsiteX8" fmla="*/ 564445 w 581378"/>
              <a:gd name="connsiteY8" fmla="*/ 182505 h 23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1378" h="238949">
                <a:moveTo>
                  <a:pt x="0" y="238949"/>
                </a:moveTo>
                <a:cubicBezTo>
                  <a:pt x="79022" y="148638"/>
                  <a:pt x="158044" y="58327"/>
                  <a:pt x="191911" y="24460"/>
                </a:cubicBezTo>
                <a:lnTo>
                  <a:pt x="203200" y="35749"/>
                </a:lnTo>
                <a:cubicBezTo>
                  <a:pt x="214489" y="69616"/>
                  <a:pt x="229541" y="233304"/>
                  <a:pt x="259645" y="227660"/>
                </a:cubicBezTo>
                <a:cubicBezTo>
                  <a:pt x="289749" y="222016"/>
                  <a:pt x="361244" y="3764"/>
                  <a:pt x="383822" y="1882"/>
                </a:cubicBezTo>
                <a:cubicBezTo>
                  <a:pt x="406400" y="0"/>
                  <a:pt x="370652" y="214490"/>
                  <a:pt x="395111" y="216371"/>
                </a:cubicBezTo>
                <a:cubicBezTo>
                  <a:pt x="419570" y="218252"/>
                  <a:pt x="500474" y="20697"/>
                  <a:pt x="530578" y="13171"/>
                </a:cubicBezTo>
                <a:cubicBezTo>
                  <a:pt x="560682" y="5645"/>
                  <a:pt x="570089" y="142994"/>
                  <a:pt x="575733" y="171216"/>
                </a:cubicBezTo>
                <a:cubicBezTo>
                  <a:pt x="581378" y="199438"/>
                  <a:pt x="566326" y="188149"/>
                  <a:pt x="564445" y="182505"/>
                </a:cubicBezTo>
              </a:path>
            </a:pathLst>
          </a:custGeom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1" name="Прямая соединительная линия 30"/>
          <p:cNvCxnSpPr>
            <a:endCxn id="21" idx="2"/>
          </p:cNvCxnSpPr>
          <p:nvPr/>
        </p:nvCxnSpPr>
        <p:spPr>
          <a:xfrm>
            <a:off x="5572132" y="4786322"/>
            <a:ext cx="357190" cy="35719"/>
          </a:xfrm>
          <a:prstGeom prst="line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endCxn id="29" idx="6"/>
          </p:cNvCxnSpPr>
          <p:nvPr/>
        </p:nvCxnSpPr>
        <p:spPr>
          <a:xfrm rot="10800000">
            <a:off x="5631902" y="4649974"/>
            <a:ext cx="225982" cy="145451"/>
          </a:xfrm>
          <a:prstGeom prst="line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8469" name="Object 1"/>
          <p:cNvGraphicFramePr>
            <a:graphicFrameLocks noChangeAspect="1"/>
          </p:cNvGraphicFramePr>
          <p:nvPr/>
        </p:nvGraphicFramePr>
        <p:xfrm>
          <a:off x="5286380" y="4143380"/>
          <a:ext cx="490537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119" name="Формула" r:id="rId5" imgW="279400" imgH="228600" progId="Equation.3">
                  <p:embed/>
                </p:oleObj>
              </mc:Choice>
              <mc:Fallback>
                <p:oleObj name="Формула" r:id="rId5" imgW="279400" imgH="228600" progId="Equation.3">
                  <p:embed/>
                  <p:pic>
                    <p:nvPicPr>
                      <p:cNvPr id="0" name="Picture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6380" y="4143380"/>
                        <a:ext cx="490537" cy="500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Стрелка вправо 41"/>
          <p:cNvSpPr/>
          <p:nvPr/>
        </p:nvSpPr>
        <p:spPr>
          <a:xfrm rot="2364444">
            <a:off x="6159908" y="5125846"/>
            <a:ext cx="521017" cy="155744"/>
          </a:xfrm>
          <a:prstGeom prst="rightArrow">
            <a:avLst/>
          </a:prstGeom>
          <a:solidFill>
            <a:srgbClr val="00FF99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TextBox 42"/>
          <p:cNvSpPr txBox="1"/>
          <p:nvPr/>
        </p:nvSpPr>
        <p:spPr>
          <a:xfrm>
            <a:off x="6500826" y="5572140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rgbClr val="0000FF"/>
                </a:solidFill>
              </a:rPr>
              <a:t>Е</a:t>
            </a:r>
            <a:r>
              <a:rPr lang="ru-RU" sz="2400" baseline="-25000" dirty="0" err="1" smtClean="0">
                <a:solidFill>
                  <a:srgbClr val="0000FF"/>
                </a:solidFill>
              </a:rPr>
              <a:t>кин</a:t>
            </a:r>
            <a:endParaRPr lang="ru-RU" sz="2400" dirty="0">
              <a:solidFill>
                <a:srgbClr val="0000FF"/>
              </a:solidFill>
            </a:endParaRPr>
          </a:p>
        </p:txBody>
      </p:sp>
      <p:graphicFrame>
        <p:nvGraphicFramePr>
          <p:cNvPr id="318470" name="Object 6"/>
          <p:cNvGraphicFramePr>
            <a:graphicFrameLocks noChangeAspect="1"/>
          </p:cNvGraphicFramePr>
          <p:nvPr/>
        </p:nvGraphicFramePr>
        <p:xfrm>
          <a:off x="428596" y="3214686"/>
          <a:ext cx="490537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120" name="Формула" r:id="rId7" imgW="279400" imgH="228600" progId="Equation.3">
                  <p:embed/>
                </p:oleObj>
              </mc:Choice>
              <mc:Fallback>
                <p:oleObj name="Формула" r:id="rId7" imgW="279400" imgH="228600" progId="Equation.3">
                  <p:embed/>
                  <p:pic>
                    <p:nvPicPr>
                      <p:cNvPr id="0" name="Picture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596" y="3214686"/>
                        <a:ext cx="490537" cy="500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1000100" y="3286124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=</a:t>
            </a:r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1285852" y="3214686"/>
            <a:ext cx="8595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</a:t>
            </a:r>
            <a:r>
              <a:rPr lang="ru-RU" sz="2400" b="1" baseline="-25000" dirty="0" err="1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ион</a:t>
            </a:r>
            <a:endParaRPr lang="ru-RU" sz="2400" b="1" dirty="0">
              <a:solidFill>
                <a:srgbClr val="0000FF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214546" y="328612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 </a:t>
            </a:r>
            <a:endParaRPr lang="ru-RU" dirty="0"/>
          </a:p>
        </p:txBody>
      </p:sp>
      <p:graphicFrame>
        <p:nvGraphicFramePr>
          <p:cNvPr id="49" name="Объект 48"/>
          <p:cNvGraphicFramePr>
            <a:graphicFrameLocks noChangeAspect="1"/>
          </p:cNvGraphicFramePr>
          <p:nvPr/>
        </p:nvGraphicFramePr>
        <p:xfrm>
          <a:off x="2571736" y="3071810"/>
          <a:ext cx="714380" cy="857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121" name="Формула" r:id="rId9" imgW="368140" imgH="444307" progId="Equation.3">
                  <p:embed/>
                </p:oleObj>
              </mc:Choice>
              <mc:Fallback>
                <p:oleObj name="Формула" r:id="rId9" imgW="368140" imgH="444307" progId="Equation.3">
                  <p:embed/>
                  <p:pic>
                    <p:nvPicPr>
                      <p:cNvPr id="0" name="Picture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1736" y="3071810"/>
                        <a:ext cx="714380" cy="8572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TextBox 50"/>
          <p:cNvSpPr txBox="1"/>
          <p:nvPr/>
        </p:nvSpPr>
        <p:spPr>
          <a:xfrm>
            <a:off x="4286248" y="4929198"/>
            <a:ext cx="207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u="sng" dirty="0" smtClean="0">
                <a:solidFill>
                  <a:srgbClr val="0000FF"/>
                </a:solidFill>
              </a:rPr>
              <a:t>Фотон </a:t>
            </a:r>
            <a:r>
              <a:rPr lang="ru-RU" b="1" i="1" u="sng" dirty="0" smtClean="0">
                <a:solidFill>
                  <a:srgbClr val="0000FF"/>
                </a:solidFill>
              </a:rPr>
              <a:t>поглощается</a:t>
            </a:r>
            <a:endParaRPr lang="ru-RU" b="1" i="1" u="sng" dirty="0">
              <a:solidFill>
                <a:srgbClr val="0000FF"/>
              </a:solidFill>
            </a:endParaRPr>
          </a:p>
        </p:txBody>
      </p:sp>
      <p:graphicFrame>
        <p:nvGraphicFramePr>
          <p:cNvPr id="318472" name="Object 8"/>
          <p:cNvGraphicFramePr>
            <a:graphicFrameLocks noChangeAspect="1"/>
          </p:cNvGraphicFramePr>
          <p:nvPr/>
        </p:nvGraphicFramePr>
        <p:xfrm>
          <a:off x="642910" y="5000636"/>
          <a:ext cx="490538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122" name="Формула" r:id="rId11" imgW="279400" imgH="228600" progId="Equation.3">
                  <p:embed/>
                </p:oleObj>
              </mc:Choice>
              <mc:Fallback>
                <p:oleObj name="Формула" r:id="rId11" imgW="279400" imgH="228600" progId="Equation.3">
                  <p:embed/>
                  <p:pic>
                    <p:nvPicPr>
                      <p:cNvPr id="0" name="Picture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10" y="5000636"/>
                        <a:ext cx="490538" cy="500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TextBox 53"/>
          <p:cNvSpPr txBox="1"/>
          <p:nvPr/>
        </p:nvSpPr>
        <p:spPr>
          <a:xfrm>
            <a:off x="1142976" y="5072074"/>
            <a:ext cx="2714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0FF"/>
                </a:solidFill>
              </a:rPr>
              <a:t>до 100 кэВ</a:t>
            </a:r>
            <a:endParaRPr lang="ru-RU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Полилиния 43"/>
          <p:cNvSpPr/>
          <p:nvPr/>
        </p:nvSpPr>
        <p:spPr>
          <a:xfrm>
            <a:off x="1071538" y="2500306"/>
            <a:ext cx="3714776" cy="2325511"/>
          </a:xfrm>
          <a:custGeom>
            <a:avLst/>
            <a:gdLst>
              <a:gd name="connsiteX0" fmla="*/ 49001 w 3376363"/>
              <a:gd name="connsiteY0" fmla="*/ 1061156 h 2325511"/>
              <a:gd name="connsiteX1" fmla="*/ 82868 w 3376363"/>
              <a:gd name="connsiteY1" fmla="*/ 1128889 h 2325511"/>
              <a:gd name="connsiteX2" fmla="*/ 105446 w 3376363"/>
              <a:gd name="connsiteY2" fmla="*/ 1162756 h 2325511"/>
              <a:gd name="connsiteX3" fmla="*/ 128023 w 3376363"/>
              <a:gd name="connsiteY3" fmla="*/ 1207911 h 2325511"/>
              <a:gd name="connsiteX4" fmla="*/ 161890 w 3376363"/>
              <a:gd name="connsiteY4" fmla="*/ 1264356 h 2325511"/>
              <a:gd name="connsiteX5" fmla="*/ 184468 w 3376363"/>
              <a:gd name="connsiteY5" fmla="*/ 1298222 h 2325511"/>
              <a:gd name="connsiteX6" fmla="*/ 207046 w 3376363"/>
              <a:gd name="connsiteY6" fmla="*/ 1343378 h 2325511"/>
              <a:gd name="connsiteX7" fmla="*/ 240912 w 3376363"/>
              <a:gd name="connsiteY7" fmla="*/ 1377245 h 2325511"/>
              <a:gd name="connsiteX8" fmla="*/ 263490 w 3376363"/>
              <a:gd name="connsiteY8" fmla="*/ 1411111 h 2325511"/>
              <a:gd name="connsiteX9" fmla="*/ 308646 w 3376363"/>
              <a:gd name="connsiteY9" fmla="*/ 1512711 h 2325511"/>
              <a:gd name="connsiteX10" fmla="*/ 353801 w 3376363"/>
              <a:gd name="connsiteY10" fmla="*/ 1591734 h 2325511"/>
              <a:gd name="connsiteX11" fmla="*/ 444112 w 3376363"/>
              <a:gd name="connsiteY11" fmla="*/ 1682045 h 2325511"/>
              <a:gd name="connsiteX12" fmla="*/ 477979 w 3376363"/>
              <a:gd name="connsiteY12" fmla="*/ 1715911 h 2325511"/>
              <a:gd name="connsiteX13" fmla="*/ 568290 w 3376363"/>
              <a:gd name="connsiteY13" fmla="*/ 1772356 h 2325511"/>
              <a:gd name="connsiteX14" fmla="*/ 658601 w 3376363"/>
              <a:gd name="connsiteY14" fmla="*/ 1840089 h 2325511"/>
              <a:gd name="connsiteX15" fmla="*/ 703757 w 3376363"/>
              <a:gd name="connsiteY15" fmla="*/ 1873956 h 2325511"/>
              <a:gd name="connsiteX16" fmla="*/ 816646 w 3376363"/>
              <a:gd name="connsiteY16" fmla="*/ 1919111 h 2325511"/>
              <a:gd name="connsiteX17" fmla="*/ 929535 w 3376363"/>
              <a:gd name="connsiteY17" fmla="*/ 1952978 h 2325511"/>
              <a:gd name="connsiteX18" fmla="*/ 997268 w 3376363"/>
              <a:gd name="connsiteY18" fmla="*/ 1986845 h 2325511"/>
              <a:gd name="connsiteX19" fmla="*/ 1076290 w 3376363"/>
              <a:gd name="connsiteY19" fmla="*/ 2032000 h 2325511"/>
              <a:gd name="connsiteX20" fmla="*/ 1189179 w 3376363"/>
              <a:gd name="connsiteY20" fmla="*/ 2054578 h 2325511"/>
              <a:gd name="connsiteX21" fmla="*/ 1245623 w 3376363"/>
              <a:gd name="connsiteY21" fmla="*/ 2065867 h 2325511"/>
              <a:gd name="connsiteX22" fmla="*/ 1505268 w 3376363"/>
              <a:gd name="connsiteY22" fmla="*/ 2099734 h 2325511"/>
              <a:gd name="connsiteX23" fmla="*/ 1640735 w 3376363"/>
              <a:gd name="connsiteY23" fmla="*/ 2111022 h 2325511"/>
              <a:gd name="connsiteX24" fmla="*/ 1708468 w 3376363"/>
              <a:gd name="connsiteY24" fmla="*/ 2133600 h 2325511"/>
              <a:gd name="connsiteX25" fmla="*/ 1810068 w 3376363"/>
              <a:gd name="connsiteY25" fmla="*/ 2167467 h 2325511"/>
              <a:gd name="connsiteX26" fmla="*/ 1934246 w 3376363"/>
              <a:gd name="connsiteY26" fmla="*/ 2223911 h 2325511"/>
              <a:gd name="connsiteX27" fmla="*/ 1968112 w 3376363"/>
              <a:gd name="connsiteY27" fmla="*/ 2246489 h 2325511"/>
              <a:gd name="connsiteX28" fmla="*/ 2024557 w 3376363"/>
              <a:gd name="connsiteY28" fmla="*/ 2257778 h 2325511"/>
              <a:gd name="connsiteX29" fmla="*/ 2137446 w 3376363"/>
              <a:gd name="connsiteY29" fmla="*/ 2280356 h 2325511"/>
              <a:gd name="connsiteX30" fmla="*/ 2250335 w 3376363"/>
              <a:gd name="connsiteY30" fmla="*/ 2325511 h 2325511"/>
              <a:gd name="connsiteX31" fmla="*/ 2950246 w 3376363"/>
              <a:gd name="connsiteY31" fmla="*/ 2302934 h 2325511"/>
              <a:gd name="connsiteX32" fmla="*/ 2995401 w 3376363"/>
              <a:gd name="connsiteY32" fmla="*/ 2280356 h 2325511"/>
              <a:gd name="connsiteX33" fmla="*/ 3051846 w 3376363"/>
              <a:gd name="connsiteY33" fmla="*/ 2212622 h 2325511"/>
              <a:gd name="connsiteX34" fmla="*/ 3085712 w 3376363"/>
              <a:gd name="connsiteY34" fmla="*/ 2178756 h 2325511"/>
              <a:gd name="connsiteX35" fmla="*/ 3142157 w 3376363"/>
              <a:gd name="connsiteY35" fmla="*/ 2133600 h 2325511"/>
              <a:gd name="connsiteX36" fmla="*/ 3243757 w 3376363"/>
              <a:gd name="connsiteY36" fmla="*/ 2009422 h 2325511"/>
              <a:gd name="connsiteX37" fmla="*/ 3266335 w 3376363"/>
              <a:gd name="connsiteY37" fmla="*/ 1975556 h 2325511"/>
              <a:gd name="connsiteX38" fmla="*/ 3300201 w 3376363"/>
              <a:gd name="connsiteY38" fmla="*/ 1885245 h 2325511"/>
              <a:gd name="connsiteX39" fmla="*/ 3334068 w 3376363"/>
              <a:gd name="connsiteY39" fmla="*/ 1817511 h 2325511"/>
              <a:gd name="connsiteX40" fmla="*/ 3334068 w 3376363"/>
              <a:gd name="connsiteY40" fmla="*/ 1151467 h 2325511"/>
              <a:gd name="connsiteX41" fmla="*/ 3311490 w 3376363"/>
              <a:gd name="connsiteY41" fmla="*/ 1095022 h 2325511"/>
              <a:gd name="connsiteX42" fmla="*/ 3300201 w 3376363"/>
              <a:gd name="connsiteY42" fmla="*/ 1049867 h 2325511"/>
              <a:gd name="connsiteX43" fmla="*/ 3266335 w 3376363"/>
              <a:gd name="connsiteY43" fmla="*/ 948267 h 2325511"/>
              <a:gd name="connsiteX44" fmla="*/ 3232468 w 3376363"/>
              <a:gd name="connsiteY44" fmla="*/ 835378 h 2325511"/>
              <a:gd name="connsiteX45" fmla="*/ 3187312 w 3376363"/>
              <a:gd name="connsiteY45" fmla="*/ 745067 h 2325511"/>
              <a:gd name="connsiteX46" fmla="*/ 3176023 w 3376363"/>
              <a:gd name="connsiteY46" fmla="*/ 711200 h 2325511"/>
              <a:gd name="connsiteX47" fmla="*/ 3153446 w 3376363"/>
              <a:gd name="connsiteY47" fmla="*/ 632178 h 2325511"/>
              <a:gd name="connsiteX48" fmla="*/ 3130868 w 3376363"/>
              <a:gd name="connsiteY48" fmla="*/ 598311 h 2325511"/>
              <a:gd name="connsiteX49" fmla="*/ 3119579 w 3376363"/>
              <a:gd name="connsiteY49" fmla="*/ 564445 h 2325511"/>
              <a:gd name="connsiteX50" fmla="*/ 3085712 w 3376363"/>
              <a:gd name="connsiteY50" fmla="*/ 541867 h 2325511"/>
              <a:gd name="connsiteX51" fmla="*/ 3051846 w 3376363"/>
              <a:gd name="connsiteY51" fmla="*/ 508000 h 2325511"/>
              <a:gd name="connsiteX52" fmla="*/ 2972823 w 3376363"/>
              <a:gd name="connsiteY52" fmla="*/ 485422 h 2325511"/>
              <a:gd name="connsiteX53" fmla="*/ 2893801 w 3376363"/>
              <a:gd name="connsiteY53" fmla="*/ 451556 h 2325511"/>
              <a:gd name="connsiteX54" fmla="*/ 2814779 w 3376363"/>
              <a:gd name="connsiteY54" fmla="*/ 417689 h 2325511"/>
              <a:gd name="connsiteX55" fmla="*/ 2656735 w 3376363"/>
              <a:gd name="connsiteY55" fmla="*/ 395111 h 2325511"/>
              <a:gd name="connsiteX56" fmla="*/ 2600290 w 3376363"/>
              <a:gd name="connsiteY56" fmla="*/ 383822 h 2325511"/>
              <a:gd name="connsiteX57" fmla="*/ 2498690 w 3376363"/>
              <a:gd name="connsiteY57" fmla="*/ 372534 h 2325511"/>
              <a:gd name="connsiteX58" fmla="*/ 2464823 w 3376363"/>
              <a:gd name="connsiteY58" fmla="*/ 361245 h 2325511"/>
              <a:gd name="connsiteX59" fmla="*/ 2419668 w 3376363"/>
              <a:gd name="connsiteY59" fmla="*/ 349956 h 2325511"/>
              <a:gd name="connsiteX60" fmla="*/ 2306779 w 3376363"/>
              <a:gd name="connsiteY60" fmla="*/ 270934 h 2325511"/>
              <a:gd name="connsiteX61" fmla="*/ 2272912 w 3376363"/>
              <a:gd name="connsiteY61" fmla="*/ 259645 h 2325511"/>
              <a:gd name="connsiteX62" fmla="*/ 2205179 w 3376363"/>
              <a:gd name="connsiteY62" fmla="*/ 214489 h 2325511"/>
              <a:gd name="connsiteX63" fmla="*/ 2171312 w 3376363"/>
              <a:gd name="connsiteY63" fmla="*/ 203200 h 2325511"/>
              <a:gd name="connsiteX64" fmla="*/ 2126157 w 3376363"/>
              <a:gd name="connsiteY64" fmla="*/ 191911 h 2325511"/>
              <a:gd name="connsiteX65" fmla="*/ 2069712 w 3376363"/>
              <a:gd name="connsiteY65" fmla="*/ 169334 h 2325511"/>
              <a:gd name="connsiteX66" fmla="*/ 2024557 w 3376363"/>
              <a:gd name="connsiteY66" fmla="*/ 158045 h 2325511"/>
              <a:gd name="connsiteX67" fmla="*/ 1956823 w 3376363"/>
              <a:gd name="connsiteY67" fmla="*/ 124178 h 2325511"/>
              <a:gd name="connsiteX68" fmla="*/ 1911668 w 3376363"/>
              <a:gd name="connsiteY68" fmla="*/ 112889 h 2325511"/>
              <a:gd name="connsiteX69" fmla="*/ 1843935 w 3376363"/>
              <a:gd name="connsiteY69" fmla="*/ 90311 h 2325511"/>
              <a:gd name="connsiteX70" fmla="*/ 1764912 w 3376363"/>
              <a:gd name="connsiteY70" fmla="*/ 67734 h 2325511"/>
              <a:gd name="connsiteX71" fmla="*/ 1731046 w 3376363"/>
              <a:gd name="connsiteY71" fmla="*/ 45156 h 2325511"/>
              <a:gd name="connsiteX72" fmla="*/ 1629446 w 3376363"/>
              <a:gd name="connsiteY72" fmla="*/ 22578 h 2325511"/>
              <a:gd name="connsiteX73" fmla="*/ 1505268 w 3376363"/>
              <a:gd name="connsiteY73" fmla="*/ 0 h 2325511"/>
              <a:gd name="connsiteX74" fmla="*/ 929535 w 3376363"/>
              <a:gd name="connsiteY74" fmla="*/ 11289 h 2325511"/>
              <a:gd name="connsiteX75" fmla="*/ 861801 w 3376363"/>
              <a:gd name="connsiteY75" fmla="*/ 33867 h 2325511"/>
              <a:gd name="connsiteX76" fmla="*/ 760201 w 3376363"/>
              <a:gd name="connsiteY76" fmla="*/ 79022 h 2325511"/>
              <a:gd name="connsiteX77" fmla="*/ 658601 w 3376363"/>
              <a:gd name="connsiteY77" fmla="*/ 124178 h 2325511"/>
              <a:gd name="connsiteX78" fmla="*/ 534423 w 3376363"/>
              <a:gd name="connsiteY78" fmla="*/ 214489 h 2325511"/>
              <a:gd name="connsiteX79" fmla="*/ 455401 w 3376363"/>
              <a:gd name="connsiteY79" fmla="*/ 282222 h 2325511"/>
              <a:gd name="connsiteX80" fmla="*/ 398957 w 3376363"/>
              <a:gd name="connsiteY80" fmla="*/ 349956 h 2325511"/>
              <a:gd name="connsiteX81" fmla="*/ 365090 w 3376363"/>
              <a:gd name="connsiteY81" fmla="*/ 395111 h 2325511"/>
              <a:gd name="connsiteX82" fmla="*/ 297357 w 3376363"/>
              <a:gd name="connsiteY82" fmla="*/ 474134 h 2325511"/>
              <a:gd name="connsiteX83" fmla="*/ 274779 w 3376363"/>
              <a:gd name="connsiteY83" fmla="*/ 519289 h 2325511"/>
              <a:gd name="connsiteX84" fmla="*/ 229623 w 3376363"/>
              <a:gd name="connsiteY84" fmla="*/ 587022 h 2325511"/>
              <a:gd name="connsiteX85" fmla="*/ 195757 w 3376363"/>
              <a:gd name="connsiteY85" fmla="*/ 666045 h 2325511"/>
              <a:gd name="connsiteX86" fmla="*/ 150601 w 3376363"/>
              <a:gd name="connsiteY86" fmla="*/ 733778 h 2325511"/>
              <a:gd name="connsiteX87" fmla="*/ 139312 w 3376363"/>
              <a:gd name="connsiteY87" fmla="*/ 767645 h 2325511"/>
              <a:gd name="connsiteX88" fmla="*/ 71579 w 3376363"/>
              <a:gd name="connsiteY88" fmla="*/ 869245 h 2325511"/>
              <a:gd name="connsiteX89" fmla="*/ 49001 w 3376363"/>
              <a:gd name="connsiteY89" fmla="*/ 903111 h 2325511"/>
              <a:gd name="connsiteX90" fmla="*/ 15135 w 3376363"/>
              <a:gd name="connsiteY90" fmla="*/ 1016000 h 2325511"/>
              <a:gd name="connsiteX91" fmla="*/ 60290 w 3376363"/>
              <a:gd name="connsiteY91" fmla="*/ 1140178 h 2325511"/>
              <a:gd name="connsiteX92" fmla="*/ 82868 w 3376363"/>
              <a:gd name="connsiteY92" fmla="*/ 1140178 h 2325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76363" h="2325511">
                <a:moveTo>
                  <a:pt x="49001" y="1061156"/>
                </a:moveTo>
                <a:cubicBezTo>
                  <a:pt x="113702" y="1158205"/>
                  <a:pt x="36133" y="1035418"/>
                  <a:pt x="82868" y="1128889"/>
                </a:cubicBezTo>
                <a:cubicBezTo>
                  <a:pt x="88936" y="1141024"/>
                  <a:pt x="98715" y="1150976"/>
                  <a:pt x="105446" y="1162756"/>
                </a:cubicBezTo>
                <a:cubicBezTo>
                  <a:pt x="113795" y="1177367"/>
                  <a:pt x="119851" y="1193200"/>
                  <a:pt x="128023" y="1207911"/>
                </a:cubicBezTo>
                <a:cubicBezTo>
                  <a:pt x="138679" y="1227092"/>
                  <a:pt x="150261" y="1245749"/>
                  <a:pt x="161890" y="1264356"/>
                </a:cubicBezTo>
                <a:cubicBezTo>
                  <a:pt x="169081" y="1275861"/>
                  <a:pt x="177737" y="1286442"/>
                  <a:pt x="184468" y="1298222"/>
                </a:cubicBezTo>
                <a:cubicBezTo>
                  <a:pt x="192817" y="1312833"/>
                  <a:pt x="197265" y="1329684"/>
                  <a:pt x="207046" y="1343378"/>
                </a:cubicBezTo>
                <a:cubicBezTo>
                  <a:pt x="216325" y="1356369"/>
                  <a:pt x="230692" y="1364980"/>
                  <a:pt x="240912" y="1377245"/>
                </a:cubicBezTo>
                <a:cubicBezTo>
                  <a:pt x="249598" y="1387668"/>
                  <a:pt x="255964" y="1399822"/>
                  <a:pt x="263490" y="1411111"/>
                </a:cubicBezTo>
                <a:cubicBezTo>
                  <a:pt x="302914" y="1529384"/>
                  <a:pt x="265708" y="1437570"/>
                  <a:pt x="308646" y="1512711"/>
                </a:cubicBezTo>
                <a:cubicBezTo>
                  <a:pt x="323953" y="1539498"/>
                  <a:pt x="332642" y="1568459"/>
                  <a:pt x="353801" y="1591734"/>
                </a:cubicBezTo>
                <a:cubicBezTo>
                  <a:pt x="382439" y="1623235"/>
                  <a:pt x="414008" y="1651941"/>
                  <a:pt x="444112" y="1682045"/>
                </a:cubicBezTo>
                <a:cubicBezTo>
                  <a:pt x="455401" y="1693334"/>
                  <a:pt x="464441" y="1707450"/>
                  <a:pt x="477979" y="1715911"/>
                </a:cubicBezTo>
                <a:cubicBezTo>
                  <a:pt x="508083" y="1734726"/>
                  <a:pt x="543188" y="1747254"/>
                  <a:pt x="568290" y="1772356"/>
                </a:cubicBezTo>
                <a:cubicBezTo>
                  <a:pt x="652414" y="1856478"/>
                  <a:pt x="573008" y="1786593"/>
                  <a:pt x="658601" y="1840089"/>
                </a:cubicBezTo>
                <a:cubicBezTo>
                  <a:pt x="674556" y="1850061"/>
                  <a:pt x="687802" y="1863984"/>
                  <a:pt x="703757" y="1873956"/>
                </a:cubicBezTo>
                <a:cubicBezTo>
                  <a:pt x="782683" y="1923285"/>
                  <a:pt x="715291" y="1868433"/>
                  <a:pt x="816646" y="1919111"/>
                </a:cubicBezTo>
                <a:cubicBezTo>
                  <a:pt x="882274" y="1951926"/>
                  <a:pt x="845202" y="1938922"/>
                  <a:pt x="929535" y="1952978"/>
                </a:cubicBezTo>
                <a:cubicBezTo>
                  <a:pt x="1026575" y="2017673"/>
                  <a:pt x="903805" y="1940115"/>
                  <a:pt x="997268" y="1986845"/>
                </a:cubicBezTo>
                <a:cubicBezTo>
                  <a:pt x="1036174" y="2006298"/>
                  <a:pt x="1030117" y="2018808"/>
                  <a:pt x="1076290" y="2032000"/>
                </a:cubicBezTo>
                <a:cubicBezTo>
                  <a:pt x="1113188" y="2042543"/>
                  <a:pt x="1151549" y="2047052"/>
                  <a:pt x="1189179" y="2054578"/>
                </a:cubicBezTo>
                <a:lnTo>
                  <a:pt x="1245623" y="2065867"/>
                </a:lnTo>
                <a:cubicBezTo>
                  <a:pt x="1343079" y="2130838"/>
                  <a:pt x="1260989" y="2084467"/>
                  <a:pt x="1505268" y="2099734"/>
                </a:cubicBezTo>
                <a:cubicBezTo>
                  <a:pt x="1550492" y="2102560"/>
                  <a:pt x="1595579" y="2107259"/>
                  <a:pt x="1640735" y="2111022"/>
                </a:cubicBezTo>
                <a:cubicBezTo>
                  <a:pt x="1663313" y="2118548"/>
                  <a:pt x="1685380" y="2127828"/>
                  <a:pt x="1708468" y="2133600"/>
                </a:cubicBezTo>
                <a:cubicBezTo>
                  <a:pt x="1751583" y="2144379"/>
                  <a:pt x="1767559" y="2146212"/>
                  <a:pt x="1810068" y="2167467"/>
                </a:cubicBezTo>
                <a:cubicBezTo>
                  <a:pt x="1933028" y="2228948"/>
                  <a:pt x="1795684" y="2177726"/>
                  <a:pt x="1934246" y="2223911"/>
                </a:cubicBezTo>
                <a:cubicBezTo>
                  <a:pt x="1945535" y="2231437"/>
                  <a:pt x="1955408" y="2241725"/>
                  <a:pt x="1968112" y="2246489"/>
                </a:cubicBezTo>
                <a:cubicBezTo>
                  <a:pt x="1986078" y="2253226"/>
                  <a:pt x="2005826" y="2253616"/>
                  <a:pt x="2024557" y="2257778"/>
                </a:cubicBezTo>
                <a:cubicBezTo>
                  <a:pt x="2125601" y="2280232"/>
                  <a:pt x="2004715" y="2258234"/>
                  <a:pt x="2137446" y="2280356"/>
                </a:cubicBezTo>
                <a:cubicBezTo>
                  <a:pt x="2221144" y="2308256"/>
                  <a:pt x="2183892" y="2292291"/>
                  <a:pt x="2250335" y="2325511"/>
                </a:cubicBezTo>
                <a:cubicBezTo>
                  <a:pt x="2483639" y="2317985"/>
                  <a:pt x="2717248" y="2317055"/>
                  <a:pt x="2950246" y="2302934"/>
                </a:cubicBezTo>
                <a:cubicBezTo>
                  <a:pt x="2967044" y="2301916"/>
                  <a:pt x="2981707" y="2290137"/>
                  <a:pt x="2995401" y="2280356"/>
                </a:cubicBezTo>
                <a:cubicBezTo>
                  <a:pt x="3036143" y="2251254"/>
                  <a:pt x="3022723" y="2247570"/>
                  <a:pt x="3051846" y="2212622"/>
                </a:cubicBezTo>
                <a:cubicBezTo>
                  <a:pt x="3062066" y="2200358"/>
                  <a:pt x="3073697" y="2189269"/>
                  <a:pt x="3085712" y="2178756"/>
                </a:cubicBezTo>
                <a:cubicBezTo>
                  <a:pt x="3103845" y="2162889"/>
                  <a:pt x="3125717" y="2151215"/>
                  <a:pt x="3142157" y="2133600"/>
                </a:cubicBezTo>
                <a:cubicBezTo>
                  <a:pt x="3178649" y="2094502"/>
                  <a:pt x="3214090" y="2053921"/>
                  <a:pt x="3243757" y="2009422"/>
                </a:cubicBezTo>
                <a:cubicBezTo>
                  <a:pt x="3251283" y="1998133"/>
                  <a:pt x="3260268" y="1987691"/>
                  <a:pt x="3266335" y="1975556"/>
                </a:cubicBezTo>
                <a:cubicBezTo>
                  <a:pt x="3329742" y="1848741"/>
                  <a:pt x="3261123" y="1973169"/>
                  <a:pt x="3300201" y="1885245"/>
                </a:cubicBezTo>
                <a:cubicBezTo>
                  <a:pt x="3310453" y="1862178"/>
                  <a:pt x="3322779" y="1840089"/>
                  <a:pt x="3334068" y="1817511"/>
                </a:cubicBezTo>
                <a:cubicBezTo>
                  <a:pt x="3376363" y="1563744"/>
                  <a:pt x="3361365" y="1679206"/>
                  <a:pt x="3334068" y="1151467"/>
                </a:cubicBezTo>
                <a:cubicBezTo>
                  <a:pt x="3333021" y="1131230"/>
                  <a:pt x="3317898" y="1114246"/>
                  <a:pt x="3311490" y="1095022"/>
                </a:cubicBezTo>
                <a:cubicBezTo>
                  <a:pt x="3306584" y="1080303"/>
                  <a:pt x="3304764" y="1064696"/>
                  <a:pt x="3300201" y="1049867"/>
                </a:cubicBezTo>
                <a:cubicBezTo>
                  <a:pt x="3289703" y="1015747"/>
                  <a:pt x="3273336" y="983272"/>
                  <a:pt x="3266335" y="948267"/>
                </a:cubicBezTo>
                <a:cubicBezTo>
                  <a:pt x="3254381" y="888495"/>
                  <a:pt x="3258678" y="892165"/>
                  <a:pt x="3232468" y="835378"/>
                </a:cubicBezTo>
                <a:cubicBezTo>
                  <a:pt x="3218364" y="804819"/>
                  <a:pt x="3197955" y="776997"/>
                  <a:pt x="3187312" y="745067"/>
                </a:cubicBezTo>
                <a:cubicBezTo>
                  <a:pt x="3183549" y="733778"/>
                  <a:pt x="3179292" y="722642"/>
                  <a:pt x="3176023" y="711200"/>
                </a:cubicBezTo>
                <a:cubicBezTo>
                  <a:pt x="3171199" y="694316"/>
                  <a:pt x="3162470" y="650226"/>
                  <a:pt x="3153446" y="632178"/>
                </a:cubicBezTo>
                <a:cubicBezTo>
                  <a:pt x="3147378" y="620043"/>
                  <a:pt x="3136936" y="610446"/>
                  <a:pt x="3130868" y="598311"/>
                </a:cubicBezTo>
                <a:cubicBezTo>
                  <a:pt x="3125546" y="587668"/>
                  <a:pt x="3127013" y="573737"/>
                  <a:pt x="3119579" y="564445"/>
                </a:cubicBezTo>
                <a:cubicBezTo>
                  <a:pt x="3111103" y="553850"/>
                  <a:pt x="3096135" y="550553"/>
                  <a:pt x="3085712" y="541867"/>
                </a:cubicBezTo>
                <a:cubicBezTo>
                  <a:pt x="3073448" y="531646"/>
                  <a:pt x="3065129" y="516856"/>
                  <a:pt x="3051846" y="508000"/>
                </a:cubicBezTo>
                <a:cubicBezTo>
                  <a:pt x="3042129" y="501522"/>
                  <a:pt x="2978844" y="486927"/>
                  <a:pt x="2972823" y="485422"/>
                </a:cubicBezTo>
                <a:cubicBezTo>
                  <a:pt x="2904190" y="439668"/>
                  <a:pt x="2977115" y="482799"/>
                  <a:pt x="2893801" y="451556"/>
                </a:cubicBezTo>
                <a:cubicBezTo>
                  <a:pt x="2843598" y="432730"/>
                  <a:pt x="2860654" y="427884"/>
                  <a:pt x="2814779" y="417689"/>
                </a:cubicBezTo>
                <a:cubicBezTo>
                  <a:pt x="2760493" y="405625"/>
                  <a:pt x="2712272" y="403655"/>
                  <a:pt x="2656735" y="395111"/>
                </a:cubicBezTo>
                <a:cubicBezTo>
                  <a:pt x="2637771" y="392193"/>
                  <a:pt x="2619285" y="386535"/>
                  <a:pt x="2600290" y="383822"/>
                </a:cubicBezTo>
                <a:cubicBezTo>
                  <a:pt x="2566557" y="379003"/>
                  <a:pt x="2532557" y="376297"/>
                  <a:pt x="2498690" y="372534"/>
                </a:cubicBezTo>
                <a:cubicBezTo>
                  <a:pt x="2487401" y="368771"/>
                  <a:pt x="2476265" y="364514"/>
                  <a:pt x="2464823" y="361245"/>
                </a:cubicBezTo>
                <a:cubicBezTo>
                  <a:pt x="2449905" y="356983"/>
                  <a:pt x="2433545" y="356895"/>
                  <a:pt x="2419668" y="349956"/>
                </a:cubicBezTo>
                <a:cubicBezTo>
                  <a:pt x="2289769" y="285005"/>
                  <a:pt x="2405893" y="327569"/>
                  <a:pt x="2306779" y="270934"/>
                </a:cubicBezTo>
                <a:cubicBezTo>
                  <a:pt x="2296447" y="265030"/>
                  <a:pt x="2284201" y="263408"/>
                  <a:pt x="2272912" y="259645"/>
                </a:cubicBezTo>
                <a:cubicBezTo>
                  <a:pt x="2250334" y="244593"/>
                  <a:pt x="2230922" y="223070"/>
                  <a:pt x="2205179" y="214489"/>
                </a:cubicBezTo>
                <a:cubicBezTo>
                  <a:pt x="2193890" y="210726"/>
                  <a:pt x="2182754" y="206469"/>
                  <a:pt x="2171312" y="203200"/>
                </a:cubicBezTo>
                <a:cubicBezTo>
                  <a:pt x="2156394" y="198938"/>
                  <a:pt x="2140876" y="196817"/>
                  <a:pt x="2126157" y="191911"/>
                </a:cubicBezTo>
                <a:cubicBezTo>
                  <a:pt x="2106933" y="185503"/>
                  <a:pt x="2088936" y="175742"/>
                  <a:pt x="2069712" y="169334"/>
                </a:cubicBezTo>
                <a:cubicBezTo>
                  <a:pt x="2054993" y="164428"/>
                  <a:pt x="2039475" y="162307"/>
                  <a:pt x="2024557" y="158045"/>
                </a:cubicBezTo>
                <a:cubicBezTo>
                  <a:pt x="1929420" y="130863"/>
                  <a:pt x="2055774" y="166586"/>
                  <a:pt x="1956823" y="124178"/>
                </a:cubicBezTo>
                <a:cubicBezTo>
                  <a:pt x="1942563" y="118066"/>
                  <a:pt x="1926529" y="117347"/>
                  <a:pt x="1911668" y="112889"/>
                </a:cubicBezTo>
                <a:cubicBezTo>
                  <a:pt x="1888873" y="106050"/>
                  <a:pt x="1866730" y="97150"/>
                  <a:pt x="1843935" y="90311"/>
                </a:cubicBezTo>
                <a:cubicBezTo>
                  <a:pt x="1702098" y="47759"/>
                  <a:pt x="1878795" y="105692"/>
                  <a:pt x="1764912" y="67734"/>
                </a:cubicBezTo>
                <a:cubicBezTo>
                  <a:pt x="1753623" y="60208"/>
                  <a:pt x="1743516" y="50501"/>
                  <a:pt x="1731046" y="45156"/>
                </a:cubicBezTo>
                <a:cubicBezTo>
                  <a:pt x="1716223" y="38803"/>
                  <a:pt x="1640572" y="25051"/>
                  <a:pt x="1629446" y="22578"/>
                </a:cubicBezTo>
                <a:cubicBezTo>
                  <a:pt x="1533639" y="1287"/>
                  <a:pt x="1642244" y="19568"/>
                  <a:pt x="1505268" y="0"/>
                </a:cubicBezTo>
                <a:cubicBezTo>
                  <a:pt x="1313357" y="3763"/>
                  <a:pt x="1121218" y="1200"/>
                  <a:pt x="929535" y="11289"/>
                </a:cubicBezTo>
                <a:cubicBezTo>
                  <a:pt x="905769" y="12540"/>
                  <a:pt x="861801" y="33867"/>
                  <a:pt x="861801" y="33867"/>
                </a:cubicBezTo>
                <a:cubicBezTo>
                  <a:pt x="742546" y="123310"/>
                  <a:pt x="895010" y="19108"/>
                  <a:pt x="760201" y="79022"/>
                </a:cubicBezTo>
                <a:cubicBezTo>
                  <a:pt x="624058" y="139529"/>
                  <a:pt x="810633" y="93772"/>
                  <a:pt x="658601" y="124178"/>
                </a:cubicBezTo>
                <a:cubicBezTo>
                  <a:pt x="620786" y="149389"/>
                  <a:pt x="559704" y="189207"/>
                  <a:pt x="534423" y="214489"/>
                </a:cubicBezTo>
                <a:cubicBezTo>
                  <a:pt x="487253" y="261660"/>
                  <a:pt x="513329" y="238777"/>
                  <a:pt x="455401" y="282222"/>
                </a:cubicBezTo>
                <a:cubicBezTo>
                  <a:pt x="405503" y="357069"/>
                  <a:pt x="464143" y="273905"/>
                  <a:pt x="398957" y="349956"/>
                </a:cubicBezTo>
                <a:cubicBezTo>
                  <a:pt x="386713" y="364241"/>
                  <a:pt x="377480" y="380951"/>
                  <a:pt x="365090" y="395111"/>
                </a:cubicBezTo>
                <a:cubicBezTo>
                  <a:pt x="319673" y="447016"/>
                  <a:pt x="325795" y="424369"/>
                  <a:pt x="297357" y="474134"/>
                </a:cubicBezTo>
                <a:cubicBezTo>
                  <a:pt x="289008" y="488745"/>
                  <a:pt x="283437" y="504859"/>
                  <a:pt x="274779" y="519289"/>
                </a:cubicBezTo>
                <a:cubicBezTo>
                  <a:pt x="260818" y="542557"/>
                  <a:pt x="229623" y="587022"/>
                  <a:pt x="229623" y="587022"/>
                </a:cubicBezTo>
                <a:cubicBezTo>
                  <a:pt x="217945" y="622059"/>
                  <a:pt x="216683" y="631169"/>
                  <a:pt x="195757" y="666045"/>
                </a:cubicBezTo>
                <a:cubicBezTo>
                  <a:pt x="181796" y="689313"/>
                  <a:pt x="159182" y="708035"/>
                  <a:pt x="150601" y="733778"/>
                </a:cubicBezTo>
                <a:cubicBezTo>
                  <a:pt x="146838" y="745067"/>
                  <a:pt x="145091" y="757243"/>
                  <a:pt x="139312" y="767645"/>
                </a:cubicBezTo>
                <a:cubicBezTo>
                  <a:pt x="139312" y="767646"/>
                  <a:pt x="82868" y="852312"/>
                  <a:pt x="71579" y="869245"/>
                </a:cubicBezTo>
                <a:lnTo>
                  <a:pt x="49001" y="903111"/>
                </a:lnTo>
                <a:cubicBezTo>
                  <a:pt x="21517" y="985564"/>
                  <a:pt x="32195" y="947756"/>
                  <a:pt x="15135" y="1016000"/>
                </a:cubicBezTo>
                <a:cubicBezTo>
                  <a:pt x="23076" y="1087477"/>
                  <a:pt x="0" y="1116062"/>
                  <a:pt x="60290" y="1140178"/>
                </a:cubicBezTo>
                <a:cubicBezTo>
                  <a:pt x="67278" y="1142973"/>
                  <a:pt x="75342" y="1140178"/>
                  <a:pt x="82868" y="1140178"/>
                </a:cubicBezTo>
              </a:path>
            </a:pathLst>
          </a:cu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4357686" y="4929198"/>
            <a:ext cx="4357718" cy="1285884"/>
          </a:xfrm>
          <a:prstGeom prst="roundRect">
            <a:avLst/>
          </a:prstGeom>
          <a:solidFill>
            <a:srgbClr val="00FF99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2571736" y="1928802"/>
            <a:ext cx="2357454" cy="714380"/>
          </a:xfrm>
          <a:prstGeom prst="ellipse">
            <a:avLst/>
          </a:prstGeom>
          <a:solidFill>
            <a:srgbClr val="00FF99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500298" y="364331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57158" y="428604"/>
            <a:ext cx="84296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sz="2400" b="1" i="1" u="sng" dirty="0" smtClean="0">
                <a:solidFill>
                  <a:srgbClr val="0000FF"/>
                </a:solidFill>
              </a:rPr>
              <a:t> Некогерентное рассеяние или </a:t>
            </a:r>
          </a:p>
          <a:p>
            <a:pPr algn="ctr"/>
            <a:r>
              <a:rPr lang="ru-RU" sz="2400" b="1" i="1" u="sng" dirty="0" smtClean="0">
                <a:solidFill>
                  <a:srgbClr val="0000FF"/>
                </a:solidFill>
              </a:rPr>
              <a:t>Комптон - эффект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571612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Происходит, когда энергия фотона </a:t>
            </a:r>
            <a:endParaRPr lang="ru-RU" sz="2400" dirty="0">
              <a:solidFill>
                <a:srgbClr val="0000FF"/>
              </a:solidFill>
            </a:endParaRPr>
          </a:p>
        </p:txBody>
      </p:sp>
      <p:graphicFrame>
        <p:nvGraphicFramePr>
          <p:cNvPr id="319490" name="Object 2"/>
          <p:cNvGraphicFramePr>
            <a:graphicFrameLocks noChangeAspect="1"/>
          </p:cNvGraphicFramePr>
          <p:nvPr/>
        </p:nvGraphicFramePr>
        <p:xfrm>
          <a:off x="2786050" y="2000240"/>
          <a:ext cx="490537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98" name="Формула" r:id="rId3" imgW="279400" imgH="228600" progId="Equation.3">
                  <p:embed/>
                </p:oleObj>
              </mc:Choice>
              <mc:Fallback>
                <p:oleObj name="Формула" r:id="rId3" imgW="279400" imgH="228600" progId="Equation.3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6050" y="2000240"/>
                        <a:ext cx="490537" cy="500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357554" y="2000240"/>
            <a:ext cx="3642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˃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00430" y="2000240"/>
            <a:ext cx="3642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400" b="1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˃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57620" y="2000240"/>
            <a:ext cx="8595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</a:t>
            </a:r>
            <a:r>
              <a:rPr lang="ru-RU" sz="2400" b="1" baseline="-25000" dirty="0" err="1" smtClean="0">
                <a:solidFill>
                  <a:schemeClr val="accent4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ион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19491" name="Object 3"/>
          <p:cNvGraphicFramePr>
            <a:graphicFrameLocks noChangeAspect="1"/>
          </p:cNvGraphicFramePr>
          <p:nvPr/>
        </p:nvGraphicFramePr>
        <p:xfrm>
          <a:off x="5643570" y="2000240"/>
          <a:ext cx="490537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99" name="Формула" r:id="rId5" imgW="279400" imgH="228600" progId="Equation.3">
                  <p:embed/>
                </p:oleObj>
              </mc:Choice>
              <mc:Fallback>
                <p:oleObj name="Формула" r:id="rId5" imgW="279400" imgH="228600" progId="Equation.3">
                  <p:embed/>
                  <p:pic>
                    <p:nvPicPr>
                      <p:cNvPr id="0" name="Picture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3570" y="2000240"/>
                        <a:ext cx="490537" cy="500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357950" y="2071678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до 5 </a:t>
            </a:r>
            <a:r>
              <a:rPr lang="ru-RU" sz="2400" b="1" dirty="0" err="1" smtClean="0">
                <a:solidFill>
                  <a:srgbClr val="0000FF"/>
                </a:solidFill>
              </a:rPr>
              <a:t>Мэв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2143108" y="3214686"/>
            <a:ext cx="1071570" cy="114300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люс 10"/>
          <p:cNvSpPr/>
          <p:nvPr/>
        </p:nvSpPr>
        <p:spPr>
          <a:xfrm>
            <a:off x="2500298" y="3643314"/>
            <a:ext cx="285752" cy="21431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2214546" y="4071942"/>
            <a:ext cx="214314" cy="214314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2928926" y="3214686"/>
            <a:ext cx="214314" cy="285752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2285984" y="4143380"/>
            <a:ext cx="142876" cy="7143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Минус 15"/>
          <p:cNvSpPr/>
          <p:nvPr/>
        </p:nvSpPr>
        <p:spPr>
          <a:xfrm>
            <a:off x="3000364" y="3286124"/>
            <a:ext cx="71438" cy="7143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714480" y="2786058"/>
            <a:ext cx="2000264" cy="207170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узел 17"/>
          <p:cNvSpPr/>
          <p:nvPr/>
        </p:nvSpPr>
        <p:spPr>
          <a:xfrm>
            <a:off x="2000232" y="4500570"/>
            <a:ext cx="214314" cy="214314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лок-схема: узел 18"/>
          <p:cNvSpPr/>
          <p:nvPr/>
        </p:nvSpPr>
        <p:spPr>
          <a:xfrm>
            <a:off x="1643042" y="3357562"/>
            <a:ext cx="285752" cy="214314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узел 19"/>
          <p:cNvSpPr/>
          <p:nvPr/>
        </p:nvSpPr>
        <p:spPr>
          <a:xfrm>
            <a:off x="3500430" y="3286124"/>
            <a:ext cx="285752" cy="285752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лок-схема: узел 20"/>
          <p:cNvSpPr/>
          <p:nvPr/>
        </p:nvSpPr>
        <p:spPr>
          <a:xfrm>
            <a:off x="3500430" y="4214818"/>
            <a:ext cx="214314" cy="214314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Минус 21"/>
          <p:cNvSpPr/>
          <p:nvPr/>
        </p:nvSpPr>
        <p:spPr>
          <a:xfrm>
            <a:off x="1714480" y="3429000"/>
            <a:ext cx="142876" cy="7143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Минус 22"/>
          <p:cNvSpPr/>
          <p:nvPr/>
        </p:nvSpPr>
        <p:spPr>
          <a:xfrm>
            <a:off x="2071670" y="4572008"/>
            <a:ext cx="142876" cy="7143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Минус 23"/>
          <p:cNvSpPr/>
          <p:nvPr/>
        </p:nvSpPr>
        <p:spPr>
          <a:xfrm>
            <a:off x="3571868" y="3357562"/>
            <a:ext cx="142876" cy="7143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Минус 24"/>
          <p:cNvSpPr/>
          <p:nvPr/>
        </p:nvSpPr>
        <p:spPr>
          <a:xfrm flipV="1">
            <a:off x="3571868" y="4286257"/>
            <a:ext cx="71438" cy="7143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 rot="10800000">
            <a:off x="1071538" y="4572008"/>
            <a:ext cx="951098" cy="219909"/>
          </a:xfrm>
          <a:custGeom>
            <a:avLst/>
            <a:gdLst>
              <a:gd name="connsiteX0" fmla="*/ 0 w 581378"/>
              <a:gd name="connsiteY0" fmla="*/ 238949 h 238949"/>
              <a:gd name="connsiteX1" fmla="*/ 191911 w 581378"/>
              <a:gd name="connsiteY1" fmla="*/ 24460 h 238949"/>
              <a:gd name="connsiteX2" fmla="*/ 203200 w 581378"/>
              <a:gd name="connsiteY2" fmla="*/ 35749 h 238949"/>
              <a:gd name="connsiteX3" fmla="*/ 259645 w 581378"/>
              <a:gd name="connsiteY3" fmla="*/ 227660 h 238949"/>
              <a:gd name="connsiteX4" fmla="*/ 383822 w 581378"/>
              <a:gd name="connsiteY4" fmla="*/ 1882 h 238949"/>
              <a:gd name="connsiteX5" fmla="*/ 395111 w 581378"/>
              <a:gd name="connsiteY5" fmla="*/ 216371 h 238949"/>
              <a:gd name="connsiteX6" fmla="*/ 530578 w 581378"/>
              <a:gd name="connsiteY6" fmla="*/ 13171 h 238949"/>
              <a:gd name="connsiteX7" fmla="*/ 575733 w 581378"/>
              <a:gd name="connsiteY7" fmla="*/ 171216 h 238949"/>
              <a:gd name="connsiteX8" fmla="*/ 564445 w 581378"/>
              <a:gd name="connsiteY8" fmla="*/ 182505 h 23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1378" h="238949">
                <a:moveTo>
                  <a:pt x="0" y="238949"/>
                </a:moveTo>
                <a:cubicBezTo>
                  <a:pt x="79022" y="148638"/>
                  <a:pt x="158044" y="58327"/>
                  <a:pt x="191911" y="24460"/>
                </a:cubicBezTo>
                <a:lnTo>
                  <a:pt x="203200" y="35749"/>
                </a:lnTo>
                <a:cubicBezTo>
                  <a:pt x="214489" y="69616"/>
                  <a:pt x="229541" y="233304"/>
                  <a:pt x="259645" y="227660"/>
                </a:cubicBezTo>
                <a:cubicBezTo>
                  <a:pt x="289749" y="222016"/>
                  <a:pt x="361244" y="3764"/>
                  <a:pt x="383822" y="1882"/>
                </a:cubicBezTo>
                <a:cubicBezTo>
                  <a:pt x="406400" y="0"/>
                  <a:pt x="370652" y="214490"/>
                  <a:pt x="395111" y="216371"/>
                </a:cubicBezTo>
                <a:cubicBezTo>
                  <a:pt x="419570" y="218252"/>
                  <a:pt x="500474" y="20697"/>
                  <a:pt x="530578" y="13171"/>
                </a:cubicBezTo>
                <a:cubicBezTo>
                  <a:pt x="560682" y="5645"/>
                  <a:pt x="570089" y="142994"/>
                  <a:pt x="575733" y="171216"/>
                </a:cubicBezTo>
                <a:cubicBezTo>
                  <a:pt x="581378" y="199438"/>
                  <a:pt x="566326" y="188149"/>
                  <a:pt x="564445" y="182505"/>
                </a:cubicBezTo>
              </a:path>
            </a:pathLst>
          </a:custGeom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28" name="Прямая соединительная линия 27"/>
          <p:cNvCxnSpPr>
            <a:stCxn id="26" idx="0"/>
          </p:cNvCxnSpPr>
          <p:nvPr/>
        </p:nvCxnSpPr>
        <p:spPr>
          <a:xfrm rot="10800000" flipV="1">
            <a:off x="1928794" y="4572008"/>
            <a:ext cx="93842" cy="1428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stCxn id="18" idx="1"/>
          </p:cNvCxnSpPr>
          <p:nvPr/>
        </p:nvCxnSpPr>
        <p:spPr>
          <a:xfrm rot="16200000" flipH="1" flipV="1">
            <a:off x="1924461" y="4464851"/>
            <a:ext cx="40052" cy="17426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9492" name="Object 4"/>
          <p:cNvGraphicFramePr>
            <a:graphicFrameLocks noChangeAspect="1"/>
          </p:cNvGraphicFramePr>
          <p:nvPr/>
        </p:nvGraphicFramePr>
        <p:xfrm>
          <a:off x="1071538" y="4071942"/>
          <a:ext cx="490538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00" name="Формула" r:id="rId7" imgW="279400" imgH="228600" progId="Equation.3">
                  <p:embed/>
                </p:oleObj>
              </mc:Choice>
              <mc:Fallback>
                <p:oleObj name="Формула" r:id="rId7" imgW="279400" imgH="228600" progId="Equation.3">
                  <p:embed/>
                  <p:pic>
                    <p:nvPicPr>
                      <p:cNvPr id="0" name="Picture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1538" y="4071942"/>
                        <a:ext cx="490538" cy="500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Стрелка вправо 31"/>
          <p:cNvSpPr/>
          <p:nvPr/>
        </p:nvSpPr>
        <p:spPr>
          <a:xfrm rot="2364444">
            <a:off x="2169832" y="4888637"/>
            <a:ext cx="521017" cy="45719"/>
          </a:xfrm>
          <a:prstGeom prst="rightArrow">
            <a:avLst/>
          </a:prstGeom>
          <a:solidFill>
            <a:srgbClr val="00FF99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2643174" y="5000636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rgbClr val="0000FF"/>
                </a:solidFill>
              </a:rPr>
              <a:t>Е</a:t>
            </a:r>
            <a:r>
              <a:rPr lang="ru-RU" sz="2400" baseline="-25000" dirty="0" err="1" smtClean="0">
                <a:solidFill>
                  <a:srgbClr val="0000FF"/>
                </a:solidFill>
              </a:rPr>
              <a:t>кин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34" name="Полилиния 33"/>
          <p:cNvSpPr/>
          <p:nvPr/>
        </p:nvSpPr>
        <p:spPr>
          <a:xfrm rot="4055879">
            <a:off x="1770012" y="5040200"/>
            <a:ext cx="951098" cy="138656"/>
          </a:xfrm>
          <a:custGeom>
            <a:avLst/>
            <a:gdLst>
              <a:gd name="connsiteX0" fmla="*/ 0 w 581378"/>
              <a:gd name="connsiteY0" fmla="*/ 238949 h 238949"/>
              <a:gd name="connsiteX1" fmla="*/ 191911 w 581378"/>
              <a:gd name="connsiteY1" fmla="*/ 24460 h 238949"/>
              <a:gd name="connsiteX2" fmla="*/ 203200 w 581378"/>
              <a:gd name="connsiteY2" fmla="*/ 35749 h 238949"/>
              <a:gd name="connsiteX3" fmla="*/ 259645 w 581378"/>
              <a:gd name="connsiteY3" fmla="*/ 227660 h 238949"/>
              <a:gd name="connsiteX4" fmla="*/ 383822 w 581378"/>
              <a:gd name="connsiteY4" fmla="*/ 1882 h 238949"/>
              <a:gd name="connsiteX5" fmla="*/ 395111 w 581378"/>
              <a:gd name="connsiteY5" fmla="*/ 216371 h 238949"/>
              <a:gd name="connsiteX6" fmla="*/ 530578 w 581378"/>
              <a:gd name="connsiteY6" fmla="*/ 13171 h 238949"/>
              <a:gd name="connsiteX7" fmla="*/ 575733 w 581378"/>
              <a:gd name="connsiteY7" fmla="*/ 171216 h 238949"/>
              <a:gd name="connsiteX8" fmla="*/ 564445 w 581378"/>
              <a:gd name="connsiteY8" fmla="*/ 182505 h 23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1378" h="238949">
                <a:moveTo>
                  <a:pt x="0" y="238949"/>
                </a:moveTo>
                <a:cubicBezTo>
                  <a:pt x="79022" y="148638"/>
                  <a:pt x="158044" y="58327"/>
                  <a:pt x="191911" y="24460"/>
                </a:cubicBezTo>
                <a:lnTo>
                  <a:pt x="203200" y="35749"/>
                </a:lnTo>
                <a:cubicBezTo>
                  <a:pt x="214489" y="69616"/>
                  <a:pt x="229541" y="233304"/>
                  <a:pt x="259645" y="227660"/>
                </a:cubicBezTo>
                <a:cubicBezTo>
                  <a:pt x="289749" y="222016"/>
                  <a:pt x="361244" y="3764"/>
                  <a:pt x="383822" y="1882"/>
                </a:cubicBezTo>
                <a:cubicBezTo>
                  <a:pt x="406400" y="0"/>
                  <a:pt x="370652" y="214490"/>
                  <a:pt x="395111" y="216371"/>
                </a:cubicBezTo>
                <a:cubicBezTo>
                  <a:pt x="419570" y="218252"/>
                  <a:pt x="500474" y="20697"/>
                  <a:pt x="530578" y="13171"/>
                </a:cubicBezTo>
                <a:cubicBezTo>
                  <a:pt x="560682" y="5645"/>
                  <a:pt x="570089" y="142994"/>
                  <a:pt x="575733" y="171216"/>
                </a:cubicBezTo>
                <a:cubicBezTo>
                  <a:pt x="581378" y="199438"/>
                  <a:pt x="566326" y="188149"/>
                  <a:pt x="564445" y="182505"/>
                </a:cubicBezTo>
              </a:path>
            </a:pathLst>
          </a:custGeom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6" name="Прямая соединительная линия 35"/>
          <p:cNvCxnSpPr>
            <a:stCxn id="34" idx="7"/>
          </p:cNvCxnSpPr>
          <p:nvPr/>
        </p:nvCxnSpPr>
        <p:spPr>
          <a:xfrm rot="5400000" flipH="1">
            <a:off x="2279335" y="5435913"/>
            <a:ext cx="122829" cy="10953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>
            <a:stCxn id="34" idx="8"/>
          </p:cNvCxnSpPr>
          <p:nvPr/>
        </p:nvCxnSpPr>
        <p:spPr>
          <a:xfrm rot="5400000" flipH="1" flipV="1">
            <a:off x="2458671" y="5424453"/>
            <a:ext cx="36815" cy="18931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9493" name="Object 5"/>
          <p:cNvGraphicFramePr>
            <a:graphicFrameLocks noChangeAspect="1"/>
          </p:cNvGraphicFramePr>
          <p:nvPr/>
        </p:nvGraphicFramePr>
        <p:xfrm>
          <a:off x="2373313" y="5557838"/>
          <a:ext cx="601662" cy="52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01" name="Формула" r:id="rId9" imgW="342751" imgH="241195" progId="Equation.3">
                  <p:embed/>
                </p:oleObj>
              </mc:Choice>
              <mc:Fallback>
                <p:oleObj name="Формула" r:id="rId9" imgW="342751" imgH="241195" progId="Equation.3">
                  <p:embed/>
                  <p:pic>
                    <p:nvPicPr>
                      <p:cNvPr id="0" name="Picture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3313" y="5557838"/>
                        <a:ext cx="601662" cy="528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TextBox 44"/>
          <p:cNvSpPr txBox="1"/>
          <p:nvPr/>
        </p:nvSpPr>
        <p:spPr>
          <a:xfrm>
            <a:off x="1071538" y="264318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Ион 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graphicFrame>
        <p:nvGraphicFramePr>
          <p:cNvPr id="319494" name="Object 6"/>
          <p:cNvGraphicFramePr>
            <a:graphicFrameLocks noChangeAspect="1"/>
          </p:cNvGraphicFramePr>
          <p:nvPr/>
        </p:nvGraphicFramePr>
        <p:xfrm>
          <a:off x="4572000" y="5072074"/>
          <a:ext cx="490538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02" name="Формула" r:id="rId11" imgW="279400" imgH="228600" progId="Equation.3">
                  <p:embed/>
                </p:oleObj>
              </mc:Choice>
              <mc:Fallback>
                <p:oleObj name="Формула" r:id="rId11" imgW="279400" imgH="228600" progId="Equation.3">
                  <p:embed/>
                  <p:pic>
                    <p:nvPicPr>
                      <p:cNvPr id="0" name="Picture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5072074"/>
                        <a:ext cx="490538" cy="500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TextBox 47"/>
          <p:cNvSpPr txBox="1"/>
          <p:nvPr/>
        </p:nvSpPr>
        <p:spPr>
          <a:xfrm>
            <a:off x="5286380" y="5143512"/>
            <a:ext cx="12144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chemeClr val="accent4">
                    <a:lumMod val="75000"/>
                  </a:schemeClr>
                </a:solidFill>
              </a:rPr>
              <a:t>=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</a:t>
            </a:r>
            <a:r>
              <a:rPr lang="ru-RU" sz="2400" b="1" baseline="-25000" dirty="0" err="1" smtClean="0">
                <a:solidFill>
                  <a:schemeClr val="accent4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ион</a:t>
            </a:r>
            <a:endParaRPr lang="ru-RU" sz="2400" b="1" dirty="0" smtClean="0">
              <a:solidFill>
                <a:schemeClr val="accent4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357950" y="5214950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+</a:t>
            </a:r>
            <a:endParaRPr lang="ru-RU" sz="2400" b="1" dirty="0"/>
          </a:p>
        </p:txBody>
      </p:sp>
      <p:graphicFrame>
        <p:nvGraphicFramePr>
          <p:cNvPr id="319495" name="Object 7"/>
          <p:cNvGraphicFramePr>
            <a:graphicFrameLocks noChangeAspect="1"/>
          </p:cNvGraphicFramePr>
          <p:nvPr/>
        </p:nvGraphicFramePr>
        <p:xfrm>
          <a:off x="6786578" y="5000636"/>
          <a:ext cx="71437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03" name="Формула" r:id="rId13" imgW="368140" imgH="444307" progId="Equation.3">
                  <p:embed/>
                </p:oleObj>
              </mc:Choice>
              <mc:Fallback>
                <p:oleObj name="Формула" r:id="rId13" imgW="368140" imgH="444307" progId="Equation.3">
                  <p:embed/>
                  <p:pic>
                    <p:nvPicPr>
                      <p:cNvPr id="0" name="Picture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6578" y="5000636"/>
                        <a:ext cx="714375" cy="857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Прямоугольник 50"/>
          <p:cNvSpPr/>
          <p:nvPr/>
        </p:nvSpPr>
        <p:spPr>
          <a:xfrm>
            <a:off x="7500958" y="5214950"/>
            <a:ext cx="4523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 smtClean="0">
                <a:solidFill>
                  <a:prstClr val="black"/>
                </a:solidFill>
              </a:rPr>
              <a:t>+</a:t>
            </a:r>
            <a:endParaRPr lang="ru-RU" sz="2400" b="1" dirty="0">
              <a:solidFill>
                <a:prstClr val="black"/>
              </a:solidFill>
            </a:endParaRPr>
          </a:p>
        </p:txBody>
      </p:sp>
      <p:graphicFrame>
        <p:nvGraphicFramePr>
          <p:cNvPr id="319496" name="Object 8"/>
          <p:cNvGraphicFramePr>
            <a:graphicFrameLocks noChangeAspect="1"/>
          </p:cNvGraphicFramePr>
          <p:nvPr/>
        </p:nvGraphicFramePr>
        <p:xfrm>
          <a:off x="7858148" y="5143512"/>
          <a:ext cx="601662" cy="52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04" name="Формула" r:id="rId15" imgW="342751" imgH="241195" progId="Equation.3">
                  <p:embed/>
                </p:oleObj>
              </mc:Choice>
              <mc:Fallback>
                <p:oleObj name="Формула" r:id="rId15" imgW="342751" imgH="241195" progId="Equation.3">
                  <p:embed/>
                  <p:pic>
                    <p:nvPicPr>
                      <p:cNvPr id="0" name="Picture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8148" y="5143512"/>
                        <a:ext cx="601662" cy="528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TextBox 53"/>
          <p:cNvSpPr txBox="1"/>
          <p:nvPr/>
        </p:nvSpPr>
        <p:spPr>
          <a:xfrm>
            <a:off x="4929190" y="3000372"/>
            <a:ext cx="4000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</a:rPr>
              <a:t>Схема 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некогерентного</a:t>
            </a:r>
            <a:r>
              <a:rPr lang="ru-RU" sz="2000" b="1" i="1" dirty="0" smtClean="0">
                <a:solidFill>
                  <a:srgbClr val="C00000"/>
                </a:solidFill>
              </a:rPr>
              <a:t> рассеяния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85786" y="6000768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 smtClean="0">
                <a:solidFill>
                  <a:srgbClr val="0000FF"/>
                </a:solidFill>
                <a:latin typeface="Verdana"/>
                <a:ea typeface="Verdana"/>
                <a:cs typeface="Verdana"/>
              </a:rPr>
              <a:t>λ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56" name="Стрелка вниз 55"/>
          <p:cNvSpPr/>
          <p:nvPr/>
        </p:nvSpPr>
        <p:spPr>
          <a:xfrm rot="10800000" flipH="1">
            <a:off x="1142976" y="5929330"/>
            <a:ext cx="97155" cy="500066"/>
          </a:xfrm>
          <a:prstGeom prst="down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8572528" cy="95410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latin typeface="+mj-lt"/>
                <a:cs typeface="Arial" pitchFamily="34" charset="0"/>
              </a:rPr>
              <a:t>Закон ослабления </a:t>
            </a:r>
            <a:r>
              <a:rPr lang="ru-RU" sz="2800" b="1" dirty="0" smtClean="0">
                <a:latin typeface="+mj-lt"/>
                <a:cs typeface="Arial" pitchFamily="34" charset="0"/>
              </a:rPr>
              <a:t>потока  рентгеновского излучения веществом</a:t>
            </a:r>
            <a:endParaRPr lang="ru-RU" sz="2800" b="1" dirty="0">
              <a:latin typeface="+mj-lt"/>
              <a:cs typeface="Arial" pitchFamily="34" charset="0"/>
            </a:endParaRPr>
          </a:p>
        </p:txBody>
      </p:sp>
      <p:pic>
        <p:nvPicPr>
          <p:cNvPr id="3" name="Picture 3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357298"/>
            <a:ext cx="46609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1746" name="Object 5"/>
          <p:cNvGraphicFramePr>
            <a:graphicFrameLocks noChangeAspect="1"/>
          </p:cNvGraphicFramePr>
          <p:nvPr/>
        </p:nvGraphicFramePr>
        <p:xfrm>
          <a:off x="1142976" y="3357562"/>
          <a:ext cx="2786082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830" name="Формула" r:id="rId4" imgW="736600" imgH="241300" progId="Equation.3">
                  <p:embed/>
                </p:oleObj>
              </mc:Choice>
              <mc:Fallback>
                <p:oleObj name="Формула" r:id="rId4" imgW="736600" imgH="2413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2976" y="3357562"/>
                        <a:ext cx="2786082" cy="827088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FBE6E6"/>
                          </a:gs>
                          <a:gs pos="100000">
                            <a:srgbClr val="F3AFAF"/>
                          </a:gs>
                        </a:gsLst>
                        <a:lin ang="5400000" scaled="1"/>
                      </a:gra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22"/>
          <p:cNvSpPr txBox="1">
            <a:spLocks noChangeArrowheads="1"/>
          </p:cNvSpPr>
          <p:nvPr/>
        </p:nvSpPr>
        <p:spPr bwMode="auto">
          <a:xfrm>
            <a:off x="285720" y="4286256"/>
            <a:ext cx="850112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l-GR" sz="3600" i="1" dirty="0">
                <a:solidFill>
                  <a:srgbClr val="0000FF"/>
                </a:solidFill>
                <a:cs typeface="Times New Roman" pitchFamily="18" charset="0"/>
              </a:rPr>
              <a:t>μ</a:t>
            </a:r>
            <a:r>
              <a:rPr lang="en-US" sz="2400" dirty="0">
                <a:solidFill>
                  <a:srgbClr val="0000FF"/>
                </a:solidFill>
              </a:rPr>
              <a:t> – </a:t>
            </a:r>
            <a:r>
              <a:rPr lang="ru-RU" sz="2400" b="1" i="1" dirty="0">
                <a:solidFill>
                  <a:srgbClr val="0000FF"/>
                </a:solidFill>
              </a:rPr>
              <a:t>линейный коэффициент </a:t>
            </a:r>
            <a:r>
              <a:rPr lang="ru-RU" sz="2400" b="1" i="1" dirty="0" smtClean="0">
                <a:solidFill>
                  <a:srgbClr val="0000FF"/>
                </a:solidFill>
              </a:rPr>
              <a:t>ослабления, </a:t>
            </a:r>
            <a:r>
              <a:rPr lang="ru-RU" sz="2400" dirty="0" smtClean="0">
                <a:solidFill>
                  <a:srgbClr val="0000FF"/>
                </a:solidFill>
              </a:rPr>
              <a:t> характеризует поглощательную способность вещества.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5715016"/>
            <a:ext cx="3357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u="sng" dirty="0" smtClean="0">
                <a:solidFill>
                  <a:schemeClr val="accent4">
                    <a:lumMod val="75000"/>
                  </a:schemeClr>
                </a:solidFill>
              </a:rPr>
              <a:t>Физический смысл </a:t>
            </a:r>
            <a:r>
              <a:rPr lang="el-GR" sz="2000" b="1" i="1" u="sng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μ</a:t>
            </a:r>
            <a:r>
              <a:rPr lang="ru-RU" sz="2000" b="1" i="1" u="sng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:</a:t>
            </a:r>
            <a:endParaRPr lang="ru-RU" sz="2000" b="1" i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00496" y="5357826"/>
            <a:ext cx="4786346" cy="10156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Поток уменьшается в «е» раз на толщине вещества, равной 1</a:t>
            </a:r>
            <a:r>
              <a:rPr lang="en-US" sz="2000" b="1" i="1" dirty="0" smtClean="0">
                <a:solidFill>
                  <a:schemeClr val="accent4">
                    <a:lumMod val="75000"/>
                  </a:schemeClr>
                </a:solidFill>
              </a:rPr>
              <a:t>/</a:t>
            </a:r>
            <a:r>
              <a:rPr lang="el-GR" sz="2000" b="1" i="1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 μ</a:t>
            </a:r>
            <a:endParaRPr lang="ru-RU" sz="20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8" name="Picture 3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86512" y="1285860"/>
            <a:ext cx="2546350" cy="2971800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43504" y="428604"/>
            <a:ext cx="2857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Лекция  9</a:t>
            </a:r>
            <a:endParaRPr lang="ru-RU" sz="32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1556792"/>
            <a:ext cx="79296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Ионизирующее излучение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4" name="Picture 3" descr="ulk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46" y="4292206"/>
            <a:ext cx="2794594" cy="2226681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39952" y="5857891"/>
            <a:ext cx="2227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Ростов-на-Дону</a:t>
            </a:r>
          </a:p>
          <a:p>
            <a:pPr algn="ctr"/>
            <a:r>
              <a:rPr lang="ru-RU" b="1" dirty="0" smtClean="0"/>
              <a:t>2012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B050"/>
                </a:solidFill>
              </a:rPr>
              <a:t>ВОПРОС:</a:t>
            </a:r>
            <a:endParaRPr lang="ru-RU" sz="2400" b="1" i="1" u="sng" dirty="0">
              <a:solidFill>
                <a:srgbClr val="00B050"/>
              </a:solidFill>
            </a:endParaRPr>
          </a:p>
        </p:txBody>
      </p:sp>
      <p:pic>
        <p:nvPicPr>
          <p:cNvPr id="3" name="Picture 3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357166"/>
            <a:ext cx="254635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Дуга 3"/>
          <p:cNvSpPr/>
          <p:nvPr/>
        </p:nvSpPr>
        <p:spPr>
          <a:xfrm rot="10800000">
            <a:off x="3214678" y="357166"/>
            <a:ext cx="3286148" cy="2357454"/>
          </a:xfrm>
          <a:prstGeom prst="arc">
            <a:avLst>
              <a:gd name="adj1" fmla="val 15700090"/>
              <a:gd name="adj2" fmla="val 145978"/>
            </a:avLst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58" y="857232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00B050"/>
                </a:solidFill>
              </a:rPr>
              <a:t>Где свинец, а где вода?</a:t>
            </a:r>
            <a:endParaRPr lang="ru-RU" i="1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00496" y="2214554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2</a:t>
            </a:r>
            <a:endParaRPr lang="ru-RU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86116" y="2500306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28596" y="3500438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B050"/>
                </a:solidFill>
              </a:rPr>
              <a:t>ОТВЕТ:</a:t>
            </a:r>
            <a:endParaRPr lang="ru-RU" sz="2400" b="1" i="1" u="sng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43306" y="1857364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H</a:t>
            </a:r>
            <a:r>
              <a:rPr lang="en-US" b="1" baseline="-250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2</a:t>
            </a:r>
            <a:r>
              <a:rPr lang="ru-RU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О</a:t>
            </a:r>
            <a:endParaRPr lang="ru-RU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4143380"/>
            <a:ext cx="4429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1- </a:t>
            </a:r>
            <a:r>
              <a:rPr lang="en-US" b="1" dirty="0" err="1" smtClean="0"/>
              <a:t>Pb</a:t>
            </a:r>
            <a:r>
              <a:rPr lang="ru-RU" dirty="0" smtClean="0"/>
              <a:t>   </a:t>
            </a:r>
            <a:r>
              <a:rPr lang="el-GR" b="1" i="1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μ</a:t>
            </a: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 =6,3 см</a:t>
            </a:r>
            <a:r>
              <a:rPr lang="ru-RU" b="1" i="1" baseline="30000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-1  </a:t>
            </a:r>
          </a:p>
          <a:p>
            <a:r>
              <a:rPr lang="ru-RU" b="1" i="1" baseline="30000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accent4">
                    <a:lumMod val="60000"/>
                    <a:lumOff val="40000"/>
                  </a:schemeClr>
                </a:solidFill>
                <a:cs typeface="Times New Roman" pitchFamily="18" charset="0"/>
              </a:rPr>
              <a:t>2</a:t>
            </a: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- 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5786" y="4429132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H</a:t>
            </a:r>
            <a:r>
              <a:rPr lang="en-US" b="1" baseline="-250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2</a:t>
            </a:r>
            <a:r>
              <a:rPr lang="ru-RU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О </a:t>
            </a:r>
            <a:r>
              <a:rPr lang="el-GR" i="1" dirty="0" smtClean="0">
                <a:solidFill>
                  <a:schemeClr val="accent4">
                    <a:lumMod val="60000"/>
                    <a:lumOff val="40000"/>
                  </a:schemeClr>
                </a:solidFill>
                <a:cs typeface="Times New Roman" pitchFamily="18" charset="0"/>
              </a:rPr>
              <a:t>μ</a:t>
            </a:r>
            <a:r>
              <a:rPr lang="ru-RU" i="1" dirty="0" smtClean="0">
                <a:solidFill>
                  <a:schemeClr val="accent4">
                    <a:lumMod val="60000"/>
                    <a:lumOff val="40000"/>
                  </a:schemeClr>
                </a:solidFill>
                <a:cs typeface="Times New Roman" pitchFamily="18" charset="0"/>
              </a:rPr>
              <a:t> = </a:t>
            </a:r>
            <a:r>
              <a:rPr lang="ru-RU" b="1" i="1" dirty="0" smtClean="0">
                <a:solidFill>
                  <a:schemeClr val="accent4">
                    <a:lumMod val="60000"/>
                    <a:lumOff val="40000"/>
                  </a:schemeClr>
                </a:solidFill>
                <a:cs typeface="Times New Roman" pitchFamily="18" charset="0"/>
              </a:rPr>
              <a:t>0,126 см</a:t>
            </a:r>
            <a:r>
              <a:rPr lang="ru-RU" b="1" i="1" baseline="30000" dirty="0" smtClean="0">
                <a:solidFill>
                  <a:schemeClr val="accent4">
                    <a:lumMod val="60000"/>
                    <a:lumOff val="40000"/>
                  </a:schemeClr>
                </a:solidFill>
                <a:cs typeface="Times New Roman" pitchFamily="18" charset="0"/>
              </a:rPr>
              <a:t>-1 </a:t>
            </a:r>
            <a:endParaRPr lang="ru-RU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34" y="5072074"/>
            <a:ext cx="4714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00FF"/>
                </a:solidFill>
              </a:rPr>
              <a:t>Свинец- большая поглощающая способность</a:t>
            </a:r>
            <a:endParaRPr lang="ru-RU" b="1" i="1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43570" y="1500174"/>
            <a:ext cx="2857520" cy="1200329"/>
          </a:xfrm>
          <a:prstGeom prst="rect">
            <a:avLst/>
          </a:prstGeom>
          <a:gradFill flip="none" rotWithShape="1">
            <a:gsLst>
              <a:gs pos="0">
                <a:srgbClr val="7AEF39">
                  <a:tint val="66000"/>
                  <a:satMod val="160000"/>
                </a:srgbClr>
              </a:gs>
              <a:gs pos="50000">
                <a:srgbClr val="7AEF39">
                  <a:tint val="44500"/>
                  <a:satMod val="160000"/>
                </a:srgbClr>
              </a:gs>
              <a:gs pos="100000">
                <a:srgbClr val="7AEF39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Слой половинного ослабления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000750" y="2743200"/>
          <a:ext cx="1785938" cy="96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882" name="Формула" r:id="rId4" imgW="672808" imgH="418918" progId="Equation.3">
                  <p:embed/>
                </p:oleObj>
              </mc:Choice>
              <mc:Fallback>
                <p:oleObj name="Формула" r:id="rId4" imgW="672808" imgH="418918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0750" y="2743200"/>
                        <a:ext cx="1785938" cy="963613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1" name="Object 3"/>
          <p:cNvGraphicFramePr>
            <a:graphicFrameLocks noChangeAspect="1"/>
          </p:cNvGraphicFramePr>
          <p:nvPr/>
        </p:nvGraphicFramePr>
        <p:xfrm>
          <a:off x="6000750" y="3814763"/>
          <a:ext cx="1885950" cy="94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883" name="Формула" r:id="rId6" imgW="723586" imgH="418918" progId="Equation.3">
                  <p:embed/>
                </p:oleObj>
              </mc:Choice>
              <mc:Fallback>
                <p:oleObj name="Формула" r:id="rId6" imgW="723586" imgH="418918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0750" y="3814763"/>
                        <a:ext cx="1885950" cy="946150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Овал 21"/>
          <p:cNvSpPr/>
          <p:nvPr/>
        </p:nvSpPr>
        <p:spPr>
          <a:xfrm>
            <a:off x="3643306" y="3786190"/>
            <a:ext cx="1571636" cy="107157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1714480" y="3857628"/>
            <a:ext cx="1428760" cy="78581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357422" y="2500306"/>
            <a:ext cx="3071834" cy="100013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28860" y="1285860"/>
            <a:ext cx="2214578" cy="857256"/>
          </a:xfrm>
          <a:prstGeom prst="roundRect">
            <a:avLst/>
          </a:prstGeom>
          <a:solidFill>
            <a:srgbClr val="7AEF39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22"/>
          <p:cNvSpPr txBox="1">
            <a:spLocks noChangeArrowheads="1"/>
          </p:cNvSpPr>
          <p:nvPr/>
        </p:nvSpPr>
        <p:spPr bwMode="auto">
          <a:xfrm>
            <a:off x="214282" y="357166"/>
            <a:ext cx="8686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 sz="3600" i="1" dirty="0" smtClean="0">
                <a:solidFill>
                  <a:srgbClr val="0000FF"/>
                </a:solidFill>
                <a:cs typeface="Times New Roman" pitchFamily="18" charset="0"/>
              </a:rPr>
              <a:t>μ</a:t>
            </a:r>
            <a:r>
              <a:rPr lang="en-US" sz="3600" i="1" baseline="-25000" dirty="0" smtClean="0">
                <a:solidFill>
                  <a:srgbClr val="0000FF"/>
                </a:solidFill>
                <a:cs typeface="Times New Roman" pitchFamily="18" charset="0"/>
              </a:rPr>
              <a:t>m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>
                <a:solidFill>
                  <a:srgbClr val="0000FF"/>
                </a:solidFill>
              </a:rPr>
              <a:t>– </a:t>
            </a: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b="1" i="1" dirty="0" smtClean="0">
                <a:solidFill>
                  <a:srgbClr val="0000FF"/>
                </a:solidFill>
              </a:rPr>
              <a:t>массовый</a:t>
            </a: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i="1" dirty="0">
                <a:solidFill>
                  <a:srgbClr val="0000FF"/>
                </a:solidFill>
              </a:rPr>
              <a:t>коэффициент ослабления</a:t>
            </a:r>
            <a:r>
              <a:rPr lang="ru-RU" sz="2400" dirty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00298" y="1285860"/>
            <a:ext cx="8572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800" b="1" i="1" dirty="0" smtClean="0">
                <a:solidFill>
                  <a:srgbClr val="0000FF"/>
                </a:solidFill>
                <a:cs typeface="Times New Roman" pitchFamily="18" charset="0"/>
              </a:rPr>
              <a:t>μ</a:t>
            </a:r>
            <a:r>
              <a:rPr lang="en-US" sz="2800" b="1" i="1" baseline="-25000" dirty="0" smtClean="0">
                <a:solidFill>
                  <a:srgbClr val="0000FF"/>
                </a:solidFill>
                <a:cs typeface="Times New Roman" pitchFamily="18" charset="0"/>
              </a:rPr>
              <a:t>m</a:t>
            </a:r>
            <a:r>
              <a:rPr lang="en-US" sz="2800" dirty="0" smtClean="0">
                <a:solidFill>
                  <a:srgbClr val="0000FF"/>
                </a:solidFill>
              </a:rPr>
              <a:t> 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43240" y="1357298"/>
            <a:ext cx="1252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0000FF"/>
                </a:solidFill>
                <a:cs typeface="Times New Roman" pitchFamily="18" charset="0"/>
              </a:rPr>
              <a:t>=</a:t>
            </a:r>
            <a:r>
              <a:rPr lang="el-GR" sz="2800" b="1" i="1" dirty="0" smtClean="0">
                <a:solidFill>
                  <a:srgbClr val="0000FF"/>
                </a:solidFill>
                <a:cs typeface="Times New Roman" pitchFamily="18" charset="0"/>
              </a:rPr>
              <a:t>μ</a:t>
            </a:r>
            <a:r>
              <a:rPr lang="en-US" sz="2800" b="1" i="1" dirty="0" smtClean="0">
                <a:solidFill>
                  <a:srgbClr val="0000FF"/>
                </a:solidFill>
                <a:cs typeface="Times New Roman" pitchFamily="18" charset="0"/>
              </a:rPr>
              <a:t>/</a:t>
            </a:r>
            <a:r>
              <a:rPr lang="ru-RU" sz="2800" b="1" i="1" dirty="0" err="1" smtClean="0">
                <a:solidFill>
                  <a:srgbClr val="0000FF"/>
                </a:solidFill>
                <a:cs typeface="Times New Roman"/>
              </a:rPr>
              <a:t>ρ</a:t>
            </a: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786050" y="2643182"/>
            <a:ext cx="8194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800" b="1" i="1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μ</a:t>
            </a:r>
            <a:r>
              <a:rPr lang="en-US" sz="2800" b="1" i="1" baseline="-25000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m</a:t>
            </a:r>
            <a:r>
              <a:rPr lang="en-US" sz="2800" b="1" i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ru-RU" sz="28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28992" y="2786058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=</a:t>
            </a: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k</a:t>
            </a:r>
            <a:r>
              <a:rPr lang="el-GR" sz="2800" b="1" dirty="0" smtClean="0">
                <a:solidFill>
                  <a:schemeClr val="accent4">
                    <a:lumMod val="75000"/>
                  </a:schemeClr>
                </a:solidFill>
                <a:latin typeface="Verdana"/>
                <a:ea typeface="Verdana"/>
                <a:cs typeface="Verdana"/>
              </a:rPr>
              <a:t>λ</a:t>
            </a:r>
            <a:r>
              <a:rPr lang="en-US" sz="2800" b="1" baseline="30000" dirty="0" smtClean="0">
                <a:solidFill>
                  <a:schemeClr val="accent4">
                    <a:lumMod val="75000"/>
                  </a:schemeClr>
                </a:solidFill>
                <a:latin typeface="Verdana"/>
                <a:ea typeface="Verdana"/>
                <a:cs typeface="Verdana"/>
              </a:rPr>
              <a:t>3 </a:t>
            </a: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  <a:latin typeface="Verdana"/>
                <a:ea typeface="Verdana"/>
                <a:cs typeface="Verdana"/>
              </a:rPr>
              <a:t>Z</a:t>
            </a:r>
            <a:r>
              <a:rPr lang="en-US" sz="2800" b="1" baseline="30000" dirty="0" smtClean="0">
                <a:solidFill>
                  <a:schemeClr val="accent4">
                    <a:lumMod val="75000"/>
                  </a:schemeClr>
                </a:solidFill>
                <a:latin typeface="Verdana"/>
                <a:ea typeface="Verdana"/>
                <a:cs typeface="Verdana"/>
              </a:rPr>
              <a:t>3</a:t>
            </a:r>
            <a:endParaRPr lang="ru-RU" sz="2800" b="1" baseline="30000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11" name="Прямая соединительная линия 10"/>
          <p:cNvCxnSpPr>
            <a:endCxn id="8" idx="3"/>
          </p:cNvCxnSpPr>
          <p:nvPr/>
        </p:nvCxnSpPr>
        <p:spPr>
          <a:xfrm flipV="1">
            <a:off x="4857752" y="3047668"/>
            <a:ext cx="214314" cy="9558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072198" y="2357430"/>
            <a:ext cx="2714644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chemeClr val="accent4">
                    <a:lumMod val="75000"/>
                  </a:schemeClr>
                </a:solidFill>
              </a:rPr>
              <a:t>Z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- атомный номер вещества поглотителя</a:t>
            </a:r>
            <a:endParaRPr lang="ru-RU" sz="20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720" y="5214950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B050"/>
                </a:solidFill>
              </a:rPr>
              <a:t>ВОПРОС:</a:t>
            </a:r>
            <a:endParaRPr lang="ru-RU" sz="2400" b="1" i="1" u="sng" dirty="0">
              <a:solidFill>
                <a:srgbClr val="00B05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7158" y="5643578"/>
            <a:ext cx="48577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00FF"/>
                </a:solidFill>
              </a:rPr>
              <a:t>Какой из элементов сильнее ослабляет рентгеновское излучение и почему? </a:t>
            </a:r>
            <a:endParaRPr lang="ru-RU" sz="2000" b="1" i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5720" y="3429000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B050"/>
                </a:solidFill>
              </a:rPr>
              <a:t>ПРИМЕР:</a:t>
            </a:r>
            <a:endParaRPr lang="ru-RU" sz="2400" b="1" i="1" u="sng" dirty="0">
              <a:solidFill>
                <a:srgbClr val="00B05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57422" y="3929066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00FF"/>
                </a:solidFill>
              </a:rPr>
              <a:t>Ba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85918" y="4214818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Z</a:t>
            </a:r>
            <a:r>
              <a:rPr lang="ru-RU" dirty="0" smtClean="0">
                <a:solidFill>
                  <a:srgbClr val="0000FF"/>
                </a:solidFill>
              </a:rPr>
              <a:t>=56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57686" y="3929066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I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86182" y="421481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Z</a:t>
            </a:r>
            <a:r>
              <a:rPr lang="ru-RU" dirty="0" smtClean="0">
                <a:solidFill>
                  <a:srgbClr val="0000FF"/>
                </a:solidFill>
              </a:rPr>
              <a:t>=53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57884" y="4000504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КОНТРАСТ</a:t>
            </a:r>
            <a:endParaRPr lang="ru-RU" b="1" i="1" u="sng" dirty="0">
              <a:solidFill>
                <a:srgbClr val="FF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643570" y="4286256"/>
            <a:ext cx="27860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00FF"/>
                </a:solidFill>
              </a:rPr>
              <a:t>сильнее поглощает  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4929190" y="5715016"/>
            <a:ext cx="36433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00FF"/>
                </a:solidFill>
              </a:rPr>
              <a:t>Железо, свинец, фосфор, серебро</a:t>
            </a:r>
            <a:endParaRPr lang="ru-RU" sz="2000" b="1" i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14290"/>
            <a:ext cx="85011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</a:rPr>
              <a:t>Физические основы  применения </a:t>
            </a:r>
          </a:p>
          <a:p>
            <a:pPr algn="ctr"/>
            <a:r>
              <a:rPr lang="ru-RU" sz="2800" b="1" u="sng" dirty="0" smtClean="0">
                <a:solidFill>
                  <a:srgbClr val="FF0000"/>
                </a:solidFill>
              </a:rPr>
              <a:t>рентгеновского излучения в медицине</a:t>
            </a:r>
            <a:endParaRPr lang="ru-RU" sz="2800" b="1" u="sng" dirty="0">
              <a:solidFill>
                <a:srgbClr val="FF0000"/>
              </a:solidFill>
            </a:endParaRPr>
          </a:p>
        </p:txBody>
      </p:sp>
      <p:cxnSp>
        <p:nvCxnSpPr>
          <p:cNvPr id="4" name="Соединительная линия уступом 3"/>
          <p:cNvCxnSpPr/>
          <p:nvPr/>
        </p:nvCxnSpPr>
        <p:spPr>
          <a:xfrm rot="5400000">
            <a:off x="3178959" y="1035827"/>
            <a:ext cx="714380" cy="500066"/>
          </a:xfrm>
          <a:prstGeom prst="bentConnector3">
            <a:avLst>
              <a:gd name="adj1" fmla="val 50000"/>
            </a:avLst>
          </a:prstGeom>
          <a:ln w="5715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5500694" y="1142984"/>
            <a:ext cx="714381" cy="588020"/>
          </a:xfrm>
          <a:prstGeom prst="bentConnector3">
            <a:avLst>
              <a:gd name="adj1" fmla="val 99600"/>
            </a:avLst>
          </a:prstGeom>
          <a:ln w="5715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4" name="Соединительная линия уступом 23"/>
          <p:cNvCxnSpPr/>
          <p:nvPr/>
        </p:nvCxnSpPr>
        <p:spPr>
          <a:xfrm rot="5400000">
            <a:off x="1481117" y="2162165"/>
            <a:ext cx="823916" cy="78581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8" name="Соединительная линия уступом 27"/>
          <p:cNvCxnSpPr/>
          <p:nvPr/>
        </p:nvCxnSpPr>
        <p:spPr>
          <a:xfrm rot="16200000" flipH="1">
            <a:off x="3320243" y="2394741"/>
            <a:ext cx="823916" cy="32066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285720" y="3000372"/>
            <a:ext cx="2574744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2000" b="1" i="1" dirty="0" smtClean="0">
                <a:solidFill>
                  <a:srgbClr val="0000FF"/>
                </a:solidFill>
                <a:cs typeface="Arial" pitchFamily="34" charset="0"/>
              </a:rPr>
              <a:t>Рентгено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скопия</a:t>
            </a:r>
            <a:endParaRPr lang="ru-RU" sz="20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71868" y="3000372"/>
            <a:ext cx="2494594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2000" b="1" i="1" dirty="0" smtClean="0">
                <a:solidFill>
                  <a:srgbClr val="0000FF"/>
                </a:solidFill>
                <a:cs typeface="Arial" pitchFamily="34" charset="0"/>
              </a:rPr>
              <a:t>Флюоро</a:t>
            </a:r>
            <a:r>
              <a:rPr lang="ru-RU" sz="2000" b="1" i="1" dirty="0" smtClean="0">
                <a:cs typeface="Arial" pitchFamily="34" charset="0"/>
              </a:rPr>
              <a:t>графия</a:t>
            </a:r>
            <a:endParaRPr lang="ru-RU" sz="2000" b="1" i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643570" y="1785926"/>
            <a:ext cx="2735044" cy="4001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2000" b="1" i="1" dirty="0" smtClean="0">
                <a:solidFill>
                  <a:srgbClr val="0000FF"/>
                </a:solidFill>
                <a:cs typeface="Arial" pitchFamily="34" charset="0"/>
              </a:rPr>
              <a:t>Рентгенотерапия</a:t>
            </a:r>
            <a:endParaRPr lang="ru-RU" sz="2000" b="1" i="1" dirty="0">
              <a:solidFill>
                <a:srgbClr val="0000FF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786182" y="3929066"/>
            <a:ext cx="2627642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2000" b="1" i="1" dirty="0" smtClean="0">
                <a:solidFill>
                  <a:srgbClr val="0000FF"/>
                </a:solidFill>
                <a:cs typeface="Arial" pitchFamily="34" charset="0"/>
              </a:rPr>
              <a:t>Рентгено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графия</a:t>
            </a:r>
            <a:endParaRPr lang="ru-RU" sz="20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28596" y="4143380"/>
            <a:ext cx="2357454" cy="7078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0000FF"/>
                </a:solidFill>
                <a:cs typeface="Arial" pitchFamily="34" charset="0"/>
              </a:rPr>
              <a:t>Рентгеновская 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томография</a:t>
            </a:r>
            <a:endParaRPr lang="ru-RU" sz="20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42910" y="5286388"/>
            <a:ext cx="2500330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0000FF"/>
                </a:solidFill>
                <a:cs typeface="Arial" pitchFamily="34" charset="0"/>
              </a:rPr>
              <a:t>Рентгеновская 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компьютерная томография</a:t>
            </a:r>
            <a:endParaRPr lang="ru-RU" sz="20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25" name="Соединительная линия уступом 24"/>
          <p:cNvCxnSpPr>
            <a:endCxn id="21" idx="0"/>
          </p:cNvCxnSpPr>
          <p:nvPr/>
        </p:nvCxnSpPr>
        <p:spPr>
          <a:xfrm rot="5400000">
            <a:off x="910803" y="3125389"/>
            <a:ext cx="3143271" cy="1178726"/>
          </a:xfrm>
          <a:prstGeom prst="bentConnector3">
            <a:avLst>
              <a:gd name="adj1" fmla="val 90000"/>
            </a:avLst>
          </a:prstGeom>
          <a:ln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9" name="Соединительная линия уступом 28"/>
          <p:cNvCxnSpPr/>
          <p:nvPr/>
        </p:nvCxnSpPr>
        <p:spPr>
          <a:xfrm rot="5400000">
            <a:off x="1714479" y="2857497"/>
            <a:ext cx="1928828" cy="642942"/>
          </a:xfrm>
          <a:prstGeom prst="bentConnector3">
            <a:avLst>
              <a:gd name="adj1" fmla="val 83778"/>
            </a:avLst>
          </a:prstGeom>
          <a:ln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0" name="Соединительная линия уступом 29"/>
          <p:cNvCxnSpPr/>
          <p:nvPr/>
        </p:nvCxnSpPr>
        <p:spPr>
          <a:xfrm rot="16200000" flipH="1">
            <a:off x="3178959" y="2250273"/>
            <a:ext cx="1785950" cy="1571636"/>
          </a:xfrm>
          <a:prstGeom prst="bentConnector3">
            <a:avLst>
              <a:gd name="adj1" fmla="val 76880"/>
            </a:avLst>
          </a:prstGeom>
          <a:ln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571472" y="1500175"/>
            <a:ext cx="3500462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u="sng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Рентгенодиагностика</a:t>
            </a:r>
            <a:endParaRPr lang="ru-RU" u="sng" dirty="0" smtClean="0">
              <a:solidFill>
                <a:schemeClr val="accent4">
                  <a:lumMod val="75000"/>
                </a:schemeClr>
              </a:solidFill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rgbClr val="0000FF"/>
                </a:solidFill>
                <a:cs typeface="Arial" pitchFamily="34" charset="0"/>
              </a:rPr>
              <a:t> </a:t>
            </a:r>
            <a:endParaRPr lang="ru-RU" dirty="0">
              <a:solidFill>
                <a:srgbClr val="0000FF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357166"/>
            <a:ext cx="8643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smtClean="0">
                <a:solidFill>
                  <a:srgbClr val="0000FF"/>
                </a:solidFill>
              </a:rPr>
              <a:t>I.</a:t>
            </a:r>
            <a:r>
              <a:rPr lang="ru-RU" sz="2800" b="1" u="sng" dirty="0" smtClean="0">
                <a:solidFill>
                  <a:srgbClr val="0000FF"/>
                </a:solidFill>
              </a:rPr>
              <a:t> Диагностические применения</a:t>
            </a:r>
            <a:endParaRPr lang="ru-RU" sz="2800" b="1" u="sng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928670"/>
            <a:ext cx="4214842" cy="7694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Рентгенодиагностика</a:t>
            </a:r>
            <a:endParaRPr lang="ru-RU" sz="2400" u="sng" dirty="0">
              <a:solidFill>
                <a:schemeClr val="accent4">
                  <a:lumMod val="75000"/>
                </a:schemeClr>
              </a:solidFill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rgbClr val="0000FF"/>
                </a:solidFill>
                <a:cs typeface="Arial" pitchFamily="34" charset="0"/>
              </a:rPr>
              <a:t> </a:t>
            </a:r>
            <a:endParaRPr lang="ru-RU" sz="2000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58" y="2357430"/>
            <a:ext cx="1214446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00FF"/>
                </a:solidFill>
              </a:rPr>
              <a:t>1905</a:t>
            </a:r>
            <a:r>
              <a:rPr lang="ru-RU" sz="2000" dirty="0" smtClean="0">
                <a:solidFill>
                  <a:srgbClr val="0000FF"/>
                </a:solidFill>
              </a:rPr>
              <a:t>г.</a:t>
            </a:r>
            <a:endParaRPr lang="ru-RU" sz="2000" dirty="0">
              <a:solidFill>
                <a:srgbClr val="0000FF"/>
              </a:solidFill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786058"/>
            <a:ext cx="3000396" cy="3714776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4857752" y="928670"/>
            <a:ext cx="4000528" cy="30469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00FF"/>
                </a:solidFill>
              </a:rPr>
              <a:t>R</a:t>
            </a:r>
            <a:r>
              <a:rPr lang="ru-RU" sz="2400" b="1" i="1" dirty="0" smtClean="0">
                <a:solidFill>
                  <a:srgbClr val="0000FF"/>
                </a:solidFill>
              </a:rPr>
              <a:t>-диагностика </a:t>
            </a:r>
            <a:r>
              <a:rPr lang="ru-RU" sz="2400" i="1" dirty="0" smtClean="0">
                <a:solidFill>
                  <a:srgbClr val="0000FF"/>
                </a:solidFill>
              </a:rPr>
              <a:t>– это метод</a:t>
            </a:r>
            <a:r>
              <a:rPr lang="en-US" sz="2400" i="1" dirty="0" smtClean="0">
                <a:solidFill>
                  <a:srgbClr val="0000FF"/>
                </a:solidFill>
              </a:rPr>
              <a:t> </a:t>
            </a:r>
            <a:r>
              <a:rPr lang="ru-RU" sz="2400" i="1" dirty="0" smtClean="0">
                <a:solidFill>
                  <a:srgbClr val="0000FF"/>
                </a:solidFill>
              </a:rPr>
              <a:t> получения изображений внутренних органов с использованием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рентгеновских лучей </a:t>
            </a:r>
            <a:r>
              <a:rPr lang="ru-RU" sz="2400" i="1" dirty="0" smtClean="0">
                <a:solidFill>
                  <a:srgbClr val="0000FF"/>
                </a:solidFill>
              </a:rPr>
              <a:t>с энергией фотона </a:t>
            </a:r>
            <a:r>
              <a:rPr lang="ru-RU" sz="2400" b="1" i="1" dirty="0" smtClean="0">
                <a:solidFill>
                  <a:srgbClr val="0000FF"/>
                </a:solidFill>
              </a:rPr>
              <a:t>60-120 кэВ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57554" y="4071942"/>
            <a:ext cx="5429288" cy="101566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00FF"/>
                </a:solidFill>
              </a:rPr>
              <a:t>Физической основой </a:t>
            </a:r>
            <a:r>
              <a:rPr lang="ru-RU" sz="2000" dirty="0" smtClean="0">
                <a:solidFill>
                  <a:srgbClr val="0000FF"/>
                </a:solidFill>
              </a:rPr>
              <a:t>этих методов является 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закон ослабления </a:t>
            </a:r>
            <a:r>
              <a:rPr lang="en-US" sz="2000" b="1" i="1" dirty="0" smtClean="0">
                <a:solidFill>
                  <a:schemeClr val="accent4">
                    <a:lumMod val="75000"/>
                  </a:schemeClr>
                </a:solidFill>
              </a:rPr>
              <a:t>R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-излучения </a:t>
            </a:r>
            <a:r>
              <a:rPr lang="ru-RU" sz="2000" dirty="0" smtClean="0">
                <a:solidFill>
                  <a:srgbClr val="0000FF"/>
                </a:solidFill>
              </a:rPr>
              <a:t>в веществе.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57290" y="6072206"/>
            <a:ext cx="2000264" cy="400110"/>
          </a:xfrm>
          <a:prstGeom prst="rect">
            <a:avLst/>
          </a:prstGeom>
          <a:solidFill>
            <a:srgbClr val="00FF00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Приемник</a:t>
            </a:r>
            <a:endParaRPr lang="ru-RU" sz="20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86116" y="5072074"/>
            <a:ext cx="55007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rgbClr val="0000FF"/>
                </a:solidFill>
              </a:rPr>
              <a:t>От  рентгеновской трубки идет </a:t>
            </a:r>
            <a:r>
              <a:rPr lang="ru-RU" sz="1600" b="1" i="1" dirty="0" smtClean="0">
                <a:solidFill>
                  <a:schemeClr val="accent4">
                    <a:lumMod val="75000"/>
                  </a:schemeClr>
                </a:solidFill>
              </a:rPr>
              <a:t>однородный поток РИ. В теле человека рентгеновское излучение по-разному </a:t>
            </a:r>
            <a:r>
              <a:rPr lang="ru-RU" sz="1600" b="1" i="1" u="sng" dirty="0" smtClean="0">
                <a:solidFill>
                  <a:schemeClr val="accent4">
                    <a:lumMod val="75000"/>
                  </a:schemeClr>
                </a:solidFill>
              </a:rPr>
              <a:t>поглощается</a:t>
            </a:r>
            <a:r>
              <a:rPr lang="ru-RU" sz="1600" b="1" i="1" dirty="0" smtClean="0">
                <a:solidFill>
                  <a:schemeClr val="accent4">
                    <a:lumMod val="75000"/>
                  </a:schemeClr>
                </a:solidFill>
              </a:rPr>
              <a:t>, и </a:t>
            </a:r>
            <a:r>
              <a:rPr lang="ru-RU" sz="1600" b="1" i="1" dirty="0" smtClean="0">
                <a:solidFill>
                  <a:srgbClr val="0000FF"/>
                </a:solidFill>
              </a:rPr>
              <a:t>поток становится </a:t>
            </a:r>
            <a:r>
              <a:rPr lang="ru-RU" sz="1600" b="1" i="1" u="sng" dirty="0" smtClean="0">
                <a:solidFill>
                  <a:schemeClr val="accent4">
                    <a:lumMod val="75000"/>
                  </a:schemeClr>
                </a:solidFill>
              </a:rPr>
              <a:t>неоднородным.</a:t>
            </a:r>
            <a:r>
              <a:rPr lang="ru-RU" sz="1600" b="1" i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ru-RU" sz="1600" b="1" i="1" dirty="0" smtClean="0">
                <a:solidFill>
                  <a:srgbClr val="0000FF"/>
                </a:solidFill>
              </a:rPr>
              <a:t>Эта неоднородность может быть изображена на экране, на фотопленке , матрице и т.п.</a:t>
            </a:r>
            <a:endParaRPr lang="ru-RU" sz="1600" b="1" i="1" dirty="0">
              <a:solidFill>
                <a:srgbClr val="0000FF"/>
              </a:solidFill>
            </a:endParaRPr>
          </a:p>
        </p:txBody>
      </p:sp>
      <p:pic>
        <p:nvPicPr>
          <p:cNvPr id="3074" name="Picture 2" descr="C:\Documents and Settings\1\Мои документы\Мои рисунки\Р-диагностика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1714488"/>
            <a:ext cx="2500330" cy="2214578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17" name="Picture 2" descr="C:\Documents and Settings\1\Мои документы\Мои рисунки\Нобель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357298"/>
            <a:ext cx="1071570" cy="1000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Скругленный прямоугольник 30"/>
          <p:cNvSpPr/>
          <p:nvPr/>
        </p:nvSpPr>
        <p:spPr>
          <a:xfrm>
            <a:off x="5214942" y="5715016"/>
            <a:ext cx="3643338" cy="64294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072330" y="3429000"/>
            <a:ext cx="1714512" cy="7143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42910" y="1071546"/>
            <a:ext cx="4286280" cy="10001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72066" y="428604"/>
            <a:ext cx="3071834" cy="100013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428596" y="500042"/>
            <a:ext cx="8072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В основе 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14546" y="500042"/>
            <a:ext cx="2143140" cy="461665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FF0000"/>
                </a:solidFill>
              </a:rPr>
              <a:t>КОНТРАСТ</a:t>
            </a:r>
            <a:endParaRPr lang="ru-RU" sz="2400" b="1" i="1" u="sng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43636" y="571480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=</a:t>
            </a: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k</a:t>
            </a:r>
            <a:r>
              <a:rPr lang="el-GR" sz="2800" b="1" dirty="0" smtClean="0">
                <a:solidFill>
                  <a:schemeClr val="accent4">
                    <a:lumMod val="75000"/>
                  </a:schemeClr>
                </a:solidFill>
                <a:latin typeface="Verdana"/>
                <a:ea typeface="Verdana"/>
                <a:cs typeface="Verdana"/>
              </a:rPr>
              <a:t>λ</a:t>
            </a:r>
            <a:r>
              <a:rPr lang="en-US" sz="2800" b="1" baseline="30000" dirty="0" smtClean="0">
                <a:solidFill>
                  <a:schemeClr val="accent4">
                    <a:lumMod val="75000"/>
                  </a:schemeClr>
                </a:solidFill>
                <a:latin typeface="Verdana"/>
                <a:ea typeface="Verdana"/>
                <a:cs typeface="Verdana"/>
              </a:rPr>
              <a:t>3 </a:t>
            </a: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  <a:latin typeface="Verdana"/>
                <a:ea typeface="Verdana"/>
                <a:cs typeface="Verdana"/>
              </a:rPr>
              <a:t>Z</a:t>
            </a:r>
            <a:r>
              <a:rPr lang="en-US" sz="2800" b="1" baseline="30000" dirty="0" smtClean="0">
                <a:solidFill>
                  <a:schemeClr val="accent4">
                    <a:lumMod val="75000"/>
                  </a:schemeClr>
                </a:solidFill>
                <a:latin typeface="Verdana"/>
                <a:ea typeface="Verdana"/>
                <a:cs typeface="Verdana"/>
              </a:rPr>
              <a:t>3</a:t>
            </a:r>
            <a:endParaRPr lang="ru-RU" sz="2800" b="1" baseline="30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57818" y="571480"/>
            <a:ext cx="8194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800" b="1" i="1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μ</a:t>
            </a:r>
            <a:r>
              <a:rPr lang="en-US" sz="2800" b="1" i="1" baseline="-25000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m</a:t>
            </a:r>
            <a:r>
              <a:rPr lang="en-US" sz="2800" b="1" i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ru-RU" sz="28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7572396" y="857232"/>
            <a:ext cx="214314" cy="9558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714348" y="1071546"/>
            <a:ext cx="8194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800" b="1" i="1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μ</a:t>
            </a:r>
            <a:r>
              <a:rPr lang="en-US" sz="2800" b="1" i="1" baseline="-25000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m</a:t>
            </a:r>
            <a:r>
              <a:rPr lang="en-US" sz="2800" b="1" i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ru-RU" sz="28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85852" y="1214422"/>
            <a:ext cx="2571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0FF"/>
                </a:solidFill>
              </a:rPr>
              <a:t>(</a:t>
            </a:r>
            <a:r>
              <a:rPr lang="ru-RU" sz="2000" b="1" dirty="0" err="1" smtClean="0">
                <a:solidFill>
                  <a:srgbClr val="0000FF"/>
                </a:solidFill>
              </a:rPr>
              <a:t>кост</a:t>
            </a:r>
            <a:r>
              <a:rPr lang="ru-RU" sz="2000" b="1" dirty="0" smtClean="0">
                <a:solidFill>
                  <a:srgbClr val="0000FF"/>
                </a:solidFill>
              </a:rPr>
              <a:t>) = </a:t>
            </a:r>
            <a:r>
              <a:rPr lang="ru-RU" sz="2800" b="1" dirty="0" smtClean="0">
                <a:solidFill>
                  <a:srgbClr val="0000FF"/>
                </a:solidFill>
              </a:rPr>
              <a:t>68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14678" y="1142984"/>
            <a:ext cx="8194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800" b="1" i="1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μ</a:t>
            </a:r>
            <a:r>
              <a:rPr lang="en-US" sz="2800" b="1" i="1" baseline="-25000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m</a:t>
            </a:r>
            <a:r>
              <a:rPr lang="en-US" sz="2800" b="1" i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ru-RU" sz="28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86182" y="1285860"/>
            <a:ext cx="114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0FF"/>
                </a:solidFill>
              </a:rPr>
              <a:t>(</a:t>
            </a:r>
            <a:r>
              <a:rPr lang="en-US" sz="2000" b="1" dirty="0" smtClean="0">
                <a:solidFill>
                  <a:srgbClr val="0000FF"/>
                </a:solidFill>
              </a:rPr>
              <a:t>H</a:t>
            </a:r>
            <a:r>
              <a:rPr lang="ru-RU" sz="2000" b="1" dirty="0" smtClean="0">
                <a:solidFill>
                  <a:srgbClr val="0000FF"/>
                </a:solidFill>
              </a:rPr>
              <a:t> </a:t>
            </a:r>
            <a:r>
              <a:rPr lang="ru-RU" sz="2000" b="1" baseline="-25000" dirty="0" smtClean="0">
                <a:solidFill>
                  <a:srgbClr val="0000FF"/>
                </a:solidFill>
              </a:rPr>
              <a:t>2</a:t>
            </a:r>
            <a:r>
              <a:rPr lang="en-US" sz="2000" b="1" dirty="0" smtClean="0">
                <a:solidFill>
                  <a:srgbClr val="0000FF"/>
                </a:solidFill>
              </a:rPr>
              <a:t>O)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7158" y="2214554"/>
            <a:ext cx="8215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Если исследуемый орган и окружающие его ткани имеют  одинаковое 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72000" y="2571744"/>
            <a:ext cx="8194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800" b="1" i="1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μ</a:t>
            </a:r>
            <a:r>
              <a:rPr lang="en-US" sz="2800" b="1" i="1" baseline="-25000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m</a:t>
            </a:r>
            <a:r>
              <a:rPr lang="en-US" sz="2800" b="1" i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ru-RU" sz="28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5357818" y="2857496"/>
            <a:ext cx="642942" cy="71438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6000760" y="2643182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FF"/>
                </a:solidFill>
              </a:rPr>
              <a:t>Контраст = 0,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7158" y="3000372"/>
            <a:ext cx="8501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то применяют </a:t>
            </a:r>
            <a:r>
              <a:rPr lang="ru-RU" sz="2400" i="1" u="sng" dirty="0" smtClean="0">
                <a:solidFill>
                  <a:srgbClr val="0000FF"/>
                </a:solidFill>
              </a:rPr>
              <a:t>специальные контрастные вещества</a:t>
            </a:r>
            <a:r>
              <a:rPr lang="ru-RU" sz="2400" dirty="0" smtClean="0">
                <a:solidFill>
                  <a:srgbClr val="0000FF"/>
                </a:solidFill>
              </a:rPr>
              <a:t>.</a:t>
            </a: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1026" name="Picture 2" descr="C:\Documents and Settings\1\Мои документы\Мои рисунки\225px-Bariumsulfatpulve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4000504"/>
            <a:ext cx="2143125" cy="241935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  <p:pic>
        <p:nvPicPr>
          <p:cNvPr id="1027" name="Picture 3" descr="C:\Documents and Settings\1\Мои документы\Мои рисунки\800px-Barium-sulfate-2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3429000"/>
            <a:ext cx="1597531" cy="944540"/>
          </a:xfrm>
          <a:prstGeom prst="rect">
            <a:avLst/>
          </a:prstGeom>
          <a:noFill/>
        </p:spPr>
      </p:pic>
      <p:pic>
        <p:nvPicPr>
          <p:cNvPr id="1028" name="Picture 4" descr="C:\Documents and Settings\1\Мои документы\Мои рисунки\200px-Barite-unit-cell-3D-vdW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4286256"/>
            <a:ext cx="1905000" cy="1543050"/>
          </a:xfrm>
          <a:prstGeom prst="rect">
            <a:avLst/>
          </a:prstGeom>
          <a:noFill/>
        </p:spPr>
      </p:pic>
      <p:pic>
        <p:nvPicPr>
          <p:cNvPr id="1029" name="Picture 5" descr="C:\Documents and Settings\1\Мои документы\Мои рисунки\25622550747f.jpg"/>
          <p:cNvPicPr>
            <a:picLocks noChangeAspect="1" noChangeArrowheads="1"/>
          </p:cNvPicPr>
          <p:nvPr/>
        </p:nvPicPr>
        <p:blipFill>
          <a:blip r:embed="rId5"/>
          <a:srcRect l="42875" t="26227" r="2749" b="18570"/>
          <a:stretch>
            <a:fillRect/>
          </a:stretch>
        </p:blipFill>
        <p:spPr bwMode="auto">
          <a:xfrm>
            <a:off x="357158" y="4357694"/>
            <a:ext cx="1882601" cy="200026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  <p:sp>
        <p:nvSpPr>
          <p:cNvPr id="22" name="TextBox 21"/>
          <p:cNvSpPr txBox="1"/>
          <p:nvPr/>
        </p:nvSpPr>
        <p:spPr>
          <a:xfrm>
            <a:off x="428596" y="3429000"/>
            <a:ext cx="321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FF"/>
                </a:solidFill>
              </a:rPr>
              <a:t>Сульфат бария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57554" y="3500438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00FF"/>
                </a:solidFill>
              </a:rPr>
              <a:t>Ba</a:t>
            </a:r>
            <a:r>
              <a:rPr lang="ru-RU" sz="2400" b="1" baseline="-25000" dirty="0" smtClean="0">
                <a:solidFill>
                  <a:srgbClr val="0000FF"/>
                </a:solidFill>
              </a:rPr>
              <a:t>2 </a:t>
            </a:r>
            <a:r>
              <a:rPr lang="en-US" sz="2400" b="1" dirty="0" smtClean="0">
                <a:solidFill>
                  <a:srgbClr val="0000FF"/>
                </a:solidFill>
              </a:rPr>
              <a:t>SO</a:t>
            </a:r>
            <a:r>
              <a:rPr lang="en-US" sz="2400" b="1" baseline="-25000" dirty="0" smtClean="0">
                <a:solidFill>
                  <a:srgbClr val="0000FF"/>
                </a:solidFill>
              </a:rPr>
              <a:t>4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786710" y="3429000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00FF"/>
                </a:solidFill>
              </a:rPr>
              <a:t>Ba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143768" y="3714752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00FF"/>
                </a:solidFill>
              </a:rPr>
              <a:t>Z</a:t>
            </a:r>
            <a:r>
              <a:rPr lang="ru-RU" b="1" i="1" dirty="0" smtClean="0">
                <a:solidFill>
                  <a:srgbClr val="0000FF"/>
                </a:solidFill>
              </a:rPr>
              <a:t>=56</a:t>
            </a:r>
            <a:endParaRPr lang="ru-RU" b="1" i="1" dirty="0">
              <a:solidFill>
                <a:srgbClr val="0000FF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214942" y="5715016"/>
            <a:ext cx="7143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000" b="1" i="1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μ</a:t>
            </a:r>
            <a:r>
              <a:rPr lang="en-US" sz="2000" b="1" i="1" baseline="-25000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m</a:t>
            </a:r>
            <a:r>
              <a:rPr lang="en-US" sz="2400" b="1" i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  <a:endParaRPr lang="ru-RU" sz="24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572132" y="5786454"/>
            <a:ext cx="22145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(</a:t>
            </a:r>
            <a:r>
              <a:rPr lang="en-US" b="1" dirty="0" err="1" smtClean="0">
                <a:solidFill>
                  <a:srgbClr val="0000FF"/>
                </a:solidFill>
              </a:rPr>
              <a:t>Ba</a:t>
            </a:r>
            <a:r>
              <a:rPr lang="ru-RU" b="1" baseline="-25000" dirty="0" smtClean="0">
                <a:solidFill>
                  <a:srgbClr val="0000FF"/>
                </a:solidFill>
              </a:rPr>
              <a:t>2 </a:t>
            </a:r>
            <a:r>
              <a:rPr lang="en-US" b="1" dirty="0" smtClean="0">
                <a:solidFill>
                  <a:srgbClr val="0000FF"/>
                </a:solidFill>
              </a:rPr>
              <a:t>SO</a:t>
            </a:r>
            <a:r>
              <a:rPr lang="en-US" b="1" baseline="-25000" dirty="0" smtClean="0">
                <a:solidFill>
                  <a:srgbClr val="0000FF"/>
                </a:solidFill>
              </a:rPr>
              <a:t>4</a:t>
            </a:r>
            <a:r>
              <a:rPr lang="en-US" b="1" dirty="0" smtClean="0">
                <a:solidFill>
                  <a:srgbClr val="0000FF"/>
                </a:solidFill>
              </a:rPr>
              <a:t>)= 354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572396" y="5715016"/>
            <a:ext cx="5501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000" b="1" i="1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μ</a:t>
            </a:r>
            <a:r>
              <a:rPr lang="en-US" sz="2000" b="1" i="1" baseline="-25000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m</a:t>
            </a:r>
            <a:endParaRPr lang="ru-RU" sz="20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929586" y="5786454"/>
            <a:ext cx="10118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(</a:t>
            </a:r>
            <a:r>
              <a:rPr lang="en-US" b="1" dirty="0" smtClean="0">
                <a:solidFill>
                  <a:srgbClr val="0000FF"/>
                </a:solidFill>
              </a:rPr>
              <a:t>H</a:t>
            </a:r>
            <a:r>
              <a:rPr lang="ru-RU" b="1" dirty="0" smtClean="0">
                <a:solidFill>
                  <a:srgbClr val="0000FF"/>
                </a:solidFill>
              </a:rPr>
              <a:t> </a:t>
            </a:r>
            <a:r>
              <a:rPr lang="ru-RU" b="1" baseline="-25000" dirty="0" smtClean="0">
                <a:solidFill>
                  <a:srgbClr val="0000FF"/>
                </a:solidFill>
              </a:rPr>
              <a:t>2</a:t>
            </a:r>
            <a:r>
              <a:rPr lang="en-US" b="1" dirty="0" smtClean="0">
                <a:solidFill>
                  <a:srgbClr val="0000FF"/>
                </a:solidFill>
              </a:rPr>
              <a:t>O)</a:t>
            </a:r>
            <a:endParaRPr lang="ru-RU" b="1" dirty="0">
              <a:solidFill>
                <a:srgbClr val="0000FF"/>
              </a:solidFill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flipV="1">
            <a:off x="7215206" y="6072206"/>
            <a:ext cx="392907" cy="14287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7286644" y="6143644"/>
            <a:ext cx="357190" cy="14287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85720" y="357166"/>
            <a:ext cx="321471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Рентгеноскопия</a:t>
            </a:r>
            <a:endParaRPr lang="ru-RU" sz="2400" b="1" i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00430" y="357166"/>
            <a:ext cx="5357850" cy="110799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200" b="1" i="1" dirty="0" smtClean="0">
                <a:solidFill>
                  <a:srgbClr val="0000FF"/>
                </a:solidFill>
              </a:rPr>
              <a:t> -это метод </a:t>
            </a:r>
            <a:r>
              <a:rPr lang="en-US" sz="2200" b="1" i="1" u="sng" dirty="0" smtClean="0">
                <a:solidFill>
                  <a:srgbClr val="0000FF"/>
                </a:solidFill>
              </a:rPr>
              <a:t>R</a:t>
            </a:r>
            <a:r>
              <a:rPr lang="ru-RU" sz="2200" b="1" i="1" u="sng" dirty="0" smtClean="0">
                <a:solidFill>
                  <a:srgbClr val="0000FF"/>
                </a:solidFill>
              </a:rPr>
              <a:t>-диагностики</a:t>
            </a:r>
            <a:r>
              <a:rPr lang="ru-RU" sz="2200" b="1" i="1" dirty="0" smtClean="0">
                <a:solidFill>
                  <a:srgbClr val="0000FF"/>
                </a:solidFill>
              </a:rPr>
              <a:t>, при котором   изображение объекта получают </a:t>
            </a:r>
            <a:r>
              <a:rPr lang="ru-RU" sz="2200" b="1" i="1" dirty="0" smtClean="0">
                <a:solidFill>
                  <a:schemeClr val="accent4">
                    <a:lumMod val="75000"/>
                  </a:schemeClr>
                </a:solidFill>
              </a:rPr>
              <a:t>на </a:t>
            </a:r>
            <a:r>
              <a:rPr lang="en-US" sz="2200" b="1" i="1" dirty="0" smtClean="0">
                <a:solidFill>
                  <a:schemeClr val="accent4">
                    <a:lumMod val="75000"/>
                  </a:schemeClr>
                </a:solidFill>
              </a:rPr>
              <a:t>L-</a:t>
            </a:r>
            <a:r>
              <a:rPr lang="ru-RU" sz="2200" b="1" i="1" dirty="0" smtClean="0">
                <a:solidFill>
                  <a:schemeClr val="accent4">
                    <a:lumMod val="75000"/>
                  </a:schemeClr>
                </a:solidFill>
              </a:rPr>
              <a:t>экране</a:t>
            </a:r>
            <a:r>
              <a:rPr lang="ru-RU" sz="2200" b="1" i="1" dirty="0" smtClean="0">
                <a:solidFill>
                  <a:srgbClr val="0000FF"/>
                </a:solidFill>
              </a:rPr>
              <a:t>. </a:t>
            </a:r>
            <a:endParaRPr lang="ru-RU" sz="2200" b="1" i="1" dirty="0">
              <a:solidFill>
                <a:srgbClr val="0000FF"/>
              </a:solidFill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85926"/>
            <a:ext cx="4572032" cy="392909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428596" y="3357562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chemeClr val="accent4">
                    <a:lumMod val="75000"/>
                  </a:schemeClr>
                </a:solidFill>
              </a:rPr>
              <a:t>Диафрагма</a:t>
            </a:r>
            <a:endParaRPr lang="ru-RU" sz="14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42976" y="3571876"/>
            <a:ext cx="1143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chemeClr val="accent4">
                    <a:lumMod val="75000"/>
                  </a:schemeClr>
                </a:solidFill>
              </a:rPr>
              <a:t>Штатив</a:t>
            </a:r>
            <a:endParaRPr lang="ru-RU" sz="14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rot="5400000">
            <a:off x="3358348" y="2642388"/>
            <a:ext cx="1571636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6" name="Picture 8" descr="C:\Documents and Settings\1\Мои документы\Мои рисунки\1283978913_ris31.jpg"/>
          <p:cNvPicPr>
            <a:picLocks noChangeAspect="1" noChangeArrowheads="1"/>
          </p:cNvPicPr>
          <p:nvPr/>
        </p:nvPicPr>
        <p:blipFill>
          <a:blip r:embed="rId3"/>
          <a:srcRect l="24607" t="19302" r="23102" b="8313"/>
          <a:stretch>
            <a:fillRect/>
          </a:stretch>
        </p:blipFill>
        <p:spPr bwMode="auto">
          <a:xfrm>
            <a:off x="4643438" y="2071678"/>
            <a:ext cx="1214446" cy="1071570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4572000" y="3071810"/>
            <a:ext cx="2143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chemeClr val="accent4">
                    <a:lumMod val="75000"/>
                  </a:schemeClr>
                </a:solidFill>
              </a:rPr>
              <a:t>Специалист</a:t>
            </a:r>
            <a:endParaRPr lang="ru-RU" sz="16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14942" y="3714752"/>
            <a:ext cx="35719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L</a:t>
            </a:r>
            <a:r>
              <a:rPr lang="ru-RU" b="1" i="1" dirty="0" smtClean="0"/>
              <a:t>- -экран </a:t>
            </a:r>
            <a:r>
              <a:rPr lang="ru-RU" sz="2000" dirty="0" smtClean="0">
                <a:solidFill>
                  <a:srgbClr val="0000FF"/>
                </a:solidFill>
              </a:rPr>
              <a:t>представляет собой </a:t>
            </a:r>
            <a:r>
              <a:rPr lang="ru-RU" sz="2000" b="1" i="1" dirty="0" smtClean="0">
                <a:solidFill>
                  <a:srgbClr val="0000FF"/>
                </a:solidFill>
              </a:rPr>
              <a:t>картон</a:t>
            </a:r>
            <a:r>
              <a:rPr lang="ru-RU" sz="2000" dirty="0" smtClean="0">
                <a:solidFill>
                  <a:srgbClr val="0000FF"/>
                </a:solidFill>
              </a:rPr>
              <a:t>, покрытый особым химическим составом, который под действием </a:t>
            </a:r>
            <a:r>
              <a:rPr lang="ru-RU" sz="2000" b="1" i="1" dirty="0" smtClean="0">
                <a:solidFill>
                  <a:srgbClr val="0000FF"/>
                </a:solidFill>
              </a:rPr>
              <a:t>РИ </a:t>
            </a:r>
            <a:r>
              <a:rPr lang="ru-RU" sz="2000" dirty="0" smtClean="0">
                <a:solidFill>
                  <a:srgbClr val="0000FF"/>
                </a:solidFill>
              </a:rPr>
              <a:t>начинает светиться. Это 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357818" y="5857892"/>
            <a:ext cx="3429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err="1" smtClean="0">
                <a:solidFill>
                  <a:srgbClr val="0000FF"/>
                </a:solidFill>
              </a:rPr>
              <a:t>Рентгено</a:t>
            </a:r>
            <a:r>
              <a:rPr lang="en-US" sz="2000" b="1" i="1" dirty="0" smtClean="0">
                <a:solidFill>
                  <a:srgbClr val="0000FF"/>
                </a:solidFill>
              </a:rPr>
              <a:t>L-</a:t>
            </a:r>
            <a:r>
              <a:rPr lang="ru-RU" sz="2000" b="1" i="1" dirty="0" smtClean="0">
                <a:solidFill>
                  <a:srgbClr val="0000FF"/>
                </a:solidFill>
              </a:rPr>
              <a:t>я</a:t>
            </a:r>
            <a:endParaRPr lang="ru-RU" sz="2000" b="1" i="1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15074" y="1785926"/>
            <a:ext cx="27146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Со стороны </a:t>
            </a:r>
            <a:r>
              <a:rPr lang="ru-RU" sz="2000" b="1" i="1" dirty="0" smtClean="0">
                <a:solidFill>
                  <a:srgbClr val="0000FF"/>
                </a:solidFill>
              </a:rPr>
              <a:t>врача </a:t>
            </a:r>
            <a:r>
              <a:rPr lang="ru-RU" sz="2000" dirty="0" smtClean="0">
                <a:solidFill>
                  <a:srgbClr val="0000FF"/>
                </a:solidFill>
              </a:rPr>
              <a:t>экран покрыт </a:t>
            </a:r>
            <a:r>
              <a:rPr lang="ru-RU" sz="2000" b="1" i="1" u="sng" dirty="0" smtClean="0">
                <a:solidFill>
                  <a:srgbClr val="0000FF"/>
                </a:solidFill>
              </a:rPr>
              <a:t>свинцовым стеклом</a:t>
            </a:r>
            <a:r>
              <a:rPr lang="ru-RU" sz="2000" dirty="0" smtClean="0">
                <a:solidFill>
                  <a:srgbClr val="0000FF"/>
                </a:solidFill>
              </a:rPr>
              <a:t>.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928926" y="4071942"/>
            <a:ext cx="2143140" cy="1714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4857760"/>
            <a:ext cx="428628" cy="9286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714744" y="3500438"/>
            <a:ext cx="1285884" cy="571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3786182" y="3429000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L</a:t>
            </a:r>
            <a:r>
              <a:rPr lang="ru-RU" b="1" i="1" dirty="0" smtClean="0"/>
              <a:t>- -экран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5429256" y="2928934"/>
            <a:ext cx="2428892" cy="100013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57158" y="357166"/>
            <a:ext cx="8429684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Интенсивность свечения в каждой точке экрана пропорциональна количеству попавших на него квантов РИ.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714488"/>
            <a:ext cx="86439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На </a:t>
            </a:r>
            <a:r>
              <a:rPr lang="en-US" sz="2400" b="1" dirty="0" smtClean="0">
                <a:solidFill>
                  <a:srgbClr val="0000FF"/>
                </a:solidFill>
              </a:rPr>
              <a:t>L-</a:t>
            </a:r>
            <a:r>
              <a:rPr lang="ru-RU" sz="2400" b="1" dirty="0" smtClean="0">
                <a:solidFill>
                  <a:srgbClr val="0000FF"/>
                </a:solidFill>
              </a:rPr>
              <a:t>экране </a:t>
            </a:r>
            <a:r>
              <a:rPr lang="ru-RU" sz="2400" dirty="0" smtClean="0">
                <a:solidFill>
                  <a:srgbClr val="0000FF"/>
                </a:solidFill>
              </a:rPr>
              <a:t> наблюдают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позитивное</a:t>
            </a:r>
            <a:r>
              <a:rPr lang="ru-RU" sz="2400" dirty="0" smtClean="0">
                <a:solidFill>
                  <a:srgbClr val="0000FF"/>
                </a:solidFill>
              </a:rPr>
              <a:t> изображение тканей и органов, так как   различные ткани ( кость и мягкие ткани)  по-разному    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поглощают</a:t>
            </a: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b="1" dirty="0" smtClean="0">
                <a:solidFill>
                  <a:srgbClr val="0000FF"/>
                </a:solidFill>
              </a:rPr>
              <a:t>РИ</a:t>
            </a:r>
            <a:r>
              <a:rPr lang="ru-RU" sz="2400" dirty="0" smtClean="0">
                <a:solidFill>
                  <a:srgbClr val="0000FF"/>
                </a:solidFill>
              </a:rPr>
              <a:t>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00694" y="3071810"/>
            <a:ext cx="8194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800" b="1" i="1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μ</a:t>
            </a:r>
            <a:r>
              <a:rPr lang="en-US" sz="2800" b="1" i="1" baseline="-25000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m</a:t>
            </a:r>
            <a:r>
              <a:rPr lang="en-US" sz="2800" b="1" i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ru-RU" sz="28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15074" y="3143248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=</a:t>
            </a: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k</a:t>
            </a:r>
            <a:r>
              <a:rPr lang="el-GR" sz="2800" b="1" dirty="0" smtClean="0">
                <a:solidFill>
                  <a:schemeClr val="accent4">
                    <a:lumMod val="75000"/>
                  </a:schemeClr>
                </a:solidFill>
                <a:latin typeface="Verdana"/>
                <a:ea typeface="Verdana"/>
                <a:cs typeface="Verdana"/>
              </a:rPr>
              <a:t>λ</a:t>
            </a:r>
            <a:r>
              <a:rPr lang="en-US" sz="2800" b="1" baseline="30000" dirty="0" smtClean="0">
                <a:solidFill>
                  <a:schemeClr val="accent4">
                    <a:lumMod val="75000"/>
                  </a:schemeClr>
                </a:solidFill>
                <a:latin typeface="Verdana"/>
                <a:ea typeface="Verdana"/>
                <a:cs typeface="Verdana"/>
              </a:rPr>
              <a:t>3 </a:t>
            </a: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  <a:latin typeface="Verdana"/>
                <a:ea typeface="Verdana"/>
                <a:cs typeface="Verdana"/>
              </a:rPr>
              <a:t>Z</a:t>
            </a:r>
            <a:r>
              <a:rPr lang="en-US" sz="2800" b="1" baseline="30000" dirty="0" smtClean="0">
                <a:solidFill>
                  <a:schemeClr val="accent4">
                    <a:lumMod val="75000"/>
                  </a:schemeClr>
                </a:solidFill>
                <a:latin typeface="Verdana"/>
                <a:ea typeface="Verdana"/>
                <a:cs typeface="Verdana"/>
              </a:rPr>
              <a:t>3</a:t>
            </a:r>
            <a:endParaRPr lang="ru-RU" sz="2800" b="1" baseline="30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3357562"/>
            <a:ext cx="8194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800" b="1" i="1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μ</a:t>
            </a:r>
            <a:r>
              <a:rPr lang="en-US" sz="2800" b="1" i="1" baseline="-25000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m</a:t>
            </a:r>
            <a:r>
              <a:rPr lang="en-US" sz="2800" b="1" i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ru-RU" sz="28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71604" y="3429000"/>
            <a:ext cx="2571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0FF"/>
                </a:solidFill>
              </a:rPr>
              <a:t>(</a:t>
            </a:r>
            <a:r>
              <a:rPr lang="ru-RU" sz="2000" b="1" dirty="0" err="1" smtClean="0">
                <a:solidFill>
                  <a:srgbClr val="0000FF"/>
                </a:solidFill>
              </a:rPr>
              <a:t>кост</a:t>
            </a:r>
            <a:r>
              <a:rPr lang="ru-RU" sz="2000" b="1" dirty="0" smtClean="0">
                <a:solidFill>
                  <a:srgbClr val="0000FF"/>
                </a:solidFill>
              </a:rPr>
              <a:t>) = </a:t>
            </a:r>
            <a:r>
              <a:rPr lang="ru-RU" sz="2800" b="1" dirty="0" smtClean="0">
                <a:solidFill>
                  <a:srgbClr val="0000FF"/>
                </a:solidFill>
              </a:rPr>
              <a:t>68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00430" y="3429000"/>
            <a:ext cx="8194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800" b="1" i="1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μ</a:t>
            </a:r>
            <a:r>
              <a:rPr lang="en-US" sz="2800" b="1" i="1" baseline="-25000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m</a:t>
            </a:r>
            <a:r>
              <a:rPr lang="en-US" sz="2800" b="1" i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ru-RU" sz="28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43372" y="3500438"/>
            <a:ext cx="114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0FF"/>
                </a:solidFill>
              </a:rPr>
              <a:t>(</a:t>
            </a:r>
            <a:r>
              <a:rPr lang="en-US" sz="2000" b="1" dirty="0" smtClean="0">
                <a:solidFill>
                  <a:srgbClr val="0000FF"/>
                </a:solidFill>
              </a:rPr>
              <a:t>H</a:t>
            </a:r>
            <a:r>
              <a:rPr lang="ru-RU" sz="2000" b="1" dirty="0" smtClean="0">
                <a:solidFill>
                  <a:srgbClr val="0000FF"/>
                </a:solidFill>
              </a:rPr>
              <a:t> </a:t>
            </a:r>
            <a:r>
              <a:rPr lang="ru-RU" sz="2000" b="1" baseline="-25000" dirty="0" smtClean="0">
                <a:solidFill>
                  <a:srgbClr val="0000FF"/>
                </a:solidFill>
              </a:rPr>
              <a:t>2</a:t>
            </a:r>
            <a:r>
              <a:rPr lang="en-US" sz="2000" b="1" dirty="0" smtClean="0">
                <a:solidFill>
                  <a:srgbClr val="0000FF"/>
                </a:solidFill>
              </a:rPr>
              <a:t>O)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6" y="4143380"/>
            <a:ext cx="4000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FF"/>
                </a:solidFill>
              </a:rPr>
              <a:t>На экране кости ……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58" y="4786322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smtClean="0">
                <a:solidFill>
                  <a:schemeClr val="accent4">
                    <a:lumMod val="75000"/>
                  </a:schemeClr>
                </a:solidFill>
              </a:rPr>
              <a:t>ТЕМНЫЕ</a:t>
            </a:r>
            <a:endParaRPr lang="ru-RU" b="1" i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026" name="Picture 2" descr="C:\Documents and Settings\1\Мои документы\Мои рисунки\р-с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4643446"/>
            <a:ext cx="2571768" cy="1857388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16" name="Плюс 15"/>
          <p:cNvSpPr/>
          <p:nvPr/>
        </p:nvSpPr>
        <p:spPr>
          <a:xfrm>
            <a:off x="4714876" y="4071942"/>
            <a:ext cx="428628" cy="500066"/>
          </a:xfrm>
          <a:prstGeom prst="mathPlus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214942" y="4071942"/>
            <a:ext cx="3714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rgbClr val="0000FF"/>
                </a:solidFill>
              </a:rPr>
              <a:t>R</a:t>
            </a:r>
            <a:r>
              <a:rPr lang="ru-RU" sz="2400" i="1" dirty="0" smtClean="0">
                <a:solidFill>
                  <a:srgbClr val="0000FF"/>
                </a:solidFill>
              </a:rPr>
              <a:t>- скопия проводится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в реальном </a:t>
            </a:r>
            <a:r>
              <a:rPr lang="ru-RU" sz="2400" i="1" dirty="0" smtClean="0">
                <a:solidFill>
                  <a:srgbClr val="0000FF"/>
                </a:solidFill>
              </a:rPr>
              <a:t>времени</a:t>
            </a:r>
            <a:endParaRPr lang="ru-RU" sz="2400" i="1" dirty="0">
              <a:solidFill>
                <a:srgbClr val="0000FF"/>
              </a:solidFill>
            </a:endParaRPr>
          </a:p>
        </p:txBody>
      </p:sp>
      <p:sp>
        <p:nvSpPr>
          <p:cNvPr id="18" name="Минус 17"/>
          <p:cNvSpPr/>
          <p:nvPr/>
        </p:nvSpPr>
        <p:spPr>
          <a:xfrm>
            <a:off x="4643438" y="5143512"/>
            <a:ext cx="285752" cy="188595"/>
          </a:xfrm>
          <a:prstGeom prst="mathMinus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5000628" y="4919008"/>
            <a:ext cx="40005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FF"/>
                </a:solidFill>
              </a:rPr>
              <a:t>Большая лучевая нагрузка </a:t>
            </a:r>
            <a:r>
              <a:rPr lang="ru-RU" sz="2400" i="1" dirty="0" smtClean="0">
                <a:solidFill>
                  <a:srgbClr val="0000FF"/>
                </a:solidFill>
              </a:rPr>
              <a:t>на </a:t>
            </a:r>
            <a:r>
              <a:rPr lang="ru-RU" sz="2400" i="1" u="sng" dirty="0" smtClean="0">
                <a:solidFill>
                  <a:srgbClr val="0000FF"/>
                </a:solidFill>
              </a:rPr>
              <a:t>больного и врача </a:t>
            </a:r>
            <a:r>
              <a:rPr lang="ru-RU" sz="2400" i="1" dirty="0" smtClean="0">
                <a:solidFill>
                  <a:srgbClr val="0000FF"/>
                </a:solidFill>
              </a:rPr>
              <a:t>по сравнению с другими методиками.</a:t>
            </a:r>
            <a:endParaRPr lang="ru-RU" sz="2400" i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/>
          <p:nvPr/>
        </p:nvSpPr>
        <p:spPr>
          <a:xfrm>
            <a:off x="5429256" y="214290"/>
            <a:ext cx="3429024" cy="4286280"/>
          </a:xfrm>
          <a:prstGeom prst="roundRect">
            <a:avLst/>
          </a:prstGeom>
          <a:solidFill>
            <a:srgbClr val="00FF00"/>
          </a:solidFill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Documents and Settings\1\Мои документы\Мои рисунки\R-скопия.jpg"/>
          <p:cNvPicPr>
            <a:picLocks noChangeAspect="1" noChangeArrowheads="1"/>
          </p:cNvPicPr>
          <p:nvPr/>
        </p:nvPicPr>
        <p:blipFill>
          <a:blip r:embed="rId2"/>
          <a:srcRect r="7984"/>
          <a:stretch>
            <a:fillRect/>
          </a:stretch>
        </p:blipFill>
        <p:spPr bwMode="auto">
          <a:xfrm>
            <a:off x="357158" y="357166"/>
            <a:ext cx="5000660" cy="2714644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17" name="TextBox 16"/>
          <p:cNvSpPr txBox="1"/>
          <p:nvPr/>
        </p:nvSpPr>
        <p:spPr>
          <a:xfrm>
            <a:off x="5429256" y="357166"/>
            <a:ext cx="3714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accent3">
                    <a:lumMod val="75000"/>
                  </a:schemeClr>
                </a:solidFill>
              </a:rPr>
              <a:t>Современный </a:t>
            </a:r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</a:rPr>
              <a:t>вариант</a:t>
            </a:r>
            <a:r>
              <a:rPr lang="ru-RU" sz="2000" b="1" i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000" b="1" i="1" dirty="0" smtClean="0">
                <a:solidFill>
                  <a:schemeClr val="accent3">
                    <a:lumMod val="75000"/>
                  </a:schemeClr>
                </a:solidFill>
              </a:rPr>
              <a:t>R</a:t>
            </a:r>
            <a:r>
              <a:rPr lang="ru-RU" sz="2000" b="1" i="1" dirty="0" smtClean="0">
                <a:solidFill>
                  <a:schemeClr val="accent3">
                    <a:lumMod val="75000"/>
                  </a:schemeClr>
                </a:solidFill>
              </a:rPr>
              <a:t>- скопии:</a:t>
            </a:r>
          </a:p>
          <a:p>
            <a:r>
              <a:rPr lang="ru-RU" sz="2000" b="1" u="sng" dirty="0" err="1" smtClean="0">
                <a:solidFill>
                  <a:srgbClr val="0000FF"/>
                </a:solidFill>
              </a:rPr>
              <a:t>Рентгенотелевидение</a:t>
            </a:r>
            <a:r>
              <a:rPr lang="ru-RU" sz="2000" b="1" u="sng" dirty="0" smtClean="0">
                <a:solidFill>
                  <a:srgbClr val="0000FF"/>
                </a:solidFill>
              </a:rPr>
              <a:t>  </a:t>
            </a:r>
            <a:r>
              <a:rPr lang="en-US" sz="2000" b="1" u="sng" dirty="0" smtClean="0">
                <a:solidFill>
                  <a:srgbClr val="0000FF"/>
                </a:solidFill>
              </a:rPr>
              <a:t>R-TV</a:t>
            </a:r>
            <a:r>
              <a:rPr lang="ru-RU" sz="2000" b="1" u="sng" dirty="0" smtClean="0">
                <a:solidFill>
                  <a:srgbClr val="0000FF"/>
                </a:solidFill>
              </a:rPr>
              <a:t>:</a:t>
            </a:r>
            <a:endParaRPr lang="ru-RU" sz="2000" b="1" u="sng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29256" y="1571612"/>
            <a:ext cx="37147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К монитору идет </a:t>
            </a:r>
            <a:r>
              <a:rPr lang="ru-RU" sz="2000" dirty="0" err="1" smtClean="0">
                <a:solidFill>
                  <a:srgbClr val="0000FF"/>
                </a:solidFill>
              </a:rPr>
              <a:t>рентгенотелевизионный</a:t>
            </a:r>
            <a:r>
              <a:rPr lang="ru-RU" sz="2000" dirty="0" smtClean="0">
                <a:solidFill>
                  <a:srgbClr val="0000FF"/>
                </a:solidFill>
              </a:rPr>
              <a:t> сигнал от усилителя рентгеновского изображения  (</a:t>
            </a:r>
            <a:r>
              <a:rPr lang="ru-RU" sz="2000" b="1" dirty="0" smtClean="0">
                <a:solidFill>
                  <a:srgbClr val="0000FF"/>
                </a:solidFill>
              </a:rPr>
              <a:t>ЭОП</a:t>
            </a:r>
            <a:r>
              <a:rPr lang="ru-RU" sz="2000" dirty="0" smtClean="0">
                <a:solidFill>
                  <a:srgbClr val="0000FF"/>
                </a:solidFill>
              </a:rPr>
              <a:t>, </a:t>
            </a:r>
            <a:r>
              <a:rPr lang="ru-RU" sz="2000" b="1" dirty="0" smtClean="0">
                <a:solidFill>
                  <a:srgbClr val="0000FF"/>
                </a:solidFill>
              </a:rPr>
              <a:t>УРИ)</a:t>
            </a:r>
            <a:r>
              <a:rPr lang="ru-RU" sz="2000" dirty="0" smtClean="0">
                <a:solidFill>
                  <a:srgbClr val="0000FF"/>
                </a:solidFill>
              </a:rPr>
              <a:t>. Здесь на </a:t>
            </a:r>
            <a:r>
              <a:rPr lang="en-US" sz="2000" dirty="0" smtClean="0">
                <a:solidFill>
                  <a:srgbClr val="0000FF"/>
                </a:solidFill>
              </a:rPr>
              <a:t>TV </a:t>
            </a:r>
            <a:r>
              <a:rPr lang="ru-RU" sz="2000" dirty="0" smtClean="0">
                <a:solidFill>
                  <a:srgbClr val="0000FF"/>
                </a:solidFill>
              </a:rPr>
              <a:t>экране сочетание </a:t>
            </a:r>
            <a:r>
              <a:rPr lang="ru-RU" sz="2000" b="1" i="1" dirty="0" smtClean="0">
                <a:solidFill>
                  <a:srgbClr val="0000FF"/>
                </a:solidFill>
              </a:rPr>
              <a:t>черного, белого </a:t>
            </a:r>
            <a:r>
              <a:rPr lang="ru-RU" sz="2000" dirty="0" smtClean="0">
                <a:solidFill>
                  <a:srgbClr val="0000FF"/>
                </a:solidFill>
              </a:rPr>
              <a:t>и </a:t>
            </a:r>
            <a:r>
              <a:rPr lang="ru-RU" sz="2000" b="1" i="1" dirty="0" smtClean="0">
                <a:solidFill>
                  <a:schemeClr val="accent3">
                    <a:lumMod val="75000"/>
                  </a:schemeClr>
                </a:solidFill>
              </a:rPr>
              <a:t>26 </a:t>
            </a:r>
            <a:r>
              <a:rPr lang="ru-RU" sz="2000" b="1" i="1" dirty="0" smtClean="0">
                <a:solidFill>
                  <a:srgbClr val="0000FF"/>
                </a:solidFill>
              </a:rPr>
              <a:t>оттенков серого.</a:t>
            </a:r>
            <a:endParaRPr lang="ru-RU" sz="2000" b="1" i="1" dirty="0">
              <a:solidFill>
                <a:srgbClr val="0000FF"/>
              </a:solidFill>
            </a:endParaRPr>
          </a:p>
        </p:txBody>
      </p:sp>
      <p:sp>
        <p:nvSpPr>
          <p:cNvPr id="20" name="Плюс 19"/>
          <p:cNvSpPr/>
          <p:nvPr/>
        </p:nvSpPr>
        <p:spPr>
          <a:xfrm>
            <a:off x="500034" y="3500438"/>
            <a:ext cx="428628" cy="500066"/>
          </a:xfrm>
          <a:prstGeom prst="mathPlus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214414" y="3429000"/>
            <a:ext cx="4214842" cy="23698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b="1" i="1" dirty="0" smtClean="0">
                <a:solidFill>
                  <a:srgbClr val="0000FF"/>
                </a:solidFill>
              </a:rPr>
              <a:t>Резко    лучевая нагрузка </a:t>
            </a:r>
            <a:r>
              <a:rPr lang="ru-RU" sz="2000" b="1" i="1" u="sng" dirty="0" smtClean="0">
                <a:solidFill>
                  <a:schemeClr val="accent3">
                    <a:lumMod val="75000"/>
                  </a:schemeClr>
                </a:solidFill>
              </a:rPr>
              <a:t>на врача </a:t>
            </a:r>
            <a:r>
              <a:rPr lang="ru-RU" sz="2400" b="1" i="1" u="sng" dirty="0" smtClean="0">
                <a:solidFill>
                  <a:srgbClr val="FF0000"/>
                </a:solidFill>
              </a:rPr>
              <a:t>!</a:t>
            </a:r>
          </a:p>
          <a:p>
            <a:pPr>
              <a:buFont typeface="Arial" pitchFamily="34" charset="0"/>
              <a:buChar char="•"/>
            </a:pPr>
            <a:r>
              <a:rPr lang="ru-RU" sz="2000" b="1" i="1" dirty="0" smtClean="0">
                <a:solidFill>
                  <a:srgbClr val="0000FF"/>
                </a:solidFill>
              </a:rPr>
              <a:t>   яркость изображения</a:t>
            </a:r>
          </a:p>
          <a:p>
            <a:pPr>
              <a:buFont typeface="Arial" pitchFamily="34" charset="0"/>
              <a:buChar char="•"/>
            </a:pPr>
            <a:r>
              <a:rPr lang="ru-RU" sz="2000" b="1" i="1" dirty="0" smtClean="0">
                <a:solidFill>
                  <a:srgbClr val="0000FF"/>
                </a:solidFill>
              </a:rPr>
              <a:t> появилась возможность 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видеозаписи</a:t>
            </a:r>
            <a:r>
              <a:rPr lang="ru-RU" sz="2000" b="1" i="1" dirty="0" smtClean="0">
                <a:solidFill>
                  <a:srgbClr val="0000FF"/>
                </a:solidFill>
              </a:rPr>
              <a:t> результатов обследования</a:t>
            </a:r>
          </a:p>
          <a:p>
            <a:pPr>
              <a:buFont typeface="Arial" pitchFamily="34" charset="0"/>
              <a:buChar char="•"/>
            </a:pPr>
            <a:endParaRPr lang="ru-RU" sz="2400" b="1" i="1" u="sng" dirty="0">
              <a:solidFill>
                <a:srgbClr val="0000FF"/>
              </a:solidFill>
            </a:endParaRPr>
          </a:p>
        </p:txBody>
      </p:sp>
      <p:sp>
        <p:nvSpPr>
          <p:cNvPr id="22" name="Стрелка вниз 21"/>
          <p:cNvSpPr/>
          <p:nvPr/>
        </p:nvSpPr>
        <p:spPr>
          <a:xfrm>
            <a:off x="2285984" y="3500438"/>
            <a:ext cx="71438" cy="285752"/>
          </a:xfrm>
          <a:prstGeom prst="down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 rot="10800000">
            <a:off x="1428728" y="4143380"/>
            <a:ext cx="71438" cy="285752"/>
          </a:xfrm>
          <a:prstGeom prst="down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57166"/>
            <a:ext cx="3429024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noFill/>
          </a:ln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Рентгенография</a:t>
            </a:r>
            <a:endParaRPr lang="ru-RU" sz="2400" b="1" i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43306" y="357166"/>
            <a:ext cx="5214974" cy="1631216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2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2">
                  <a:lumMod val="40000"/>
                  <a:lumOff val="60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- это  метод </a:t>
            </a:r>
            <a:r>
              <a:rPr lang="ru-RU" sz="2000" b="1" i="1" u="sng" dirty="0" smtClean="0">
                <a:solidFill>
                  <a:srgbClr val="0000FF"/>
                </a:solidFill>
              </a:rPr>
              <a:t>рентгенодиагностики</a:t>
            </a:r>
            <a:r>
              <a:rPr lang="ru-RU" sz="2000" dirty="0" smtClean="0">
                <a:solidFill>
                  <a:srgbClr val="0000FF"/>
                </a:solidFill>
              </a:rPr>
              <a:t>, при котором </a:t>
            </a:r>
            <a:r>
              <a:rPr lang="ru-RU" sz="2000" b="1" i="1" dirty="0" smtClean="0">
                <a:solidFill>
                  <a:srgbClr val="0000FF"/>
                </a:solidFill>
              </a:rPr>
              <a:t>изображение объекта получают на </a:t>
            </a:r>
            <a:r>
              <a:rPr lang="ru-RU" sz="2000" b="1" i="1" u="sng" dirty="0" smtClean="0">
                <a:solidFill>
                  <a:schemeClr val="accent4">
                    <a:lumMod val="75000"/>
                  </a:schemeClr>
                </a:solidFill>
              </a:rPr>
              <a:t>специальной пленке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ru-RU" sz="2000" b="1" i="1" dirty="0" smtClean="0">
                <a:solidFill>
                  <a:srgbClr val="0000FF"/>
                </a:solidFill>
              </a:rPr>
              <a:t>чувствительной к рентгеновскому излучению.</a:t>
            </a:r>
            <a:endParaRPr lang="ru-RU" sz="2000" b="1" i="1" dirty="0">
              <a:solidFill>
                <a:srgbClr val="0000FF"/>
              </a:solidFill>
            </a:endParaRPr>
          </a:p>
        </p:txBody>
      </p:sp>
      <p:pic>
        <p:nvPicPr>
          <p:cNvPr id="1026" name="Picture 2" descr="C:\Documents and Settings\1\Мои документы\Мои рисунки\rentgen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2071678"/>
            <a:ext cx="3857652" cy="2386016"/>
          </a:xfrm>
          <a:prstGeom prst="rect">
            <a:avLst/>
          </a:prstGeom>
          <a:noFill/>
          <a:ln w="57150">
            <a:solidFill>
              <a:schemeClr val="accent3">
                <a:lumMod val="40000"/>
                <a:lumOff val="60000"/>
              </a:schemeClr>
            </a:solidFill>
          </a:ln>
        </p:spPr>
      </p:pic>
      <p:pic>
        <p:nvPicPr>
          <p:cNvPr id="1027" name="Picture 3" descr="C:\Documents and Settings\1\Мои документы\Мои рисунки\rentgen2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142984"/>
            <a:ext cx="3429024" cy="257176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857620" y="4714884"/>
            <a:ext cx="5000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Пациент располагается между рентгеновской трубкой и пленкой.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57620" y="5500702"/>
            <a:ext cx="50006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Снимки проводятся в </a:t>
            </a:r>
            <a:r>
              <a:rPr lang="ru-RU" sz="2000" b="1" i="1" dirty="0" smtClean="0">
                <a:solidFill>
                  <a:srgbClr val="0000FF"/>
                </a:solidFill>
              </a:rPr>
              <a:t>2-х</a:t>
            </a:r>
            <a:r>
              <a:rPr lang="ru-RU" sz="2000" dirty="0" smtClean="0">
                <a:solidFill>
                  <a:srgbClr val="0000FF"/>
                </a:solidFill>
              </a:rPr>
              <a:t> взаимно перпендикулярных </a:t>
            </a:r>
            <a:r>
              <a:rPr lang="ru-RU" sz="2000" b="1" i="1" dirty="0" smtClean="0">
                <a:solidFill>
                  <a:srgbClr val="0000FF"/>
                </a:solidFill>
              </a:rPr>
              <a:t>проекциях</a:t>
            </a:r>
            <a:r>
              <a:rPr lang="ru-RU" sz="2000" dirty="0" smtClean="0">
                <a:solidFill>
                  <a:srgbClr val="0000FF"/>
                </a:solidFill>
              </a:rPr>
              <a:t>: </a:t>
            </a:r>
            <a:r>
              <a:rPr lang="ru-RU" sz="2000" b="1" i="1" dirty="0" smtClean="0">
                <a:solidFill>
                  <a:srgbClr val="0000FF"/>
                </a:solidFill>
              </a:rPr>
              <a:t>прямая и боковая.</a:t>
            </a:r>
            <a:endParaRPr lang="ru-RU" sz="2000" b="1" i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3786190"/>
            <a:ext cx="3500462" cy="830997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НЕГАТИВ. Кости светлые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pic>
        <p:nvPicPr>
          <p:cNvPr id="1028" name="Picture 4" descr="C:\Documents and Settings\1\Мои документы\Мои рисунки\р-графия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4572008"/>
            <a:ext cx="2500330" cy="1928826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Мои рисунки\untitled 1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357166"/>
            <a:ext cx="2357454" cy="2571768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2051" name="Picture 3" descr="C:\Documents and Settings\1\Мои документы\Мои рисунки\untitled2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357166"/>
            <a:ext cx="2143140" cy="2571768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2052" name="Picture 4" descr="C:\Documents and Settings\1\Мои документы\Мои рисунки\untitled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57166"/>
            <a:ext cx="2143140" cy="2571768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2053" name="Picture 5" descr="C:\Documents and Settings\1\Мои документы\Мои рисунки\рентген снимок грудной клетки левостор.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3214686"/>
            <a:ext cx="3000396" cy="3300415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7215174" y="357166"/>
            <a:ext cx="1928826" cy="1200329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НЕГАТИВ. Кости светлые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7554" y="3214686"/>
            <a:ext cx="314327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На </a:t>
            </a:r>
            <a:r>
              <a:rPr lang="ru-RU" sz="2000" b="1" i="1" dirty="0" smtClean="0">
                <a:solidFill>
                  <a:srgbClr val="0000FF"/>
                </a:solidFill>
              </a:rPr>
              <a:t>рентгенограмме</a:t>
            </a:r>
            <a:r>
              <a:rPr lang="ru-RU" sz="2000" dirty="0" smtClean="0">
                <a:solidFill>
                  <a:srgbClr val="0000FF"/>
                </a:solidFill>
              </a:rPr>
              <a:t> виден кишечник, заворачивающийся петлей в грудную клетку.</a:t>
            </a:r>
          </a:p>
          <a:p>
            <a:r>
              <a:rPr lang="ru-RU" sz="2000" b="1" i="1" u="sng" dirty="0" smtClean="0">
                <a:solidFill>
                  <a:srgbClr val="0000FF"/>
                </a:solidFill>
              </a:rPr>
              <a:t>Диагноз: </a:t>
            </a:r>
            <a:r>
              <a:rPr lang="ru-RU" sz="2000" b="1" i="1" dirty="0" smtClean="0">
                <a:solidFill>
                  <a:srgbClr val="0000FF"/>
                </a:solidFill>
              </a:rPr>
              <a:t>левосторонняя диафрагмальная грыжа. </a:t>
            </a:r>
            <a:endParaRPr lang="ru-RU" sz="2000" b="1" i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15206" y="1571612"/>
            <a:ext cx="1714512" cy="646331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r>
              <a:rPr lang="ru-RU" b="1" i="1" dirty="0" err="1" smtClean="0">
                <a:solidFill>
                  <a:srgbClr val="0000FF"/>
                </a:solidFill>
              </a:rPr>
              <a:t>Чувстительность</a:t>
            </a:r>
            <a:r>
              <a:rPr lang="ru-RU" b="1" i="1" dirty="0" smtClean="0">
                <a:solidFill>
                  <a:srgbClr val="0000FF"/>
                </a:solidFill>
              </a:rPr>
              <a:t> </a:t>
            </a: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</a:rPr>
              <a:t>1-2%</a:t>
            </a:r>
            <a:endParaRPr lang="ru-RU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1" name="Прямоугольник 5"/>
          <p:cNvSpPr>
            <a:spLocks noChangeArrowheads="1"/>
          </p:cNvSpPr>
          <p:nvPr/>
        </p:nvSpPr>
        <p:spPr bwMode="auto">
          <a:xfrm>
            <a:off x="5857852" y="6000768"/>
            <a:ext cx="3143304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00FF"/>
                </a:solidFill>
              </a:rPr>
              <a:t>Рентгенограмма</a:t>
            </a:r>
            <a:r>
              <a:rPr lang="ru-RU" sz="1400" dirty="0" smtClean="0">
                <a:solidFill>
                  <a:srgbClr val="0000FF"/>
                </a:solidFill>
              </a:rPr>
              <a:t>   </a:t>
            </a:r>
            <a:r>
              <a:rPr lang="ru-RU" sz="1400" dirty="0">
                <a:solidFill>
                  <a:srgbClr val="0000FF"/>
                </a:solidFill>
              </a:rPr>
              <a:t>черепа при </a:t>
            </a:r>
            <a:r>
              <a:rPr lang="ru-RU" sz="1400" dirty="0" smtClean="0">
                <a:solidFill>
                  <a:srgbClr val="0000FF"/>
                </a:solidFill>
              </a:rPr>
              <a:t> компактной остеоме теменной</a:t>
            </a:r>
            <a:endParaRPr lang="ru-RU" sz="1400" dirty="0">
              <a:solidFill>
                <a:srgbClr val="0000FF"/>
              </a:solidFill>
            </a:endParaRPr>
          </a:p>
        </p:txBody>
      </p:sp>
      <p:pic>
        <p:nvPicPr>
          <p:cNvPr id="26626" name="Picture 2" descr="C:\Documents and Settings\1\Мои документы\Мои рисунки\рентгенограмма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89645" y="3000372"/>
            <a:ext cx="3040073" cy="3000396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56292"/>
            <a:ext cx="83529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u="sng" dirty="0">
                <a:solidFill>
                  <a:srgbClr val="0000FF"/>
                </a:solidFill>
              </a:rPr>
              <a:t>Содержание лекции </a:t>
            </a:r>
            <a:r>
              <a:rPr lang="ru-RU" sz="3200" b="1" i="1" u="sng" dirty="0" smtClean="0">
                <a:solidFill>
                  <a:srgbClr val="0000FF"/>
                </a:solidFill>
              </a:rPr>
              <a:t>№9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544" y="2119620"/>
            <a:ext cx="8501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>
              <a:solidFill>
                <a:srgbClr val="0000FF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052736"/>
            <a:ext cx="8352928" cy="3416320"/>
          </a:xfrm>
          <a:prstGeom prst="rect">
            <a:avLst/>
          </a:prstGeom>
          <a:gradFill flip="none" rotWithShape="1">
            <a:gsLst>
              <a:gs pos="0">
                <a:srgbClr val="4CEC5F">
                  <a:tint val="66000"/>
                  <a:satMod val="160000"/>
                </a:srgbClr>
              </a:gs>
              <a:gs pos="50000">
                <a:srgbClr val="4CEC5F">
                  <a:tint val="44500"/>
                  <a:satMod val="160000"/>
                </a:srgbClr>
              </a:gs>
              <a:gs pos="100000">
                <a:srgbClr val="4CEC5F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400" dirty="0" smtClean="0">
                <a:solidFill>
                  <a:srgbClr val="0000FF"/>
                </a:solidFill>
              </a:rPr>
              <a:t>Виды ионизирующего излучения.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>
                <a:solidFill>
                  <a:srgbClr val="0000FF"/>
                </a:solidFill>
              </a:rPr>
              <a:t>Рентгеновское излучение. Физические основы применения в медицине.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>
                <a:solidFill>
                  <a:srgbClr val="0000FF"/>
                </a:solidFill>
              </a:rPr>
              <a:t>Радиоактивность. Закон радиоактивного распада.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>
                <a:solidFill>
                  <a:srgbClr val="0000FF"/>
                </a:solidFill>
              </a:rPr>
              <a:t>Дозиметрия ионизирующего излучения.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>
                <a:solidFill>
                  <a:srgbClr val="0000FF"/>
                </a:solidFill>
              </a:rPr>
              <a:t>Защита от ионизирующего излучения.</a:t>
            </a:r>
          </a:p>
          <a:p>
            <a:pPr marL="342900" indent="-342900">
              <a:buFont typeface="+mj-lt"/>
              <a:buAutoNum type="arabicPeriod"/>
            </a:pPr>
            <a:endParaRPr lang="ru-RU" sz="2400" dirty="0" smtClean="0">
              <a:solidFill>
                <a:srgbClr val="0000FF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ru-RU" sz="2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19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C:\Documents and Settings\1\Мои документы\Мои рисунки\chronic_ulc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 flipH="1" flipV="1">
            <a:off x="357158" y="1285860"/>
            <a:ext cx="2687639" cy="2888451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4" name="Picture 8" descr="http://www.simedica.ru/Pics/Wiki/Rentgenoskopiya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1142984"/>
            <a:ext cx="2919412" cy="3103563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57158" y="357166"/>
            <a:ext cx="84296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В некоторых случаях перед обследованием вводят специальное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контрастное вещество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4214818"/>
            <a:ext cx="2857520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rgbClr val="0000FF"/>
                </a:solidFill>
              </a:rPr>
              <a:t>Хроническая язва</a:t>
            </a:r>
            <a:endParaRPr lang="ru-RU" sz="2000" i="1" dirty="0">
              <a:solidFill>
                <a:srgbClr val="0000FF"/>
              </a:solidFill>
            </a:endParaRPr>
          </a:p>
        </p:txBody>
      </p:sp>
      <p:sp>
        <p:nvSpPr>
          <p:cNvPr id="7" name="Плюс 6"/>
          <p:cNvSpPr/>
          <p:nvPr/>
        </p:nvSpPr>
        <p:spPr>
          <a:xfrm>
            <a:off x="285720" y="4643446"/>
            <a:ext cx="428628" cy="500066"/>
          </a:xfrm>
          <a:prstGeom prst="mathPlus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714348" y="4786322"/>
            <a:ext cx="3500462" cy="1323439"/>
          </a:xfrm>
          <a:prstGeom prst="rec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00FF"/>
                </a:solidFill>
              </a:rPr>
              <a:t>Разрешение </a:t>
            </a:r>
            <a:r>
              <a:rPr lang="ru-RU" sz="2000" b="1" dirty="0" smtClean="0">
                <a:solidFill>
                  <a:srgbClr val="0000FF"/>
                </a:solidFill>
              </a:rPr>
              <a:t>2%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00FF"/>
                </a:solidFill>
              </a:rPr>
              <a:t>Малое время облучения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00FF"/>
                </a:solidFill>
              </a:rPr>
              <a:t>Практически полная безопасность для врача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9" name="Минус 8"/>
          <p:cNvSpPr/>
          <p:nvPr/>
        </p:nvSpPr>
        <p:spPr>
          <a:xfrm>
            <a:off x="6072198" y="4429132"/>
            <a:ext cx="571504" cy="188595"/>
          </a:xfrm>
          <a:prstGeom prst="mathMinus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572264" y="4643446"/>
            <a:ext cx="2214578" cy="1631216"/>
          </a:xfrm>
          <a:prstGeom prst="rec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00FF"/>
                </a:solidFill>
              </a:rPr>
              <a:t>Статичность </a:t>
            </a:r>
            <a:r>
              <a:rPr lang="ru-RU" sz="2000" dirty="0" smtClean="0">
                <a:solidFill>
                  <a:srgbClr val="0000FF"/>
                </a:solidFill>
              </a:rPr>
              <a:t>изображения: объект нельзя проследить в динамике</a:t>
            </a:r>
            <a:endParaRPr lang="ru-RU" sz="2000" dirty="0">
              <a:solidFill>
                <a:srgbClr val="0000FF"/>
              </a:solidFill>
            </a:endParaRPr>
          </a:p>
        </p:txBody>
      </p:sp>
      <p:pic>
        <p:nvPicPr>
          <p:cNvPr id="27650" name="Picture 2" descr="C:\Documents and Settings\1\Мои документы\Мои рисунки\22329_pub_smal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1285860"/>
            <a:ext cx="2786082" cy="2571768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071802" y="3857628"/>
            <a:ext cx="2786082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0000FF"/>
                </a:solidFill>
              </a:rPr>
              <a:t>Рентгенологическое обследование почек</a:t>
            </a:r>
            <a:endParaRPr lang="ru-RU" i="1" dirty="0">
              <a:solidFill>
                <a:srgbClr val="0000FF"/>
              </a:solidFill>
            </a:endParaRPr>
          </a:p>
        </p:txBody>
      </p:sp>
      <p:pic>
        <p:nvPicPr>
          <p:cNvPr id="12" name="Picture 3" descr="C:\Documents and Settings\1\Мои документы\Мои рисунки\22322_pub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4643446"/>
            <a:ext cx="2071702" cy="1857388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4286248" y="6215082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желудок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1\Мои документы\Мои рисунки\фл-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500306"/>
            <a:ext cx="4114800" cy="4057650"/>
          </a:xfrm>
          <a:prstGeom prst="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285720" y="357166"/>
            <a:ext cx="3143272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noFill/>
          </a:ln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Флюорография</a:t>
            </a:r>
            <a:endParaRPr lang="ru-RU" sz="2400" b="1" i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8992" y="357166"/>
            <a:ext cx="5500726" cy="23083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-это метод </a:t>
            </a:r>
            <a:r>
              <a:rPr lang="ru-RU" sz="2400" u="sng" dirty="0" smtClean="0">
                <a:solidFill>
                  <a:srgbClr val="0000FF"/>
                </a:solidFill>
              </a:rPr>
              <a:t>рентгенодиагностики,</a:t>
            </a:r>
            <a:r>
              <a:rPr lang="ru-RU" sz="2400" dirty="0" smtClean="0">
                <a:solidFill>
                  <a:srgbClr val="0000FF"/>
                </a:solidFill>
              </a:rPr>
              <a:t> заключающийся в </a:t>
            </a:r>
            <a:r>
              <a:rPr lang="ru-RU" sz="2400" b="1" i="1" dirty="0" smtClean="0">
                <a:solidFill>
                  <a:srgbClr val="0000FF"/>
                </a:solidFill>
              </a:rPr>
              <a:t>фотографировании изображения,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полученного на экране, </a:t>
            </a:r>
            <a:r>
              <a:rPr lang="ru-RU" sz="2400" dirty="0" smtClean="0">
                <a:solidFill>
                  <a:srgbClr val="0000FF"/>
                </a:solidFill>
              </a:rPr>
              <a:t>на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фотопленку </a:t>
            </a:r>
            <a:r>
              <a:rPr lang="ru-RU" sz="2400" b="1" i="1" dirty="0" smtClean="0">
                <a:solidFill>
                  <a:srgbClr val="0000FF"/>
                </a:solidFill>
              </a:rPr>
              <a:t>небольшого формата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pic>
        <p:nvPicPr>
          <p:cNvPr id="8" name="Picture 4" descr="http://www.8a.ru/kat/big/8706.jpg"/>
          <p:cNvPicPr>
            <a:picLocks noChangeAspect="1" noChangeArrowheads="1"/>
          </p:cNvPicPr>
          <p:nvPr/>
        </p:nvPicPr>
        <p:blipFill>
          <a:blip r:embed="rId3"/>
          <a:srcRect l="15253" t="14191" r="13569" b="12828"/>
          <a:stretch>
            <a:fillRect/>
          </a:stretch>
        </p:blipFill>
        <p:spPr bwMode="auto">
          <a:xfrm>
            <a:off x="4786314" y="3071810"/>
            <a:ext cx="3929090" cy="3429024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28596" y="1000108"/>
            <a:ext cx="2928958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Применяют для </a:t>
            </a: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</a:rPr>
              <a:t>массовых обследований населения</a:t>
            </a:r>
            <a:endParaRPr lang="ru-RU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ртинка 2 из 832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000372"/>
            <a:ext cx="4571999" cy="3428999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85720" y="1214422"/>
            <a:ext cx="85011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B050"/>
                </a:solidFill>
              </a:rPr>
              <a:t>                                                          = послойная запись</a:t>
            </a:r>
            <a:endParaRPr lang="ru-RU" sz="2000" b="1" i="1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357166"/>
            <a:ext cx="8501122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Рентгеновская томография </a:t>
            </a:r>
            <a:r>
              <a:rPr lang="ru-RU" sz="2400" dirty="0" smtClean="0">
                <a:solidFill>
                  <a:srgbClr val="0000FF"/>
                </a:solidFill>
              </a:rPr>
              <a:t>- это метод рентгенографии отдельных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слоев</a:t>
            </a: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!</a:t>
            </a:r>
            <a:r>
              <a:rPr lang="ru-RU" sz="2400" dirty="0" smtClean="0">
                <a:solidFill>
                  <a:srgbClr val="0000FF"/>
                </a:solidFill>
              </a:rPr>
              <a:t> тела человека.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6" name="Дуга 5"/>
          <p:cNvSpPr/>
          <p:nvPr/>
        </p:nvSpPr>
        <p:spPr>
          <a:xfrm>
            <a:off x="2428860" y="2285992"/>
            <a:ext cx="2357454" cy="571504"/>
          </a:xfrm>
          <a:prstGeom prst="arc">
            <a:avLst>
              <a:gd name="adj1" fmla="val 10854572"/>
              <a:gd name="adj2" fmla="val 0"/>
            </a:avLst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>
            <a:stCxn id="6" idx="0"/>
          </p:cNvCxnSpPr>
          <p:nvPr/>
        </p:nvCxnSpPr>
        <p:spPr>
          <a:xfrm rot="5400000" flipH="1" flipV="1">
            <a:off x="2368017" y="2420791"/>
            <a:ext cx="195641" cy="68919"/>
          </a:xfrm>
          <a:prstGeom prst="lin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2428860" y="2500306"/>
            <a:ext cx="142876" cy="71438"/>
          </a:xfrm>
          <a:prstGeom prst="lin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857356" y="6143644"/>
            <a:ext cx="2071702" cy="1588"/>
          </a:xfrm>
          <a:prstGeom prst="lin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0800000">
            <a:off x="3714744" y="6072206"/>
            <a:ext cx="214314" cy="71438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0800000" flipV="1">
            <a:off x="3714744" y="6143644"/>
            <a:ext cx="214314" cy="71438"/>
          </a:xfrm>
          <a:prstGeom prst="lin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714480" y="6143644"/>
            <a:ext cx="214314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фотопленка</a:t>
            </a:r>
            <a:endParaRPr lang="ru-RU" b="1" i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43174" y="2500306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излучатель</a:t>
            </a:r>
            <a:endParaRPr lang="ru-RU" b="1" i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 flipH="1">
            <a:off x="5000623" y="1785926"/>
            <a:ext cx="3857656" cy="44012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Эффект томографии</a:t>
            </a:r>
          </a:p>
          <a:p>
            <a:r>
              <a:rPr lang="ru-RU" sz="2000" dirty="0" smtClean="0">
                <a:solidFill>
                  <a:srgbClr val="0000FF"/>
                </a:solidFill>
              </a:rPr>
              <a:t>(= различные ткани в изображении </a:t>
            </a:r>
            <a:r>
              <a:rPr lang="ru-RU" sz="2000" b="1" i="1" dirty="0" smtClean="0">
                <a:solidFill>
                  <a:srgbClr val="FF0000"/>
                </a:solidFill>
              </a:rPr>
              <a:t>не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000" b="1" i="1" dirty="0" smtClean="0">
                <a:solidFill>
                  <a:srgbClr val="FF0000"/>
                </a:solidFill>
              </a:rPr>
              <a:t>затеняют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000" dirty="0" smtClean="0">
                <a:solidFill>
                  <a:srgbClr val="0000FF"/>
                </a:solidFill>
              </a:rPr>
              <a:t>друг друга) </a:t>
            </a:r>
            <a:r>
              <a:rPr lang="ru-RU" sz="2400" dirty="0" smtClean="0">
                <a:solidFill>
                  <a:srgbClr val="0000FF"/>
                </a:solidFill>
              </a:rPr>
              <a:t>достигается посредством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непрерывного </a:t>
            </a:r>
            <a:r>
              <a:rPr lang="ru-RU" sz="2400" dirty="0" smtClean="0">
                <a:solidFill>
                  <a:srgbClr val="0000FF"/>
                </a:solidFill>
              </a:rPr>
              <a:t>движения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излучателя(рентгеновской трубки) </a:t>
            </a:r>
            <a:r>
              <a:rPr lang="ru-RU" sz="2400" dirty="0" smtClean="0">
                <a:solidFill>
                  <a:srgbClr val="0000FF"/>
                </a:solidFill>
              </a:rPr>
              <a:t>и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пленки</a:t>
            </a:r>
            <a:r>
              <a:rPr lang="ru-RU" sz="2400" dirty="0" smtClean="0">
                <a:solidFill>
                  <a:srgbClr val="0000FF"/>
                </a:solidFill>
              </a:rPr>
              <a:t> во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взаимно противоположных </a:t>
            </a:r>
            <a:r>
              <a:rPr lang="ru-RU" sz="2400" dirty="0" smtClean="0">
                <a:solidFill>
                  <a:srgbClr val="0000FF"/>
                </a:solidFill>
              </a:rPr>
              <a:t>направлениях.</a:t>
            </a:r>
            <a:endParaRPr lang="ru-RU" sz="2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+mj-lt"/>
                <a:cs typeface="Arial" pitchFamily="34" charset="0"/>
              </a:rPr>
              <a:t>Рентгеновская компьютерная </a:t>
            </a:r>
            <a:r>
              <a:rPr lang="ru-RU" sz="2800" b="1" dirty="0" smtClean="0">
                <a:latin typeface="+mj-lt"/>
                <a:cs typeface="Arial" pitchFamily="34" charset="0"/>
              </a:rPr>
              <a:t>томография</a:t>
            </a:r>
            <a:br>
              <a:rPr lang="ru-RU" sz="2800" b="1" dirty="0" smtClean="0">
                <a:latin typeface="+mj-lt"/>
                <a:cs typeface="Arial" pitchFamily="34" charset="0"/>
              </a:rPr>
            </a:br>
            <a:r>
              <a:rPr lang="ru-RU" sz="2800" b="1" dirty="0" smtClean="0">
                <a:latin typeface="+mj-lt"/>
                <a:cs typeface="Arial" pitchFamily="34" charset="0"/>
              </a:rPr>
              <a:t>            ( КТ</a:t>
            </a:r>
            <a:r>
              <a:rPr lang="ru-RU" sz="2800" b="1" dirty="0">
                <a:latin typeface="+mj-lt"/>
                <a:cs typeface="Arial" pitchFamily="34" charset="0"/>
              </a:rPr>
              <a:t>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4282" y="1071546"/>
            <a:ext cx="89297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Компьютерная томография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(КТ) </a:t>
            </a:r>
            <a:r>
              <a:rPr lang="ru-RU" sz="2000" dirty="0" smtClean="0">
                <a:solidFill>
                  <a:srgbClr val="0000FF"/>
                </a:solidFill>
              </a:rPr>
              <a:t>– это метод </a:t>
            </a:r>
            <a:r>
              <a:rPr lang="ru-RU" sz="2000" i="1" dirty="0" smtClean="0">
                <a:solidFill>
                  <a:srgbClr val="0000FF"/>
                </a:solidFill>
              </a:rPr>
              <a:t>рентгенодиагностики</a:t>
            </a:r>
            <a:r>
              <a:rPr lang="ru-RU" sz="2000" dirty="0" smtClean="0">
                <a:solidFill>
                  <a:srgbClr val="0000FF"/>
                </a:solidFill>
              </a:rPr>
              <a:t>, позволяющий получить изображение </a:t>
            </a:r>
            <a:r>
              <a:rPr lang="ru-RU" sz="2000" b="1" i="1" u="sng" dirty="0" smtClean="0">
                <a:solidFill>
                  <a:schemeClr val="accent4">
                    <a:lumMod val="75000"/>
                  </a:schemeClr>
                </a:solidFill>
              </a:rPr>
              <a:t>поперечного </a:t>
            </a:r>
            <a:r>
              <a:rPr lang="ru-RU" sz="2000" dirty="0" smtClean="0">
                <a:solidFill>
                  <a:srgbClr val="0000FF"/>
                </a:solidFill>
              </a:rPr>
              <a:t>слоя сечения тела человека толщиной несколько мм. При этом заданное сечение </a:t>
            </a:r>
            <a:r>
              <a:rPr lang="ru-RU" sz="2000" i="1" u="sng" dirty="0" smtClean="0">
                <a:solidFill>
                  <a:schemeClr val="accent4">
                    <a:lumMod val="75000"/>
                  </a:schemeClr>
                </a:solidFill>
              </a:rPr>
              <a:t>многократно просвечивается под разными углами, </a:t>
            </a:r>
            <a:r>
              <a:rPr lang="ru-RU" sz="2000" dirty="0" smtClean="0">
                <a:solidFill>
                  <a:srgbClr val="0000FF"/>
                </a:solidFill>
              </a:rPr>
              <a:t>и каждое отдельное изображение </a:t>
            </a:r>
            <a:r>
              <a:rPr lang="ru-RU" sz="2000" i="1" u="sng" dirty="0" smtClean="0">
                <a:solidFill>
                  <a:srgbClr val="0000FF"/>
                </a:solidFill>
              </a:rPr>
              <a:t>фиксируется в памяти компьютера. </a:t>
            </a:r>
            <a:r>
              <a:rPr lang="ru-RU" sz="2000" dirty="0" smtClean="0">
                <a:solidFill>
                  <a:srgbClr val="0000FF"/>
                </a:solidFill>
              </a:rPr>
              <a:t>Затем осуществляется </a:t>
            </a:r>
            <a:r>
              <a:rPr lang="ru-RU" sz="2000" b="1" i="1" dirty="0" smtClean="0">
                <a:solidFill>
                  <a:srgbClr val="0000FF"/>
                </a:solidFill>
              </a:rPr>
              <a:t>компьютерная </a:t>
            </a:r>
            <a:r>
              <a:rPr lang="ru-RU" sz="2000" b="1" i="1" u="sng" dirty="0" smtClean="0">
                <a:solidFill>
                  <a:srgbClr val="0000FF"/>
                </a:solidFill>
              </a:rPr>
              <a:t>реконструкция</a:t>
            </a:r>
            <a:r>
              <a:rPr lang="ru-RU" sz="2000" dirty="0" smtClean="0">
                <a:solidFill>
                  <a:srgbClr val="0000FF"/>
                </a:solidFill>
              </a:rPr>
              <a:t>, и появляется изображение сканируемого слоя.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3357562"/>
            <a:ext cx="3500462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FF"/>
                </a:solidFill>
              </a:rPr>
              <a:t>Разрешение 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0,1%</a:t>
            </a:r>
            <a:endParaRPr lang="ru-RU" sz="24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1" name="Picture 2" descr="C:\Documents and Settings\1\Мои документы\Мои рисунки\Computed%20Tomograph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4500570"/>
            <a:ext cx="1928826" cy="2071702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4098" name="Picture 2" descr="C:\Documents and Settings\1\Мои документы\Мои рисунки\Нобель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72" y="357166"/>
            <a:ext cx="1143008" cy="117133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5715008" y="428604"/>
            <a:ext cx="2071702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i="1" dirty="0" err="1" smtClean="0">
                <a:solidFill>
                  <a:srgbClr val="0000FF"/>
                </a:solidFill>
              </a:rPr>
              <a:t>Кормак</a:t>
            </a:r>
            <a:r>
              <a:rPr lang="ru-RU" sz="2000" b="1" i="1" dirty="0" smtClean="0">
                <a:solidFill>
                  <a:srgbClr val="0000FF"/>
                </a:solidFill>
              </a:rPr>
              <a:t> и </a:t>
            </a:r>
            <a:r>
              <a:rPr lang="ru-RU" sz="2000" b="1" i="1" dirty="0" err="1" smtClean="0">
                <a:solidFill>
                  <a:srgbClr val="0000FF"/>
                </a:solidFill>
              </a:rPr>
              <a:t>Хаунсфилд</a:t>
            </a:r>
            <a:endParaRPr lang="ru-RU" sz="2000" b="1" i="1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86710" y="1285860"/>
            <a:ext cx="1000132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chemeClr val="accent4">
                    <a:lumMod val="75000"/>
                  </a:schemeClr>
                </a:solidFill>
              </a:rPr>
              <a:t>1979</a:t>
            </a:r>
            <a:endParaRPr lang="ru-RU" sz="16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6" name="Picture 4" descr="C:\Documents and Settings\1\Мои документы\Мои рисунки\кт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3357562"/>
            <a:ext cx="2357454" cy="1452556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19" name="Picture 5" descr="C:\Documents and Settings\1\Мои документы\Мои рисунки\600px-Ct-workstation-nec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68" y="3286124"/>
            <a:ext cx="1785950" cy="1643074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21" name="Picture 6" descr="C:\Documents and Settings\1\Мои документы\Мои рисунки\800px-CT_Chest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72132" y="4857760"/>
            <a:ext cx="3217842" cy="1643074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22" name="TextBox 21"/>
          <p:cNvSpPr txBox="1"/>
          <p:nvPr/>
        </p:nvSpPr>
        <p:spPr>
          <a:xfrm>
            <a:off x="5572132" y="4786322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КТ-скан грудной клетки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5" name="Picture 2" descr="Картинка 7 из 2048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 l="2877" t="11905" r="5051" b="9523"/>
          <a:stretch>
            <a:fillRect/>
          </a:stretch>
        </p:blipFill>
        <p:spPr bwMode="auto">
          <a:xfrm>
            <a:off x="285720" y="3786190"/>
            <a:ext cx="3143272" cy="2786082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17" name="Picture 3" descr="C:\Documents and Settings\1\Мои документы\Мои рисунки\кт2.bmp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714744" y="3357562"/>
            <a:ext cx="957798" cy="1143008"/>
          </a:xfrm>
          <a:prstGeom prst="rect">
            <a:avLst/>
          </a:prstGeom>
          <a:noFill/>
          <a:ln w="57150">
            <a:solidFill>
              <a:schemeClr val="accent3">
                <a:lumMod val="40000"/>
                <a:lumOff val="6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785794"/>
            <a:ext cx="83582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применяется для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разрушения </a:t>
            </a:r>
            <a:r>
              <a:rPr lang="ru-RU" sz="2400" i="1" dirty="0" smtClean="0">
                <a:solidFill>
                  <a:schemeClr val="accent4">
                    <a:lumMod val="75000"/>
                  </a:schemeClr>
                </a:solidFill>
              </a:rPr>
              <a:t>злокачественных опухолей</a:t>
            </a:r>
            <a:r>
              <a:rPr lang="ru-RU" sz="2400" dirty="0" smtClean="0">
                <a:solidFill>
                  <a:srgbClr val="0000FF"/>
                </a:solidFill>
              </a:rPr>
              <a:t>.  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500174"/>
            <a:ext cx="850112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rgbClr val="0000FF"/>
                </a:solidFill>
              </a:rPr>
              <a:t>Опухоль является «мишенью», а </a:t>
            </a:r>
            <a:r>
              <a:rPr lang="ru-RU" sz="2200" b="1" i="1" dirty="0" smtClean="0">
                <a:solidFill>
                  <a:srgbClr val="0000FF"/>
                </a:solidFill>
              </a:rPr>
              <a:t>ИИ</a:t>
            </a:r>
            <a:r>
              <a:rPr lang="ru-RU" sz="2200" dirty="0" smtClean="0">
                <a:solidFill>
                  <a:srgbClr val="0000FF"/>
                </a:solidFill>
              </a:rPr>
              <a:t> оказывает биологическое действие: </a:t>
            </a:r>
            <a:r>
              <a:rPr lang="ru-RU" sz="2200" b="1" i="1" u="sng" dirty="0" smtClean="0">
                <a:solidFill>
                  <a:schemeClr val="accent4">
                    <a:lumMod val="75000"/>
                  </a:schemeClr>
                </a:solidFill>
              </a:rPr>
              <a:t>вызывает изменения </a:t>
            </a:r>
            <a:r>
              <a:rPr lang="ru-RU" sz="2200" b="1" i="1" dirty="0" smtClean="0">
                <a:solidFill>
                  <a:srgbClr val="FF0000"/>
                </a:solidFill>
              </a:rPr>
              <a:t>! </a:t>
            </a:r>
            <a:r>
              <a:rPr lang="ru-RU" sz="2200" dirty="0" smtClean="0">
                <a:solidFill>
                  <a:srgbClr val="0000FF"/>
                </a:solidFill>
              </a:rPr>
              <a:t>в клетках, тканях и органах. Нарушает жизнедеятельность клеток.</a:t>
            </a:r>
            <a:endParaRPr lang="ru-RU" sz="2200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2857496"/>
            <a:ext cx="3357586" cy="461665"/>
          </a:xfrm>
          <a:prstGeom prst="rect">
            <a:avLst/>
          </a:prstGeom>
          <a:noFill/>
          <a:ln w="57150">
            <a:noFill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Рентгенотерапия</a:t>
            </a:r>
            <a:endParaRPr lang="ru-RU" sz="2400" b="1" i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3286124"/>
            <a:ext cx="8572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Используется только  для облучения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поверхностно</a:t>
            </a: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! </a:t>
            </a:r>
            <a:r>
              <a:rPr lang="ru-RU" sz="2400" dirty="0" smtClean="0">
                <a:solidFill>
                  <a:srgbClr val="0000FF"/>
                </a:solidFill>
              </a:rPr>
              <a:t>лежащих новообразований.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4143380"/>
            <a:ext cx="4143404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В глубине доза </a:t>
            </a:r>
            <a:r>
              <a:rPr lang="ru-RU" sz="2000" b="1" i="1" dirty="0" smtClean="0">
                <a:solidFill>
                  <a:srgbClr val="0000FF"/>
                </a:solidFill>
              </a:rPr>
              <a:t>резко</a:t>
            </a:r>
            <a:r>
              <a:rPr lang="ru-RU" sz="2000" dirty="0" smtClean="0">
                <a:solidFill>
                  <a:srgbClr val="0000FF"/>
                </a:solidFill>
              </a:rPr>
              <a:t> </a:t>
            </a:r>
            <a:r>
              <a:rPr lang="ru-RU" sz="2000" b="1" i="1" dirty="0" smtClean="0">
                <a:solidFill>
                  <a:srgbClr val="0000FF"/>
                </a:solidFill>
              </a:rPr>
              <a:t>падает.</a:t>
            </a:r>
            <a:r>
              <a:rPr lang="ru-RU" sz="2000" dirty="0" smtClean="0">
                <a:solidFill>
                  <a:srgbClr val="0000FF"/>
                </a:solidFill>
              </a:rPr>
              <a:t> Большое рассеяние в здоровых тканях: 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на глубине 3 см остается 10% от поверхностной дозы.</a:t>
            </a:r>
            <a:endParaRPr lang="ru-RU" sz="20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7" name="Picture 2" descr="http://www.lucter.ru/uploads/posts/2009-11/1259163305_kryikydhk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4143380"/>
            <a:ext cx="3357586" cy="2357454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143108" y="357166"/>
            <a:ext cx="4592432" cy="523220"/>
          </a:xfrm>
          <a:prstGeom prst="rect">
            <a:avLst/>
          </a:prstGeom>
          <a:noFill/>
          <a:ln w="57150">
            <a:noFill/>
          </a:ln>
        </p:spPr>
        <p:txBody>
          <a:bodyPr wrap="square">
            <a:spAutoFit/>
          </a:bodyPr>
          <a:lstStyle/>
          <a:p>
            <a:r>
              <a:rPr lang="ru-RU" sz="2800" b="1" i="1" u="sng" dirty="0" smtClean="0">
                <a:solidFill>
                  <a:srgbClr val="0000FF"/>
                </a:solidFill>
                <a:cs typeface="Arial" pitchFamily="34" charset="0"/>
              </a:rPr>
              <a:t>Рентгенотерапия</a:t>
            </a:r>
            <a:endParaRPr lang="ru-RU" sz="2800" b="1" i="1" u="sng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+mj-lt"/>
                <a:cs typeface="Arial" pitchFamily="34" charset="0"/>
              </a:rPr>
              <a:t>Распределение поглощенной энергии в тканях организма при воздействии разных видов излучения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928670"/>
            <a:ext cx="7239000" cy="4735513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714744" y="1000108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00FF"/>
                </a:solidFill>
              </a:rPr>
              <a:t>опухоль</a:t>
            </a:r>
            <a:endParaRPr lang="ru-RU" b="1" i="1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57290" y="1643050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smtClean="0">
                <a:solidFill>
                  <a:srgbClr val="0000FF"/>
                </a:solidFill>
              </a:rPr>
              <a:t>Рент.</a:t>
            </a:r>
            <a:endParaRPr lang="ru-RU" b="1" i="1" u="sng" dirty="0">
              <a:solidFill>
                <a:srgbClr val="0000FF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285852" y="1357298"/>
            <a:ext cx="285752" cy="2143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643174" y="2357430"/>
            <a:ext cx="285752" cy="2143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143108" y="2357430"/>
            <a:ext cx="17145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 smtClean="0">
                <a:solidFill>
                  <a:srgbClr val="0000FF"/>
                </a:solidFill>
              </a:rPr>
              <a:t>Гамма </a:t>
            </a:r>
            <a:r>
              <a:rPr lang="ru-RU" b="1" i="1" dirty="0" smtClean="0">
                <a:solidFill>
                  <a:srgbClr val="0000FF"/>
                </a:solidFill>
              </a:rPr>
              <a:t>излучение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214414" y="1857364"/>
            <a:ext cx="16017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0000FF"/>
                </a:solidFill>
              </a:rPr>
              <a:t>излучение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857752" y="1643050"/>
            <a:ext cx="16430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поток протонов с энергией 160 МэВ.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214678" y="3357562"/>
            <a:ext cx="285752" cy="2143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714744" y="1428736"/>
            <a:ext cx="1071570" cy="3929090"/>
          </a:xfrm>
          <a:prstGeom prst="rect">
            <a:avLst/>
          </a:prstGeom>
          <a:solidFill>
            <a:srgbClr val="4343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4500562" y="4357694"/>
            <a:ext cx="1285884" cy="714380"/>
          </a:xfrm>
          <a:prstGeom prst="roundRect">
            <a:avLst/>
          </a:prstGeom>
          <a:gradFill flip="none" rotWithShape="1">
            <a:gsLst>
              <a:gs pos="0">
                <a:srgbClr val="4CEC5F">
                  <a:tint val="66000"/>
                  <a:satMod val="160000"/>
                </a:srgbClr>
              </a:gs>
              <a:gs pos="50000">
                <a:srgbClr val="4CEC5F">
                  <a:tint val="44500"/>
                  <a:satMod val="160000"/>
                </a:srgbClr>
              </a:gs>
              <a:gs pos="100000">
                <a:srgbClr val="4CEC5F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428596" y="357166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FF0000"/>
                </a:solidFill>
              </a:rPr>
              <a:t>Радиоактивность. Закон радиоактивного распада</a:t>
            </a:r>
            <a:endParaRPr lang="ru-RU" sz="2400" b="1" u="sng" dirty="0">
              <a:solidFill>
                <a:srgbClr val="FF0000"/>
              </a:solidFill>
            </a:endParaRPr>
          </a:p>
        </p:txBody>
      </p:sp>
      <p:graphicFrame>
        <p:nvGraphicFramePr>
          <p:cNvPr id="335874" name="Object 5"/>
          <p:cNvGraphicFramePr>
            <a:graphicFrameLocks noChangeAspect="1"/>
          </p:cNvGraphicFramePr>
          <p:nvPr/>
        </p:nvGraphicFramePr>
        <p:xfrm>
          <a:off x="630238" y="3060700"/>
          <a:ext cx="2636837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046" name="Формула" r:id="rId3" imgW="698500" imgH="241300" progId="Equation.3">
                  <p:embed/>
                </p:oleObj>
              </mc:Choice>
              <mc:Fallback>
                <p:oleObj name="Формула" r:id="rId3" imgW="698500" imgH="241300" progId="Equation.3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238" y="3060700"/>
                        <a:ext cx="2636837" cy="825500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FBE6E6"/>
                          </a:gs>
                          <a:gs pos="100000">
                            <a:srgbClr val="F3AFAF"/>
                          </a:gs>
                        </a:gsLst>
                        <a:lin ang="5400000" scaled="1"/>
                      </a:gra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6"/>
          <p:cNvPicPr>
            <a:picLocks noChangeAspect="1" noChangeArrowheads="1"/>
          </p:cNvPicPr>
          <p:nvPr/>
        </p:nvPicPr>
        <p:blipFill>
          <a:blip r:embed="rId5"/>
          <a:srcRect t="16827" r="13029"/>
          <a:stretch>
            <a:fillRect/>
          </a:stretch>
        </p:blipFill>
        <p:spPr bwMode="auto">
          <a:xfrm>
            <a:off x="6429388" y="2643182"/>
            <a:ext cx="2214578" cy="2471734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5" name="TextBox 22"/>
          <p:cNvSpPr txBox="1">
            <a:spLocks noChangeArrowheads="1"/>
          </p:cNvSpPr>
          <p:nvPr/>
        </p:nvSpPr>
        <p:spPr bwMode="auto">
          <a:xfrm>
            <a:off x="285720" y="4286256"/>
            <a:ext cx="41434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00FF"/>
                </a:solidFill>
              </a:rPr>
              <a:t> </a:t>
            </a:r>
            <a:r>
              <a:rPr lang="ru-RU" sz="2000" dirty="0" smtClean="0">
                <a:solidFill>
                  <a:srgbClr val="0000FF"/>
                </a:solidFill>
              </a:rPr>
              <a:t>    </a:t>
            </a:r>
            <a:r>
              <a:rPr lang="en-US" sz="2000" dirty="0" smtClean="0">
                <a:solidFill>
                  <a:srgbClr val="0000FF"/>
                </a:solidFill>
              </a:rPr>
              <a:t>– </a:t>
            </a:r>
            <a:r>
              <a:rPr lang="ru-RU" sz="2000" b="1" i="1" dirty="0" smtClean="0">
                <a:solidFill>
                  <a:srgbClr val="0000FF"/>
                </a:solidFill>
              </a:rPr>
              <a:t> постоянная распада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4714884"/>
            <a:ext cx="3500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u="sng" dirty="0" smtClean="0">
                <a:solidFill>
                  <a:schemeClr val="accent4">
                    <a:lumMod val="75000"/>
                  </a:schemeClr>
                </a:solidFill>
              </a:rPr>
              <a:t>Физический смысл   </a:t>
            </a:r>
            <a:r>
              <a:rPr lang="ru-RU" sz="2000" b="1" i="1" u="sng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 :</a:t>
            </a:r>
            <a:endParaRPr lang="ru-RU" sz="2000" b="1" i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5143512"/>
            <a:ext cx="4500594" cy="132343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 Это величина, обратная времени, в течение которого число </a:t>
            </a:r>
            <a:r>
              <a:rPr lang="ru-RU" sz="2000" b="1" i="1" dirty="0" err="1" smtClean="0">
                <a:solidFill>
                  <a:schemeClr val="accent4">
                    <a:lumMod val="75000"/>
                  </a:schemeClr>
                </a:solidFill>
              </a:rPr>
              <a:t>нераспавшихся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 ядер уменьшается в «е» раз  </a:t>
            </a:r>
            <a:endParaRPr lang="ru-RU" sz="20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1428736"/>
            <a:ext cx="7929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Радиоактивность </a:t>
            </a:r>
            <a:r>
              <a:rPr lang="ru-RU" sz="2400" dirty="0" smtClean="0">
                <a:solidFill>
                  <a:srgbClr val="0000FF"/>
                </a:solidFill>
              </a:rPr>
              <a:t>– это процесс </a:t>
            </a:r>
            <a:r>
              <a:rPr lang="ru-RU" sz="2400" i="1" u="sng" dirty="0" smtClean="0">
                <a:solidFill>
                  <a:srgbClr val="0000FF"/>
                </a:solidFill>
              </a:rPr>
              <a:t>самопроизвольного</a:t>
            </a:r>
            <a:r>
              <a:rPr lang="ru-RU" sz="2400" dirty="0" smtClean="0">
                <a:solidFill>
                  <a:srgbClr val="0000FF"/>
                </a:solidFill>
              </a:rPr>
              <a:t> распада неустойчивых ядер с испусканием других ядер или элементарных частиц.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00826" y="2714620"/>
            <a:ext cx="42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N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8358214" y="464344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t</a:t>
            </a:r>
            <a:endParaRPr lang="ru-RU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429388" y="3286124"/>
            <a:ext cx="489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N</a:t>
            </a:r>
            <a:r>
              <a:rPr lang="ru-RU" b="1" baseline="-25000" dirty="0" smtClean="0"/>
              <a:t>0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28596" y="3857628"/>
            <a:ext cx="142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endParaRPr lang="ru-RU" dirty="0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500034" y="4214818"/>
          <a:ext cx="280081" cy="3921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047" name="Формула" r:id="rId6" imgW="126725" imgH="177415" progId="Equation.3">
                  <p:embed/>
                </p:oleObj>
              </mc:Choice>
              <mc:Fallback>
                <p:oleObj name="Формула" r:id="rId6" imgW="126725" imgH="177415" progId="Equation.3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34" y="4214818"/>
                        <a:ext cx="280081" cy="39211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3571868" y="2786058"/>
            <a:ext cx="2643206" cy="14773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N</a:t>
            </a:r>
            <a:r>
              <a:rPr lang="ru-RU" u="sng" dirty="0" smtClean="0"/>
              <a:t> – число еще </a:t>
            </a:r>
            <a:r>
              <a:rPr lang="ru-RU" b="1" u="sng" dirty="0" err="1" smtClean="0"/>
              <a:t>нераспавшихся</a:t>
            </a:r>
            <a:r>
              <a:rPr lang="ru-RU" b="1" u="sng" dirty="0" smtClean="0"/>
              <a:t> </a:t>
            </a:r>
            <a:r>
              <a:rPr lang="ru-RU" u="sng" dirty="0" smtClean="0"/>
              <a:t>ядер</a:t>
            </a:r>
          </a:p>
          <a:p>
            <a:r>
              <a:rPr lang="en-US" u="sng" dirty="0" smtClean="0"/>
              <a:t>N</a:t>
            </a:r>
            <a:r>
              <a:rPr lang="en-US" u="sng" baseline="-25000" dirty="0" smtClean="0"/>
              <a:t>0</a:t>
            </a:r>
            <a:r>
              <a:rPr lang="ru-RU" u="sng" baseline="-25000" dirty="0" smtClean="0"/>
              <a:t>  - </a:t>
            </a:r>
            <a:r>
              <a:rPr lang="ru-RU" u="sng" dirty="0" smtClean="0"/>
              <a:t>исходное число ядер</a:t>
            </a:r>
            <a:endParaRPr lang="ru-RU" u="sng" dirty="0"/>
          </a:p>
        </p:txBody>
      </p:sp>
      <p:graphicFrame>
        <p:nvGraphicFramePr>
          <p:cNvPr id="335880" name="Object 8"/>
          <p:cNvGraphicFramePr>
            <a:graphicFrameLocks noChangeAspect="1"/>
          </p:cNvGraphicFramePr>
          <p:nvPr/>
        </p:nvGraphicFramePr>
        <p:xfrm>
          <a:off x="3214678" y="4714884"/>
          <a:ext cx="279400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048" name="Формула" r:id="rId8" imgW="126725" imgH="177415" progId="Equation.3">
                  <p:embed/>
                </p:oleObj>
              </mc:Choice>
              <mc:Fallback>
                <p:oleObj name="Формула" r:id="rId8" imgW="126725" imgH="177415" progId="Equation.3">
                  <p:embed/>
                  <p:pic>
                    <p:nvPicPr>
                      <p:cNvPr id="0" name="Picture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4678" y="4714884"/>
                        <a:ext cx="279400" cy="392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4857752" y="5143512"/>
            <a:ext cx="4071966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Т – период полураспада-</a:t>
            </a:r>
            <a:r>
              <a:rPr lang="ru-RU" dirty="0" smtClean="0">
                <a:solidFill>
                  <a:srgbClr val="0000FF"/>
                </a:solidFill>
              </a:rPr>
              <a:t> это время, в течение которого количество ядер </a:t>
            </a:r>
            <a:r>
              <a:rPr lang="ru-RU" dirty="0" smtClean="0"/>
              <a:t>уменьшается в два раза</a:t>
            </a:r>
            <a:endParaRPr lang="ru-RU" dirty="0"/>
          </a:p>
        </p:txBody>
      </p:sp>
      <p:graphicFrame>
        <p:nvGraphicFramePr>
          <p:cNvPr id="335881" name="Object 9"/>
          <p:cNvGraphicFramePr>
            <a:graphicFrameLocks noChangeAspect="1"/>
          </p:cNvGraphicFramePr>
          <p:nvPr/>
        </p:nvGraphicFramePr>
        <p:xfrm>
          <a:off x="4572000" y="4429132"/>
          <a:ext cx="279400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049" name="Формула" r:id="rId10" imgW="126725" imgH="177415" progId="Equation.3">
                  <p:embed/>
                </p:oleObj>
              </mc:Choice>
              <mc:Fallback>
                <p:oleObj name="Формула" r:id="rId10" imgW="126725" imgH="177415" progId="Equation.3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429132"/>
                        <a:ext cx="279400" cy="392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857752" y="4500570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=</a:t>
            </a:r>
            <a:endParaRPr lang="ru-RU" dirty="0"/>
          </a:p>
        </p:txBody>
      </p:sp>
      <p:graphicFrame>
        <p:nvGraphicFramePr>
          <p:cNvPr id="21" name="Объект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8098197"/>
              </p:ext>
            </p:extLst>
          </p:nvPr>
        </p:nvGraphicFramePr>
        <p:xfrm>
          <a:off x="5143504" y="4429132"/>
          <a:ext cx="450031" cy="5365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050" name="Формула" r:id="rId11" imgW="330057" imgH="393529" progId="Equation.3">
                  <p:embed/>
                </p:oleObj>
              </mc:Choice>
              <mc:Fallback>
                <p:oleObj name="Формула" r:id="rId11" imgW="330057" imgH="393529" progId="Equation.3">
                  <p:embed/>
                  <p:pic>
                    <p:nvPicPr>
                      <p:cNvPr id="0" name="Picture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4" y="4429132"/>
                        <a:ext cx="450031" cy="5365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5883" name="Object 11"/>
          <p:cNvGraphicFramePr>
            <a:graphicFrameLocks noChangeAspect="1"/>
          </p:cNvGraphicFramePr>
          <p:nvPr/>
        </p:nvGraphicFramePr>
        <p:xfrm>
          <a:off x="6643702" y="3786190"/>
          <a:ext cx="2413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051" name="Формула" r:id="rId13" imgW="241300" imgH="457200" progId="Equation.3">
                  <p:embed/>
                </p:oleObj>
              </mc:Choice>
              <mc:Fallback>
                <p:oleObj name="Формула" r:id="rId13" imgW="241300" imgH="457200" progId="Equation.3">
                  <p:embed/>
                  <p:pic>
                    <p:nvPicPr>
                      <p:cNvPr id="0" name="Picture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3702" y="3786190"/>
                        <a:ext cx="2413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Прямая соединительная линия 23"/>
          <p:cNvCxnSpPr/>
          <p:nvPr/>
        </p:nvCxnSpPr>
        <p:spPr>
          <a:xfrm>
            <a:off x="6929454" y="4071942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6893735" y="4321975"/>
            <a:ext cx="5000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588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4236188"/>
              </p:ext>
            </p:extLst>
          </p:nvPr>
        </p:nvGraphicFramePr>
        <p:xfrm>
          <a:off x="7072330" y="4643446"/>
          <a:ext cx="139700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052" name="Формула" r:id="rId15" imgW="139579" imgH="164957" progId="Equation.3">
                  <p:embed/>
                </p:oleObj>
              </mc:Choice>
              <mc:Fallback>
                <p:oleObj name="Формула" r:id="rId15" imgW="139579" imgH="164957" progId="Equation.3">
                  <p:embed/>
                  <p:pic>
                    <p:nvPicPr>
                      <p:cNvPr id="0" name="Picture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2330" y="4643446"/>
                        <a:ext cx="139700" cy="165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4714876" y="1071546"/>
            <a:ext cx="1500198" cy="785818"/>
          </a:xfrm>
          <a:prstGeom prst="roundRect">
            <a:avLst/>
          </a:prstGeom>
          <a:gradFill flip="none" rotWithShape="1">
            <a:gsLst>
              <a:gs pos="0">
                <a:srgbClr val="4CEC5F">
                  <a:tint val="66000"/>
                  <a:satMod val="160000"/>
                </a:srgbClr>
              </a:gs>
              <a:gs pos="50000">
                <a:srgbClr val="4CEC5F">
                  <a:tint val="44500"/>
                  <a:satMod val="160000"/>
                </a:srgbClr>
              </a:gs>
              <a:gs pos="100000">
                <a:srgbClr val="4CEC5F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714612" y="928670"/>
            <a:ext cx="1428760" cy="92869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571472" y="500042"/>
            <a:ext cx="7072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Активность</a:t>
            </a:r>
            <a:r>
              <a:rPr lang="ru-RU" sz="2400" dirty="0" smtClean="0">
                <a:solidFill>
                  <a:srgbClr val="0000FF"/>
                </a:solidFill>
              </a:rPr>
              <a:t> – это скорость распада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488" y="1142984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А=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3236913" y="925513"/>
          <a:ext cx="652462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504" name="Формула" r:id="rId3" imgW="304668" imgH="431613" progId="Equation.3">
                  <p:embed/>
                </p:oleObj>
              </mc:Choice>
              <mc:Fallback>
                <p:oleObj name="Формула" r:id="rId3" imgW="304668" imgH="431613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6913" y="925513"/>
                        <a:ext cx="652462" cy="919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786314" y="1142984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А=</a:t>
            </a:r>
            <a:r>
              <a:rPr lang="en-US" sz="2400" dirty="0" smtClean="0">
                <a:solidFill>
                  <a:srgbClr val="0000FF"/>
                </a:solidFill>
              </a:rPr>
              <a:t>    N</a:t>
            </a:r>
            <a:endParaRPr lang="ru-RU" sz="2400" dirty="0">
              <a:solidFill>
                <a:srgbClr val="0000FF"/>
              </a:solidFill>
            </a:endParaRPr>
          </a:p>
        </p:txBody>
      </p:sp>
      <p:graphicFrame>
        <p:nvGraphicFramePr>
          <p:cNvPr id="402435" name="Object 3"/>
          <p:cNvGraphicFramePr>
            <a:graphicFrameLocks noChangeAspect="1"/>
          </p:cNvGraphicFramePr>
          <p:nvPr/>
        </p:nvGraphicFramePr>
        <p:xfrm>
          <a:off x="5286380" y="1142983"/>
          <a:ext cx="357190" cy="5012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505" name="Формула" r:id="rId5" imgW="126725" imgH="177415" progId="Equation.3">
                  <p:embed/>
                </p:oleObj>
              </mc:Choice>
              <mc:Fallback>
                <p:oleObj name="Формула" r:id="rId5" imgW="126725" imgH="177415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6380" y="1142983"/>
                        <a:ext cx="357190" cy="50128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00034" y="2357430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Измеряется в </a:t>
            </a:r>
            <a:r>
              <a:rPr lang="ru-RU" sz="2400" b="1" i="1" dirty="0" smtClean="0"/>
              <a:t>беккерелях</a:t>
            </a:r>
            <a:r>
              <a:rPr lang="ru-RU" sz="2400" dirty="0" smtClean="0">
                <a:solidFill>
                  <a:srgbClr val="0000FF"/>
                </a:solidFill>
              </a:rPr>
              <a:t>. </a:t>
            </a:r>
          </a:p>
          <a:p>
            <a:r>
              <a:rPr lang="ru-RU" sz="2400" dirty="0" smtClean="0">
                <a:solidFill>
                  <a:srgbClr val="0000FF"/>
                </a:solidFill>
              </a:rPr>
              <a:t>1 </a:t>
            </a:r>
            <a:r>
              <a:rPr lang="ru-RU" sz="2400" b="1" dirty="0" smtClean="0">
                <a:solidFill>
                  <a:srgbClr val="0000FF"/>
                </a:solidFill>
              </a:rPr>
              <a:t>Бк</a:t>
            </a:r>
            <a:r>
              <a:rPr lang="ru-RU" sz="2400" dirty="0" smtClean="0">
                <a:solidFill>
                  <a:srgbClr val="0000FF"/>
                </a:solidFill>
              </a:rPr>
              <a:t> – это 1 распад в 1 секунду.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3429000"/>
            <a:ext cx="6000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Внесистемная единица: это </a:t>
            </a:r>
            <a:r>
              <a:rPr lang="ru-RU" sz="2400" b="1" i="1" dirty="0" smtClean="0"/>
              <a:t>кюри</a:t>
            </a:r>
            <a:endParaRPr lang="ru-RU" sz="24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785786" y="4000504"/>
            <a:ext cx="4429156" cy="461665"/>
          </a:xfrm>
          <a:prstGeom prst="rect">
            <a:avLst/>
          </a:prstGeom>
          <a:solidFill>
            <a:srgbClr val="00FFCC"/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 Ки = 3,7•10</a:t>
            </a:r>
            <a:r>
              <a:rPr lang="ru-RU" sz="2400" baseline="30000" dirty="0" smtClean="0"/>
              <a:t>10 </a:t>
            </a:r>
            <a:r>
              <a:rPr lang="ru-RU" sz="2400" dirty="0" smtClean="0"/>
              <a:t> Бк</a:t>
            </a:r>
            <a:endParaRPr lang="ru-RU" sz="2400" dirty="0"/>
          </a:p>
        </p:txBody>
      </p:sp>
      <p:pic>
        <p:nvPicPr>
          <p:cNvPr id="402436" name="Picture 4" descr="C:\Documents and Settings\1\Мои документы\Мои рисунки\curie_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15140" y="3571876"/>
            <a:ext cx="1873221" cy="2149376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5500694" y="5786454"/>
            <a:ext cx="3357586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Мария Склодовская Кюри</a:t>
            </a:r>
          </a:p>
          <a:p>
            <a:pPr algn="ctr"/>
            <a:r>
              <a:rPr lang="ru-RU" dirty="0" smtClean="0"/>
              <a:t>1867 - 1934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500166" y="5000636"/>
            <a:ext cx="785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u="sng" dirty="0" smtClean="0"/>
              <a:t> </a:t>
            </a:r>
            <a:endParaRPr lang="ru-RU" sz="1400" dirty="0"/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506" name="Формула" r:id="rId8" imgW="114151" imgH="215619" progId="Equation.3">
                  <p:embed/>
                </p:oleObj>
              </mc:Choice>
              <mc:Fallback>
                <p:oleObj name="Формула" r:id="rId8" imgW="114151" imgH="215619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2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04664"/>
            <a:ext cx="835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FF0000"/>
                </a:solidFill>
              </a:rPr>
              <a:t>Взаимодействие </a:t>
            </a:r>
            <a:r>
              <a:rPr lang="el-GR" sz="2400" b="1" u="sng" dirty="0" smtClean="0">
                <a:solidFill>
                  <a:srgbClr val="FF0000"/>
                </a:solidFill>
                <a:latin typeface="Times New Roman"/>
                <a:cs typeface="Times New Roman"/>
              </a:rPr>
              <a:t>α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/>
                <a:cs typeface="Times New Roman"/>
              </a:rPr>
              <a:t> - , </a:t>
            </a:r>
            <a:r>
              <a:rPr lang="el-GR" sz="2400" b="1" u="sng" dirty="0" smtClean="0">
                <a:solidFill>
                  <a:srgbClr val="FF0000"/>
                </a:solidFill>
                <a:latin typeface="Times New Roman"/>
                <a:cs typeface="Times New Roman"/>
              </a:rPr>
              <a:t>β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/>
                <a:cs typeface="Times New Roman"/>
              </a:rPr>
              <a:t>-,  и  </a:t>
            </a:r>
            <a:r>
              <a:rPr lang="el-GR" sz="2400" b="1" u="sng" dirty="0" smtClean="0">
                <a:solidFill>
                  <a:srgbClr val="FF0000"/>
                </a:solidFill>
                <a:latin typeface="Times New Roman"/>
                <a:cs typeface="Times New Roman"/>
              </a:rPr>
              <a:t>γ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/>
                <a:cs typeface="Times New Roman"/>
              </a:rPr>
              <a:t>-</a:t>
            </a:r>
            <a:r>
              <a:rPr lang="ru-RU" sz="2400" b="1" u="sng" dirty="0" smtClean="0">
                <a:solidFill>
                  <a:srgbClr val="FF0000"/>
                </a:solidFill>
                <a:cs typeface="Times New Roman"/>
              </a:rPr>
              <a:t> излучений с веществом</a:t>
            </a:r>
            <a:endParaRPr lang="ru-RU" sz="2400" b="1" u="sng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2862" y="1844824"/>
            <a:ext cx="2928958" cy="461665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Char char="•"/>
              <a:defRPr/>
            </a:pPr>
            <a:r>
              <a:rPr lang="el-GR" sz="2400" dirty="0" smtClean="0">
                <a:cs typeface="Times New Roman" pitchFamily="18" charset="0"/>
              </a:rPr>
              <a:t>γ</a:t>
            </a:r>
            <a:r>
              <a:rPr lang="ru-RU" sz="2400" dirty="0" smtClean="0">
                <a:cs typeface="Arial" pitchFamily="34" charset="0"/>
              </a:rPr>
              <a:t>-излучение</a:t>
            </a:r>
            <a:endParaRPr lang="ru-RU" sz="2400" dirty="0"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15564" y="1635999"/>
            <a:ext cx="3286116" cy="11079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200" dirty="0" smtClean="0">
                <a:solidFill>
                  <a:srgbClr val="0000FF"/>
                </a:solidFill>
                <a:cs typeface="Arial" pitchFamily="34" charset="0"/>
              </a:rPr>
              <a:t> – частицы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200" dirty="0" smtClean="0">
                <a:solidFill>
                  <a:srgbClr val="0000FF"/>
                </a:solidFill>
                <a:cs typeface="Arial" pitchFamily="34" charset="0"/>
              </a:rPr>
              <a:t> </a:t>
            </a:r>
            <a:r>
              <a:rPr lang="el-GR" sz="2200" b="1" dirty="0" smtClean="0">
                <a:cs typeface="Arial" pitchFamily="34" charset="0"/>
              </a:rPr>
              <a:t>β</a:t>
            </a:r>
            <a:r>
              <a:rPr lang="ru-RU" sz="2200" b="1" baseline="30000" dirty="0" smtClean="0"/>
              <a:t>-</a:t>
            </a:r>
            <a:r>
              <a:rPr lang="ru-RU" sz="2200" dirty="0" smtClean="0">
                <a:solidFill>
                  <a:srgbClr val="0000FF"/>
                </a:solidFill>
                <a:cs typeface="Arial" pitchFamily="34" charset="0"/>
              </a:rPr>
              <a:t> – электроны</a:t>
            </a:r>
          </a:p>
          <a:p>
            <a:pPr>
              <a:defRPr/>
            </a:pPr>
            <a:endParaRPr lang="ru-RU" sz="2200" dirty="0">
              <a:solidFill>
                <a:srgbClr val="0000FF"/>
              </a:solidFill>
              <a:cs typeface="Arial" pitchFamily="34" charset="0"/>
            </a:endParaRP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8990"/>
          <a:stretch>
            <a:fillRect/>
          </a:stretch>
        </p:blipFill>
        <p:spPr bwMode="auto">
          <a:xfrm>
            <a:off x="5589413" y="1559074"/>
            <a:ext cx="627046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291" r="20139"/>
          <a:stretch>
            <a:fillRect/>
          </a:stretch>
        </p:blipFill>
        <p:spPr bwMode="auto">
          <a:xfrm>
            <a:off x="8090833" y="2012961"/>
            <a:ext cx="538958" cy="354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8416546" y="1947046"/>
            <a:ext cx="288032" cy="55931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8416546" y="1928387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е</a:t>
            </a:r>
            <a:endParaRPr lang="ru-RU" sz="2800" dirty="0"/>
          </a:p>
        </p:txBody>
      </p:sp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772195" y="3157160"/>
            <a:ext cx="2440528" cy="1581604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20" name="TextBox 19"/>
          <p:cNvSpPr txBox="1"/>
          <p:nvPr/>
        </p:nvSpPr>
        <p:spPr>
          <a:xfrm>
            <a:off x="4553208" y="3154638"/>
            <a:ext cx="2072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u="sng" dirty="0" smtClean="0">
                <a:solidFill>
                  <a:srgbClr val="0000FF"/>
                </a:solidFill>
                <a:latin typeface="Times New Roman"/>
                <a:cs typeface="Times New Roman"/>
              </a:rPr>
              <a:t>α</a:t>
            </a:r>
            <a:r>
              <a:rPr lang="ru-RU" b="1" u="sng" dirty="0" smtClean="0">
                <a:solidFill>
                  <a:srgbClr val="0000FF"/>
                </a:solidFill>
                <a:latin typeface="Times New Roman"/>
                <a:cs typeface="Times New Roman"/>
              </a:rPr>
              <a:t>  </a:t>
            </a:r>
            <a:r>
              <a:rPr lang="ru-RU" b="1" u="sng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-частицы</a:t>
            </a:r>
            <a:endParaRPr lang="ru-RU" b="1" u="sng" dirty="0">
              <a:solidFill>
                <a:srgbClr val="0000FF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 rot="5400000">
            <a:off x="6680961" y="3085722"/>
            <a:ext cx="2286016" cy="2428892"/>
          </a:xfrm>
          <a:prstGeom prst="roundRect">
            <a:avLst/>
          </a:prstGeom>
          <a:gradFill flip="none" rotWithShape="1">
            <a:gsLst>
              <a:gs pos="0">
                <a:srgbClr val="4CEC5F">
                  <a:tint val="66000"/>
                  <a:satMod val="160000"/>
                </a:srgbClr>
              </a:gs>
              <a:gs pos="50000">
                <a:srgbClr val="4CEC5F">
                  <a:tint val="44500"/>
                  <a:satMod val="160000"/>
                </a:srgbClr>
              </a:gs>
              <a:gs pos="100000">
                <a:srgbClr val="4CEC5F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6573804" y="3188986"/>
            <a:ext cx="25003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b="1" i="1" dirty="0" smtClean="0">
                <a:solidFill>
                  <a:srgbClr val="0000FF"/>
                </a:solidFill>
              </a:rPr>
              <a:t>Тормозное</a:t>
            </a:r>
            <a:r>
              <a:rPr lang="ru-RU" b="1" i="1" dirty="0" smtClean="0"/>
              <a:t> </a:t>
            </a:r>
            <a:r>
              <a:rPr lang="ru-RU" b="1" i="1" dirty="0" smtClean="0">
                <a:solidFill>
                  <a:srgbClr val="0000FF"/>
                </a:solidFill>
              </a:rPr>
              <a:t>рентгеновское излучение</a:t>
            </a:r>
          </a:p>
          <a:p>
            <a:pPr marL="342900" indent="-342900">
              <a:buFont typeface="+mj-lt"/>
              <a:buAutoNum type="arabicPeriod"/>
            </a:pPr>
            <a:endParaRPr lang="ru-RU" b="1" i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625618" y="4089845"/>
            <a:ext cx="24187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00FF"/>
                </a:solidFill>
              </a:rPr>
              <a:t>2.  Излучение Вавилова - Черенкова</a:t>
            </a:r>
            <a:endParaRPr lang="ru-RU" b="1" i="1" dirty="0">
              <a:solidFill>
                <a:srgbClr val="0000FF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692860" y="5019253"/>
            <a:ext cx="23727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0000FF"/>
                </a:solidFill>
              </a:rPr>
              <a:t>3.Аннигиляция 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83448" y="2511877"/>
            <a:ext cx="2902848" cy="25545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000" b="1" dirty="0" smtClean="0">
                <a:solidFill>
                  <a:srgbClr val="0000FF"/>
                </a:solidFill>
              </a:rPr>
              <a:t>Фотоэффект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b="1" dirty="0" smtClean="0">
                <a:solidFill>
                  <a:srgbClr val="0000FF"/>
                </a:solidFill>
              </a:rPr>
              <a:t>Некогерентное рассеяние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b="1" dirty="0" smtClean="0">
                <a:solidFill>
                  <a:srgbClr val="0000FF"/>
                </a:solidFill>
              </a:rPr>
              <a:t>Образование пар электрон-позитрон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b="1" dirty="0" smtClean="0">
                <a:solidFill>
                  <a:srgbClr val="0000FF"/>
                </a:solidFill>
              </a:rPr>
              <a:t>Фотоядерные реакции</a:t>
            </a:r>
          </a:p>
        </p:txBody>
      </p:sp>
      <p:cxnSp>
        <p:nvCxnSpPr>
          <p:cNvPr id="29" name="Прямая со стрелкой 28"/>
          <p:cNvCxnSpPr>
            <a:endCxn id="21" idx="1"/>
          </p:cNvCxnSpPr>
          <p:nvPr/>
        </p:nvCxnSpPr>
        <p:spPr>
          <a:xfrm>
            <a:off x="5902936" y="2306489"/>
            <a:ext cx="1921033" cy="85067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Соединительная линия уступом 33"/>
          <p:cNvCxnSpPr>
            <a:stCxn id="8" idx="1"/>
            <a:endCxn id="19" idx="0"/>
          </p:cNvCxnSpPr>
          <p:nvPr/>
        </p:nvCxnSpPr>
        <p:spPr>
          <a:xfrm rot="10800000" flipV="1">
            <a:off x="4992459" y="1844824"/>
            <a:ext cx="596954" cy="1312336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5" idx="2"/>
            <a:endCxn id="26" idx="0"/>
          </p:cNvCxnSpPr>
          <p:nvPr/>
        </p:nvCxnSpPr>
        <p:spPr>
          <a:xfrm flipH="1">
            <a:off x="1834872" y="2306489"/>
            <a:ext cx="62469" cy="2053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32862" y="5301208"/>
            <a:ext cx="1402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smtClean="0">
                <a:solidFill>
                  <a:srgbClr val="00B050"/>
                </a:solidFill>
              </a:rPr>
              <a:t>ВОПРОС:</a:t>
            </a:r>
            <a:endParaRPr lang="ru-RU" b="1" i="1" u="sng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79831" y="5400939"/>
            <a:ext cx="6749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Сколько механизмов взаимодействия  с веществом    у </a:t>
            </a:r>
            <a:r>
              <a:rPr lang="ru-RU" b="1" dirty="0" smtClean="0"/>
              <a:t>фотонного</a:t>
            </a:r>
            <a:r>
              <a:rPr lang="ru-RU" dirty="0" smtClean="0">
                <a:solidFill>
                  <a:srgbClr val="0000FF"/>
                </a:solidFill>
              </a:rPr>
              <a:t> излучения?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6165304"/>
            <a:ext cx="1357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smtClean="0">
                <a:solidFill>
                  <a:srgbClr val="00B050"/>
                </a:solidFill>
              </a:rPr>
              <a:t>ОТВЕТ:</a:t>
            </a:r>
            <a:endParaRPr lang="ru-RU" b="1" i="1" u="sng" dirty="0">
              <a:solidFill>
                <a:srgbClr val="00B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07152" y="6015984"/>
            <a:ext cx="741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Их </a:t>
            </a:r>
            <a:r>
              <a:rPr lang="ru-RU" b="1" dirty="0" smtClean="0"/>
              <a:t>5</a:t>
            </a:r>
            <a:r>
              <a:rPr lang="ru-RU" dirty="0" smtClean="0"/>
              <a:t>. Еще и </a:t>
            </a:r>
            <a:r>
              <a:rPr lang="ru-RU" b="1" dirty="0" smtClean="0"/>
              <a:t>когерентное рассеяние</a:t>
            </a:r>
            <a:r>
              <a:rPr lang="ru-RU" dirty="0" smtClean="0"/>
              <a:t>, характерное</a:t>
            </a:r>
            <a:br>
              <a:rPr lang="ru-RU" dirty="0" smtClean="0"/>
            </a:br>
            <a:r>
              <a:rPr lang="ru-RU" dirty="0" smtClean="0"/>
              <a:t> только для рентгеновского излучения.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1864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Овал 30"/>
          <p:cNvSpPr/>
          <p:nvPr/>
        </p:nvSpPr>
        <p:spPr>
          <a:xfrm>
            <a:off x="2214546" y="507207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714744" y="3429000"/>
            <a:ext cx="2143140" cy="1071570"/>
          </a:xfrm>
          <a:prstGeom prst="ellipse">
            <a:avLst/>
          </a:prstGeom>
          <a:solidFill>
            <a:srgbClr val="B6F741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215074" y="500042"/>
            <a:ext cx="396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endParaRPr lang="ru-RU" sz="2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5720" y="3237324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>
                <a:solidFill>
                  <a:schemeClr val="accent4">
                    <a:lumMod val="75000"/>
                  </a:schemeClr>
                </a:solidFill>
              </a:rPr>
              <a:t>1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. Фотоэффект</a:t>
            </a:r>
            <a:endParaRPr lang="ru-RU" sz="2400" b="1" i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1029" name="Object 1"/>
          <p:cNvGraphicFramePr>
            <a:graphicFrameLocks noChangeAspect="1"/>
          </p:cNvGraphicFramePr>
          <p:nvPr/>
        </p:nvGraphicFramePr>
        <p:xfrm>
          <a:off x="4071934" y="3643314"/>
          <a:ext cx="490538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727" name="Формула" r:id="rId3" imgW="279360" imgH="228600" progId="Equation.3">
                  <p:embed/>
                </p:oleObj>
              </mc:Choice>
              <mc:Fallback>
                <p:oleObj name="Формула" r:id="rId3" imgW="2793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1934" y="3643314"/>
                        <a:ext cx="490538" cy="500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643438" y="3714752"/>
            <a:ext cx="11272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  <a:ea typeface="Verdana"/>
                <a:cs typeface="Verdana"/>
              </a:rPr>
              <a:t>≥</a:t>
            </a:r>
            <a:r>
              <a:rPr lang="ru-RU" sz="2400" b="1" dirty="0" err="1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</a:t>
            </a:r>
            <a:r>
              <a:rPr lang="ru-RU" sz="2400" b="1" baseline="-25000" dirty="0" err="1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ион</a:t>
            </a:r>
            <a:endParaRPr lang="ru-RU" sz="2400" b="1" dirty="0">
              <a:solidFill>
                <a:srgbClr val="0000FF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572132" y="5143512"/>
            <a:ext cx="3286148" cy="1214446"/>
          </a:xfrm>
          <a:prstGeom prst="roundRect">
            <a:avLst/>
          </a:prstGeom>
          <a:solidFill>
            <a:srgbClr val="00FF99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30" name="Object 1"/>
          <p:cNvGraphicFramePr>
            <a:graphicFrameLocks noChangeAspect="1"/>
          </p:cNvGraphicFramePr>
          <p:nvPr/>
        </p:nvGraphicFramePr>
        <p:xfrm>
          <a:off x="5786446" y="5500702"/>
          <a:ext cx="490538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728" name="Формула" r:id="rId5" imgW="279360" imgH="228600" progId="Equation.3">
                  <p:embed/>
                </p:oleObj>
              </mc:Choice>
              <mc:Fallback>
                <p:oleObj name="Формула" r:id="rId5" imgW="2793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6446" y="5500702"/>
                        <a:ext cx="490538" cy="500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Прямоугольник 24"/>
          <p:cNvSpPr/>
          <p:nvPr/>
        </p:nvSpPr>
        <p:spPr>
          <a:xfrm>
            <a:off x="6357950" y="5643578"/>
            <a:ext cx="373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=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643702" y="5572140"/>
            <a:ext cx="8595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</a:t>
            </a:r>
            <a:r>
              <a:rPr lang="ru-RU" sz="2400" b="1" baseline="-25000" dirty="0" err="1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ион</a:t>
            </a:r>
            <a:endParaRPr lang="ru-RU" sz="2400" b="1" dirty="0">
              <a:solidFill>
                <a:srgbClr val="0000FF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429520" y="5572140"/>
            <a:ext cx="5341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+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7929586" y="5357826"/>
          <a:ext cx="71437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729" name="Формула" r:id="rId7" imgW="368280" imgH="444240" progId="Equation.3">
                  <p:embed/>
                </p:oleObj>
              </mc:Choice>
              <mc:Fallback>
                <p:oleObj name="Формула" r:id="rId7" imgW="36828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29586" y="5357826"/>
                        <a:ext cx="714375" cy="857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Овал 28"/>
          <p:cNvSpPr/>
          <p:nvPr/>
        </p:nvSpPr>
        <p:spPr>
          <a:xfrm>
            <a:off x="1285852" y="4071942"/>
            <a:ext cx="2357454" cy="228601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люс 29"/>
          <p:cNvSpPr/>
          <p:nvPr/>
        </p:nvSpPr>
        <p:spPr>
          <a:xfrm>
            <a:off x="2214546" y="5072074"/>
            <a:ext cx="285752" cy="21431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1214414" y="5143512"/>
            <a:ext cx="357190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Минус 33"/>
          <p:cNvSpPr/>
          <p:nvPr/>
        </p:nvSpPr>
        <p:spPr>
          <a:xfrm>
            <a:off x="1214414" y="5286388"/>
            <a:ext cx="214314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3286116" y="4500570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Минус 35"/>
          <p:cNvSpPr/>
          <p:nvPr/>
        </p:nvSpPr>
        <p:spPr>
          <a:xfrm>
            <a:off x="3286116" y="4572008"/>
            <a:ext cx="214314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1928794" y="4643446"/>
            <a:ext cx="1071570" cy="114300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3357554" y="5572140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Минус 38"/>
          <p:cNvSpPr/>
          <p:nvPr/>
        </p:nvSpPr>
        <p:spPr>
          <a:xfrm>
            <a:off x="3428992" y="5715016"/>
            <a:ext cx="142876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1643042" y="6072206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Минус 40"/>
          <p:cNvSpPr/>
          <p:nvPr/>
        </p:nvSpPr>
        <p:spPr>
          <a:xfrm>
            <a:off x="1714480" y="6143644"/>
            <a:ext cx="142876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1928794" y="542926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Минус 42"/>
          <p:cNvSpPr/>
          <p:nvPr/>
        </p:nvSpPr>
        <p:spPr>
          <a:xfrm>
            <a:off x="2000232" y="5500702"/>
            <a:ext cx="142876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2786050" y="4857760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Минус 44"/>
          <p:cNvSpPr/>
          <p:nvPr/>
        </p:nvSpPr>
        <p:spPr>
          <a:xfrm>
            <a:off x="2857488" y="5000636"/>
            <a:ext cx="142876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/>
          <p:cNvSpPr/>
          <p:nvPr/>
        </p:nvSpPr>
        <p:spPr>
          <a:xfrm>
            <a:off x="714348" y="6000768"/>
            <a:ext cx="951098" cy="219909"/>
          </a:xfrm>
          <a:custGeom>
            <a:avLst/>
            <a:gdLst>
              <a:gd name="connsiteX0" fmla="*/ 0 w 581378"/>
              <a:gd name="connsiteY0" fmla="*/ 238949 h 238949"/>
              <a:gd name="connsiteX1" fmla="*/ 191911 w 581378"/>
              <a:gd name="connsiteY1" fmla="*/ 24460 h 238949"/>
              <a:gd name="connsiteX2" fmla="*/ 203200 w 581378"/>
              <a:gd name="connsiteY2" fmla="*/ 35749 h 238949"/>
              <a:gd name="connsiteX3" fmla="*/ 259645 w 581378"/>
              <a:gd name="connsiteY3" fmla="*/ 227660 h 238949"/>
              <a:gd name="connsiteX4" fmla="*/ 383822 w 581378"/>
              <a:gd name="connsiteY4" fmla="*/ 1882 h 238949"/>
              <a:gd name="connsiteX5" fmla="*/ 395111 w 581378"/>
              <a:gd name="connsiteY5" fmla="*/ 216371 h 238949"/>
              <a:gd name="connsiteX6" fmla="*/ 530578 w 581378"/>
              <a:gd name="connsiteY6" fmla="*/ 13171 h 238949"/>
              <a:gd name="connsiteX7" fmla="*/ 575733 w 581378"/>
              <a:gd name="connsiteY7" fmla="*/ 171216 h 238949"/>
              <a:gd name="connsiteX8" fmla="*/ 564445 w 581378"/>
              <a:gd name="connsiteY8" fmla="*/ 182505 h 23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1378" h="238949">
                <a:moveTo>
                  <a:pt x="0" y="238949"/>
                </a:moveTo>
                <a:cubicBezTo>
                  <a:pt x="79022" y="148638"/>
                  <a:pt x="158044" y="58327"/>
                  <a:pt x="191911" y="24460"/>
                </a:cubicBezTo>
                <a:lnTo>
                  <a:pt x="203200" y="35749"/>
                </a:lnTo>
                <a:cubicBezTo>
                  <a:pt x="214489" y="69616"/>
                  <a:pt x="229541" y="233304"/>
                  <a:pt x="259645" y="227660"/>
                </a:cubicBezTo>
                <a:cubicBezTo>
                  <a:pt x="289749" y="222016"/>
                  <a:pt x="361244" y="3764"/>
                  <a:pt x="383822" y="1882"/>
                </a:cubicBezTo>
                <a:cubicBezTo>
                  <a:pt x="406400" y="0"/>
                  <a:pt x="370652" y="214490"/>
                  <a:pt x="395111" y="216371"/>
                </a:cubicBezTo>
                <a:cubicBezTo>
                  <a:pt x="419570" y="218252"/>
                  <a:pt x="500474" y="20697"/>
                  <a:pt x="530578" y="13171"/>
                </a:cubicBezTo>
                <a:cubicBezTo>
                  <a:pt x="560682" y="5645"/>
                  <a:pt x="570089" y="142994"/>
                  <a:pt x="575733" y="171216"/>
                </a:cubicBezTo>
                <a:cubicBezTo>
                  <a:pt x="581378" y="199438"/>
                  <a:pt x="566326" y="188149"/>
                  <a:pt x="564445" y="182505"/>
                </a:cubicBezTo>
              </a:path>
            </a:pathLst>
          </a:custGeom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TextBox 46"/>
          <p:cNvSpPr txBox="1"/>
          <p:nvPr/>
        </p:nvSpPr>
        <p:spPr>
          <a:xfrm>
            <a:off x="642910" y="4143380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Ион 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8" name="Полилиния 47"/>
          <p:cNvSpPr/>
          <p:nvPr/>
        </p:nvSpPr>
        <p:spPr>
          <a:xfrm>
            <a:off x="571472" y="3357562"/>
            <a:ext cx="3376363" cy="2825577"/>
          </a:xfrm>
          <a:custGeom>
            <a:avLst/>
            <a:gdLst>
              <a:gd name="connsiteX0" fmla="*/ 49001 w 3376363"/>
              <a:gd name="connsiteY0" fmla="*/ 1061156 h 2325511"/>
              <a:gd name="connsiteX1" fmla="*/ 82868 w 3376363"/>
              <a:gd name="connsiteY1" fmla="*/ 1128889 h 2325511"/>
              <a:gd name="connsiteX2" fmla="*/ 105446 w 3376363"/>
              <a:gd name="connsiteY2" fmla="*/ 1162756 h 2325511"/>
              <a:gd name="connsiteX3" fmla="*/ 128023 w 3376363"/>
              <a:gd name="connsiteY3" fmla="*/ 1207911 h 2325511"/>
              <a:gd name="connsiteX4" fmla="*/ 161890 w 3376363"/>
              <a:gd name="connsiteY4" fmla="*/ 1264356 h 2325511"/>
              <a:gd name="connsiteX5" fmla="*/ 184468 w 3376363"/>
              <a:gd name="connsiteY5" fmla="*/ 1298222 h 2325511"/>
              <a:gd name="connsiteX6" fmla="*/ 207046 w 3376363"/>
              <a:gd name="connsiteY6" fmla="*/ 1343378 h 2325511"/>
              <a:gd name="connsiteX7" fmla="*/ 240912 w 3376363"/>
              <a:gd name="connsiteY7" fmla="*/ 1377245 h 2325511"/>
              <a:gd name="connsiteX8" fmla="*/ 263490 w 3376363"/>
              <a:gd name="connsiteY8" fmla="*/ 1411111 h 2325511"/>
              <a:gd name="connsiteX9" fmla="*/ 308646 w 3376363"/>
              <a:gd name="connsiteY9" fmla="*/ 1512711 h 2325511"/>
              <a:gd name="connsiteX10" fmla="*/ 353801 w 3376363"/>
              <a:gd name="connsiteY10" fmla="*/ 1591734 h 2325511"/>
              <a:gd name="connsiteX11" fmla="*/ 444112 w 3376363"/>
              <a:gd name="connsiteY11" fmla="*/ 1682045 h 2325511"/>
              <a:gd name="connsiteX12" fmla="*/ 477979 w 3376363"/>
              <a:gd name="connsiteY12" fmla="*/ 1715911 h 2325511"/>
              <a:gd name="connsiteX13" fmla="*/ 568290 w 3376363"/>
              <a:gd name="connsiteY13" fmla="*/ 1772356 h 2325511"/>
              <a:gd name="connsiteX14" fmla="*/ 658601 w 3376363"/>
              <a:gd name="connsiteY14" fmla="*/ 1840089 h 2325511"/>
              <a:gd name="connsiteX15" fmla="*/ 703757 w 3376363"/>
              <a:gd name="connsiteY15" fmla="*/ 1873956 h 2325511"/>
              <a:gd name="connsiteX16" fmla="*/ 816646 w 3376363"/>
              <a:gd name="connsiteY16" fmla="*/ 1919111 h 2325511"/>
              <a:gd name="connsiteX17" fmla="*/ 929535 w 3376363"/>
              <a:gd name="connsiteY17" fmla="*/ 1952978 h 2325511"/>
              <a:gd name="connsiteX18" fmla="*/ 997268 w 3376363"/>
              <a:gd name="connsiteY18" fmla="*/ 1986845 h 2325511"/>
              <a:gd name="connsiteX19" fmla="*/ 1076290 w 3376363"/>
              <a:gd name="connsiteY19" fmla="*/ 2032000 h 2325511"/>
              <a:gd name="connsiteX20" fmla="*/ 1189179 w 3376363"/>
              <a:gd name="connsiteY20" fmla="*/ 2054578 h 2325511"/>
              <a:gd name="connsiteX21" fmla="*/ 1245623 w 3376363"/>
              <a:gd name="connsiteY21" fmla="*/ 2065867 h 2325511"/>
              <a:gd name="connsiteX22" fmla="*/ 1505268 w 3376363"/>
              <a:gd name="connsiteY22" fmla="*/ 2099734 h 2325511"/>
              <a:gd name="connsiteX23" fmla="*/ 1640735 w 3376363"/>
              <a:gd name="connsiteY23" fmla="*/ 2111022 h 2325511"/>
              <a:gd name="connsiteX24" fmla="*/ 1708468 w 3376363"/>
              <a:gd name="connsiteY24" fmla="*/ 2133600 h 2325511"/>
              <a:gd name="connsiteX25" fmla="*/ 1810068 w 3376363"/>
              <a:gd name="connsiteY25" fmla="*/ 2167467 h 2325511"/>
              <a:gd name="connsiteX26" fmla="*/ 1934246 w 3376363"/>
              <a:gd name="connsiteY26" fmla="*/ 2223911 h 2325511"/>
              <a:gd name="connsiteX27" fmla="*/ 1968112 w 3376363"/>
              <a:gd name="connsiteY27" fmla="*/ 2246489 h 2325511"/>
              <a:gd name="connsiteX28" fmla="*/ 2024557 w 3376363"/>
              <a:gd name="connsiteY28" fmla="*/ 2257778 h 2325511"/>
              <a:gd name="connsiteX29" fmla="*/ 2137446 w 3376363"/>
              <a:gd name="connsiteY29" fmla="*/ 2280356 h 2325511"/>
              <a:gd name="connsiteX30" fmla="*/ 2250335 w 3376363"/>
              <a:gd name="connsiteY30" fmla="*/ 2325511 h 2325511"/>
              <a:gd name="connsiteX31" fmla="*/ 2950246 w 3376363"/>
              <a:gd name="connsiteY31" fmla="*/ 2302934 h 2325511"/>
              <a:gd name="connsiteX32" fmla="*/ 2995401 w 3376363"/>
              <a:gd name="connsiteY32" fmla="*/ 2280356 h 2325511"/>
              <a:gd name="connsiteX33" fmla="*/ 3051846 w 3376363"/>
              <a:gd name="connsiteY33" fmla="*/ 2212622 h 2325511"/>
              <a:gd name="connsiteX34" fmla="*/ 3085712 w 3376363"/>
              <a:gd name="connsiteY34" fmla="*/ 2178756 h 2325511"/>
              <a:gd name="connsiteX35" fmla="*/ 3142157 w 3376363"/>
              <a:gd name="connsiteY35" fmla="*/ 2133600 h 2325511"/>
              <a:gd name="connsiteX36" fmla="*/ 3243757 w 3376363"/>
              <a:gd name="connsiteY36" fmla="*/ 2009422 h 2325511"/>
              <a:gd name="connsiteX37" fmla="*/ 3266335 w 3376363"/>
              <a:gd name="connsiteY37" fmla="*/ 1975556 h 2325511"/>
              <a:gd name="connsiteX38" fmla="*/ 3300201 w 3376363"/>
              <a:gd name="connsiteY38" fmla="*/ 1885245 h 2325511"/>
              <a:gd name="connsiteX39" fmla="*/ 3334068 w 3376363"/>
              <a:gd name="connsiteY39" fmla="*/ 1817511 h 2325511"/>
              <a:gd name="connsiteX40" fmla="*/ 3334068 w 3376363"/>
              <a:gd name="connsiteY40" fmla="*/ 1151467 h 2325511"/>
              <a:gd name="connsiteX41" fmla="*/ 3311490 w 3376363"/>
              <a:gd name="connsiteY41" fmla="*/ 1095022 h 2325511"/>
              <a:gd name="connsiteX42" fmla="*/ 3300201 w 3376363"/>
              <a:gd name="connsiteY42" fmla="*/ 1049867 h 2325511"/>
              <a:gd name="connsiteX43" fmla="*/ 3266335 w 3376363"/>
              <a:gd name="connsiteY43" fmla="*/ 948267 h 2325511"/>
              <a:gd name="connsiteX44" fmla="*/ 3232468 w 3376363"/>
              <a:gd name="connsiteY44" fmla="*/ 835378 h 2325511"/>
              <a:gd name="connsiteX45" fmla="*/ 3187312 w 3376363"/>
              <a:gd name="connsiteY45" fmla="*/ 745067 h 2325511"/>
              <a:gd name="connsiteX46" fmla="*/ 3176023 w 3376363"/>
              <a:gd name="connsiteY46" fmla="*/ 711200 h 2325511"/>
              <a:gd name="connsiteX47" fmla="*/ 3153446 w 3376363"/>
              <a:gd name="connsiteY47" fmla="*/ 632178 h 2325511"/>
              <a:gd name="connsiteX48" fmla="*/ 3130868 w 3376363"/>
              <a:gd name="connsiteY48" fmla="*/ 598311 h 2325511"/>
              <a:gd name="connsiteX49" fmla="*/ 3119579 w 3376363"/>
              <a:gd name="connsiteY49" fmla="*/ 564445 h 2325511"/>
              <a:gd name="connsiteX50" fmla="*/ 3085712 w 3376363"/>
              <a:gd name="connsiteY50" fmla="*/ 541867 h 2325511"/>
              <a:gd name="connsiteX51" fmla="*/ 3051846 w 3376363"/>
              <a:gd name="connsiteY51" fmla="*/ 508000 h 2325511"/>
              <a:gd name="connsiteX52" fmla="*/ 2972823 w 3376363"/>
              <a:gd name="connsiteY52" fmla="*/ 485422 h 2325511"/>
              <a:gd name="connsiteX53" fmla="*/ 2893801 w 3376363"/>
              <a:gd name="connsiteY53" fmla="*/ 451556 h 2325511"/>
              <a:gd name="connsiteX54" fmla="*/ 2814779 w 3376363"/>
              <a:gd name="connsiteY54" fmla="*/ 417689 h 2325511"/>
              <a:gd name="connsiteX55" fmla="*/ 2656735 w 3376363"/>
              <a:gd name="connsiteY55" fmla="*/ 395111 h 2325511"/>
              <a:gd name="connsiteX56" fmla="*/ 2600290 w 3376363"/>
              <a:gd name="connsiteY56" fmla="*/ 383822 h 2325511"/>
              <a:gd name="connsiteX57" fmla="*/ 2498690 w 3376363"/>
              <a:gd name="connsiteY57" fmla="*/ 372534 h 2325511"/>
              <a:gd name="connsiteX58" fmla="*/ 2464823 w 3376363"/>
              <a:gd name="connsiteY58" fmla="*/ 361245 h 2325511"/>
              <a:gd name="connsiteX59" fmla="*/ 2419668 w 3376363"/>
              <a:gd name="connsiteY59" fmla="*/ 349956 h 2325511"/>
              <a:gd name="connsiteX60" fmla="*/ 2306779 w 3376363"/>
              <a:gd name="connsiteY60" fmla="*/ 270934 h 2325511"/>
              <a:gd name="connsiteX61" fmla="*/ 2272912 w 3376363"/>
              <a:gd name="connsiteY61" fmla="*/ 259645 h 2325511"/>
              <a:gd name="connsiteX62" fmla="*/ 2205179 w 3376363"/>
              <a:gd name="connsiteY62" fmla="*/ 214489 h 2325511"/>
              <a:gd name="connsiteX63" fmla="*/ 2171312 w 3376363"/>
              <a:gd name="connsiteY63" fmla="*/ 203200 h 2325511"/>
              <a:gd name="connsiteX64" fmla="*/ 2126157 w 3376363"/>
              <a:gd name="connsiteY64" fmla="*/ 191911 h 2325511"/>
              <a:gd name="connsiteX65" fmla="*/ 2069712 w 3376363"/>
              <a:gd name="connsiteY65" fmla="*/ 169334 h 2325511"/>
              <a:gd name="connsiteX66" fmla="*/ 2024557 w 3376363"/>
              <a:gd name="connsiteY66" fmla="*/ 158045 h 2325511"/>
              <a:gd name="connsiteX67" fmla="*/ 1956823 w 3376363"/>
              <a:gd name="connsiteY67" fmla="*/ 124178 h 2325511"/>
              <a:gd name="connsiteX68" fmla="*/ 1911668 w 3376363"/>
              <a:gd name="connsiteY68" fmla="*/ 112889 h 2325511"/>
              <a:gd name="connsiteX69" fmla="*/ 1843935 w 3376363"/>
              <a:gd name="connsiteY69" fmla="*/ 90311 h 2325511"/>
              <a:gd name="connsiteX70" fmla="*/ 1764912 w 3376363"/>
              <a:gd name="connsiteY70" fmla="*/ 67734 h 2325511"/>
              <a:gd name="connsiteX71" fmla="*/ 1731046 w 3376363"/>
              <a:gd name="connsiteY71" fmla="*/ 45156 h 2325511"/>
              <a:gd name="connsiteX72" fmla="*/ 1629446 w 3376363"/>
              <a:gd name="connsiteY72" fmla="*/ 22578 h 2325511"/>
              <a:gd name="connsiteX73" fmla="*/ 1505268 w 3376363"/>
              <a:gd name="connsiteY73" fmla="*/ 0 h 2325511"/>
              <a:gd name="connsiteX74" fmla="*/ 929535 w 3376363"/>
              <a:gd name="connsiteY74" fmla="*/ 11289 h 2325511"/>
              <a:gd name="connsiteX75" fmla="*/ 861801 w 3376363"/>
              <a:gd name="connsiteY75" fmla="*/ 33867 h 2325511"/>
              <a:gd name="connsiteX76" fmla="*/ 760201 w 3376363"/>
              <a:gd name="connsiteY76" fmla="*/ 79022 h 2325511"/>
              <a:gd name="connsiteX77" fmla="*/ 658601 w 3376363"/>
              <a:gd name="connsiteY77" fmla="*/ 124178 h 2325511"/>
              <a:gd name="connsiteX78" fmla="*/ 534423 w 3376363"/>
              <a:gd name="connsiteY78" fmla="*/ 214489 h 2325511"/>
              <a:gd name="connsiteX79" fmla="*/ 455401 w 3376363"/>
              <a:gd name="connsiteY79" fmla="*/ 282222 h 2325511"/>
              <a:gd name="connsiteX80" fmla="*/ 398957 w 3376363"/>
              <a:gd name="connsiteY80" fmla="*/ 349956 h 2325511"/>
              <a:gd name="connsiteX81" fmla="*/ 365090 w 3376363"/>
              <a:gd name="connsiteY81" fmla="*/ 395111 h 2325511"/>
              <a:gd name="connsiteX82" fmla="*/ 297357 w 3376363"/>
              <a:gd name="connsiteY82" fmla="*/ 474134 h 2325511"/>
              <a:gd name="connsiteX83" fmla="*/ 274779 w 3376363"/>
              <a:gd name="connsiteY83" fmla="*/ 519289 h 2325511"/>
              <a:gd name="connsiteX84" fmla="*/ 229623 w 3376363"/>
              <a:gd name="connsiteY84" fmla="*/ 587022 h 2325511"/>
              <a:gd name="connsiteX85" fmla="*/ 195757 w 3376363"/>
              <a:gd name="connsiteY85" fmla="*/ 666045 h 2325511"/>
              <a:gd name="connsiteX86" fmla="*/ 150601 w 3376363"/>
              <a:gd name="connsiteY86" fmla="*/ 733778 h 2325511"/>
              <a:gd name="connsiteX87" fmla="*/ 139312 w 3376363"/>
              <a:gd name="connsiteY87" fmla="*/ 767645 h 2325511"/>
              <a:gd name="connsiteX88" fmla="*/ 71579 w 3376363"/>
              <a:gd name="connsiteY88" fmla="*/ 869245 h 2325511"/>
              <a:gd name="connsiteX89" fmla="*/ 49001 w 3376363"/>
              <a:gd name="connsiteY89" fmla="*/ 903111 h 2325511"/>
              <a:gd name="connsiteX90" fmla="*/ 15135 w 3376363"/>
              <a:gd name="connsiteY90" fmla="*/ 1016000 h 2325511"/>
              <a:gd name="connsiteX91" fmla="*/ 60290 w 3376363"/>
              <a:gd name="connsiteY91" fmla="*/ 1140178 h 2325511"/>
              <a:gd name="connsiteX92" fmla="*/ 82868 w 3376363"/>
              <a:gd name="connsiteY92" fmla="*/ 1140178 h 2325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76363" h="2325511">
                <a:moveTo>
                  <a:pt x="49001" y="1061156"/>
                </a:moveTo>
                <a:cubicBezTo>
                  <a:pt x="113702" y="1158205"/>
                  <a:pt x="36133" y="1035418"/>
                  <a:pt x="82868" y="1128889"/>
                </a:cubicBezTo>
                <a:cubicBezTo>
                  <a:pt x="88936" y="1141024"/>
                  <a:pt x="98715" y="1150976"/>
                  <a:pt x="105446" y="1162756"/>
                </a:cubicBezTo>
                <a:cubicBezTo>
                  <a:pt x="113795" y="1177367"/>
                  <a:pt x="119851" y="1193200"/>
                  <a:pt x="128023" y="1207911"/>
                </a:cubicBezTo>
                <a:cubicBezTo>
                  <a:pt x="138679" y="1227092"/>
                  <a:pt x="150261" y="1245749"/>
                  <a:pt x="161890" y="1264356"/>
                </a:cubicBezTo>
                <a:cubicBezTo>
                  <a:pt x="169081" y="1275861"/>
                  <a:pt x="177737" y="1286442"/>
                  <a:pt x="184468" y="1298222"/>
                </a:cubicBezTo>
                <a:cubicBezTo>
                  <a:pt x="192817" y="1312833"/>
                  <a:pt x="197265" y="1329684"/>
                  <a:pt x="207046" y="1343378"/>
                </a:cubicBezTo>
                <a:cubicBezTo>
                  <a:pt x="216325" y="1356369"/>
                  <a:pt x="230692" y="1364980"/>
                  <a:pt x="240912" y="1377245"/>
                </a:cubicBezTo>
                <a:cubicBezTo>
                  <a:pt x="249598" y="1387668"/>
                  <a:pt x="255964" y="1399822"/>
                  <a:pt x="263490" y="1411111"/>
                </a:cubicBezTo>
                <a:cubicBezTo>
                  <a:pt x="302914" y="1529384"/>
                  <a:pt x="265708" y="1437570"/>
                  <a:pt x="308646" y="1512711"/>
                </a:cubicBezTo>
                <a:cubicBezTo>
                  <a:pt x="323953" y="1539498"/>
                  <a:pt x="332642" y="1568459"/>
                  <a:pt x="353801" y="1591734"/>
                </a:cubicBezTo>
                <a:cubicBezTo>
                  <a:pt x="382439" y="1623235"/>
                  <a:pt x="414008" y="1651941"/>
                  <a:pt x="444112" y="1682045"/>
                </a:cubicBezTo>
                <a:cubicBezTo>
                  <a:pt x="455401" y="1693334"/>
                  <a:pt x="464441" y="1707450"/>
                  <a:pt x="477979" y="1715911"/>
                </a:cubicBezTo>
                <a:cubicBezTo>
                  <a:pt x="508083" y="1734726"/>
                  <a:pt x="543188" y="1747254"/>
                  <a:pt x="568290" y="1772356"/>
                </a:cubicBezTo>
                <a:cubicBezTo>
                  <a:pt x="652414" y="1856478"/>
                  <a:pt x="573008" y="1786593"/>
                  <a:pt x="658601" y="1840089"/>
                </a:cubicBezTo>
                <a:cubicBezTo>
                  <a:pt x="674556" y="1850061"/>
                  <a:pt x="687802" y="1863984"/>
                  <a:pt x="703757" y="1873956"/>
                </a:cubicBezTo>
                <a:cubicBezTo>
                  <a:pt x="782683" y="1923285"/>
                  <a:pt x="715291" y="1868433"/>
                  <a:pt x="816646" y="1919111"/>
                </a:cubicBezTo>
                <a:cubicBezTo>
                  <a:pt x="882274" y="1951926"/>
                  <a:pt x="845202" y="1938922"/>
                  <a:pt x="929535" y="1952978"/>
                </a:cubicBezTo>
                <a:cubicBezTo>
                  <a:pt x="1026575" y="2017673"/>
                  <a:pt x="903805" y="1940115"/>
                  <a:pt x="997268" y="1986845"/>
                </a:cubicBezTo>
                <a:cubicBezTo>
                  <a:pt x="1036174" y="2006298"/>
                  <a:pt x="1030117" y="2018808"/>
                  <a:pt x="1076290" y="2032000"/>
                </a:cubicBezTo>
                <a:cubicBezTo>
                  <a:pt x="1113188" y="2042543"/>
                  <a:pt x="1151549" y="2047052"/>
                  <a:pt x="1189179" y="2054578"/>
                </a:cubicBezTo>
                <a:lnTo>
                  <a:pt x="1245623" y="2065867"/>
                </a:lnTo>
                <a:cubicBezTo>
                  <a:pt x="1343079" y="2130838"/>
                  <a:pt x="1260989" y="2084467"/>
                  <a:pt x="1505268" y="2099734"/>
                </a:cubicBezTo>
                <a:cubicBezTo>
                  <a:pt x="1550492" y="2102560"/>
                  <a:pt x="1595579" y="2107259"/>
                  <a:pt x="1640735" y="2111022"/>
                </a:cubicBezTo>
                <a:cubicBezTo>
                  <a:pt x="1663313" y="2118548"/>
                  <a:pt x="1685380" y="2127828"/>
                  <a:pt x="1708468" y="2133600"/>
                </a:cubicBezTo>
                <a:cubicBezTo>
                  <a:pt x="1751583" y="2144379"/>
                  <a:pt x="1767559" y="2146212"/>
                  <a:pt x="1810068" y="2167467"/>
                </a:cubicBezTo>
                <a:cubicBezTo>
                  <a:pt x="1933028" y="2228948"/>
                  <a:pt x="1795684" y="2177726"/>
                  <a:pt x="1934246" y="2223911"/>
                </a:cubicBezTo>
                <a:cubicBezTo>
                  <a:pt x="1945535" y="2231437"/>
                  <a:pt x="1955408" y="2241725"/>
                  <a:pt x="1968112" y="2246489"/>
                </a:cubicBezTo>
                <a:cubicBezTo>
                  <a:pt x="1986078" y="2253226"/>
                  <a:pt x="2005826" y="2253616"/>
                  <a:pt x="2024557" y="2257778"/>
                </a:cubicBezTo>
                <a:cubicBezTo>
                  <a:pt x="2125601" y="2280232"/>
                  <a:pt x="2004715" y="2258234"/>
                  <a:pt x="2137446" y="2280356"/>
                </a:cubicBezTo>
                <a:cubicBezTo>
                  <a:pt x="2221144" y="2308256"/>
                  <a:pt x="2183892" y="2292291"/>
                  <a:pt x="2250335" y="2325511"/>
                </a:cubicBezTo>
                <a:cubicBezTo>
                  <a:pt x="2483639" y="2317985"/>
                  <a:pt x="2717248" y="2317055"/>
                  <a:pt x="2950246" y="2302934"/>
                </a:cubicBezTo>
                <a:cubicBezTo>
                  <a:pt x="2967044" y="2301916"/>
                  <a:pt x="2981707" y="2290137"/>
                  <a:pt x="2995401" y="2280356"/>
                </a:cubicBezTo>
                <a:cubicBezTo>
                  <a:pt x="3036143" y="2251254"/>
                  <a:pt x="3022723" y="2247570"/>
                  <a:pt x="3051846" y="2212622"/>
                </a:cubicBezTo>
                <a:cubicBezTo>
                  <a:pt x="3062066" y="2200358"/>
                  <a:pt x="3073697" y="2189269"/>
                  <a:pt x="3085712" y="2178756"/>
                </a:cubicBezTo>
                <a:cubicBezTo>
                  <a:pt x="3103845" y="2162889"/>
                  <a:pt x="3125717" y="2151215"/>
                  <a:pt x="3142157" y="2133600"/>
                </a:cubicBezTo>
                <a:cubicBezTo>
                  <a:pt x="3178649" y="2094502"/>
                  <a:pt x="3214090" y="2053921"/>
                  <a:pt x="3243757" y="2009422"/>
                </a:cubicBezTo>
                <a:cubicBezTo>
                  <a:pt x="3251283" y="1998133"/>
                  <a:pt x="3260268" y="1987691"/>
                  <a:pt x="3266335" y="1975556"/>
                </a:cubicBezTo>
                <a:cubicBezTo>
                  <a:pt x="3329742" y="1848741"/>
                  <a:pt x="3261123" y="1973169"/>
                  <a:pt x="3300201" y="1885245"/>
                </a:cubicBezTo>
                <a:cubicBezTo>
                  <a:pt x="3310453" y="1862178"/>
                  <a:pt x="3322779" y="1840089"/>
                  <a:pt x="3334068" y="1817511"/>
                </a:cubicBezTo>
                <a:cubicBezTo>
                  <a:pt x="3376363" y="1563744"/>
                  <a:pt x="3361365" y="1679206"/>
                  <a:pt x="3334068" y="1151467"/>
                </a:cubicBezTo>
                <a:cubicBezTo>
                  <a:pt x="3333021" y="1131230"/>
                  <a:pt x="3317898" y="1114246"/>
                  <a:pt x="3311490" y="1095022"/>
                </a:cubicBezTo>
                <a:cubicBezTo>
                  <a:pt x="3306584" y="1080303"/>
                  <a:pt x="3304764" y="1064696"/>
                  <a:pt x="3300201" y="1049867"/>
                </a:cubicBezTo>
                <a:cubicBezTo>
                  <a:pt x="3289703" y="1015747"/>
                  <a:pt x="3273336" y="983272"/>
                  <a:pt x="3266335" y="948267"/>
                </a:cubicBezTo>
                <a:cubicBezTo>
                  <a:pt x="3254381" y="888495"/>
                  <a:pt x="3258678" y="892165"/>
                  <a:pt x="3232468" y="835378"/>
                </a:cubicBezTo>
                <a:cubicBezTo>
                  <a:pt x="3218364" y="804819"/>
                  <a:pt x="3197955" y="776997"/>
                  <a:pt x="3187312" y="745067"/>
                </a:cubicBezTo>
                <a:cubicBezTo>
                  <a:pt x="3183549" y="733778"/>
                  <a:pt x="3179292" y="722642"/>
                  <a:pt x="3176023" y="711200"/>
                </a:cubicBezTo>
                <a:cubicBezTo>
                  <a:pt x="3171199" y="694316"/>
                  <a:pt x="3162470" y="650226"/>
                  <a:pt x="3153446" y="632178"/>
                </a:cubicBezTo>
                <a:cubicBezTo>
                  <a:pt x="3147378" y="620043"/>
                  <a:pt x="3136936" y="610446"/>
                  <a:pt x="3130868" y="598311"/>
                </a:cubicBezTo>
                <a:cubicBezTo>
                  <a:pt x="3125546" y="587668"/>
                  <a:pt x="3127013" y="573737"/>
                  <a:pt x="3119579" y="564445"/>
                </a:cubicBezTo>
                <a:cubicBezTo>
                  <a:pt x="3111103" y="553850"/>
                  <a:pt x="3096135" y="550553"/>
                  <a:pt x="3085712" y="541867"/>
                </a:cubicBezTo>
                <a:cubicBezTo>
                  <a:pt x="3073448" y="531646"/>
                  <a:pt x="3065129" y="516856"/>
                  <a:pt x="3051846" y="508000"/>
                </a:cubicBezTo>
                <a:cubicBezTo>
                  <a:pt x="3042129" y="501522"/>
                  <a:pt x="2978844" y="486927"/>
                  <a:pt x="2972823" y="485422"/>
                </a:cubicBezTo>
                <a:cubicBezTo>
                  <a:pt x="2904190" y="439668"/>
                  <a:pt x="2977115" y="482799"/>
                  <a:pt x="2893801" y="451556"/>
                </a:cubicBezTo>
                <a:cubicBezTo>
                  <a:pt x="2843598" y="432730"/>
                  <a:pt x="2860654" y="427884"/>
                  <a:pt x="2814779" y="417689"/>
                </a:cubicBezTo>
                <a:cubicBezTo>
                  <a:pt x="2760493" y="405625"/>
                  <a:pt x="2712272" y="403655"/>
                  <a:pt x="2656735" y="395111"/>
                </a:cubicBezTo>
                <a:cubicBezTo>
                  <a:pt x="2637771" y="392193"/>
                  <a:pt x="2619285" y="386535"/>
                  <a:pt x="2600290" y="383822"/>
                </a:cubicBezTo>
                <a:cubicBezTo>
                  <a:pt x="2566557" y="379003"/>
                  <a:pt x="2532557" y="376297"/>
                  <a:pt x="2498690" y="372534"/>
                </a:cubicBezTo>
                <a:cubicBezTo>
                  <a:pt x="2487401" y="368771"/>
                  <a:pt x="2476265" y="364514"/>
                  <a:pt x="2464823" y="361245"/>
                </a:cubicBezTo>
                <a:cubicBezTo>
                  <a:pt x="2449905" y="356983"/>
                  <a:pt x="2433545" y="356895"/>
                  <a:pt x="2419668" y="349956"/>
                </a:cubicBezTo>
                <a:cubicBezTo>
                  <a:pt x="2289769" y="285005"/>
                  <a:pt x="2405893" y="327569"/>
                  <a:pt x="2306779" y="270934"/>
                </a:cubicBezTo>
                <a:cubicBezTo>
                  <a:pt x="2296447" y="265030"/>
                  <a:pt x="2284201" y="263408"/>
                  <a:pt x="2272912" y="259645"/>
                </a:cubicBezTo>
                <a:cubicBezTo>
                  <a:pt x="2250334" y="244593"/>
                  <a:pt x="2230922" y="223070"/>
                  <a:pt x="2205179" y="214489"/>
                </a:cubicBezTo>
                <a:cubicBezTo>
                  <a:pt x="2193890" y="210726"/>
                  <a:pt x="2182754" y="206469"/>
                  <a:pt x="2171312" y="203200"/>
                </a:cubicBezTo>
                <a:cubicBezTo>
                  <a:pt x="2156394" y="198938"/>
                  <a:pt x="2140876" y="196817"/>
                  <a:pt x="2126157" y="191911"/>
                </a:cubicBezTo>
                <a:cubicBezTo>
                  <a:pt x="2106933" y="185503"/>
                  <a:pt x="2088936" y="175742"/>
                  <a:pt x="2069712" y="169334"/>
                </a:cubicBezTo>
                <a:cubicBezTo>
                  <a:pt x="2054993" y="164428"/>
                  <a:pt x="2039475" y="162307"/>
                  <a:pt x="2024557" y="158045"/>
                </a:cubicBezTo>
                <a:cubicBezTo>
                  <a:pt x="1929420" y="130863"/>
                  <a:pt x="2055774" y="166586"/>
                  <a:pt x="1956823" y="124178"/>
                </a:cubicBezTo>
                <a:cubicBezTo>
                  <a:pt x="1942563" y="118066"/>
                  <a:pt x="1926529" y="117347"/>
                  <a:pt x="1911668" y="112889"/>
                </a:cubicBezTo>
                <a:cubicBezTo>
                  <a:pt x="1888873" y="106050"/>
                  <a:pt x="1866730" y="97150"/>
                  <a:pt x="1843935" y="90311"/>
                </a:cubicBezTo>
                <a:cubicBezTo>
                  <a:pt x="1702098" y="47759"/>
                  <a:pt x="1878795" y="105692"/>
                  <a:pt x="1764912" y="67734"/>
                </a:cubicBezTo>
                <a:cubicBezTo>
                  <a:pt x="1753623" y="60208"/>
                  <a:pt x="1743516" y="50501"/>
                  <a:pt x="1731046" y="45156"/>
                </a:cubicBezTo>
                <a:cubicBezTo>
                  <a:pt x="1716223" y="38803"/>
                  <a:pt x="1640572" y="25051"/>
                  <a:pt x="1629446" y="22578"/>
                </a:cubicBezTo>
                <a:cubicBezTo>
                  <a:pt x="1533639" y="1287"/>
                  <a:pt x="1642244" y="19568"/>
                  <a:pt x="1505268" y="0"/>
                </a:cubicBezTo>
                <a:cubicBezTo>
                  <a:pt x="1313357" y="3763"/>
                  <a:pt x="1121218" y="1200"/>
                  <a:pt x="929535" y="11289"/>
                </a:cubicBezTo>
                <a:cubicBezTo>
                  <a:pt x="905769" y="12540"/>
                  <a:pt x="861801" y="33867"/>
                  <a:pt x="861801" y="33867"/>
                </a:cubicBezTo>
                <a:cubicBezTo>
                  <a:pt x="742546" y="123310"/>
                  <a:pt x="895010" y="19108"/>
                  <a:pt x="760201" y="79022"/>
                </a:cubicBezTo>
                <a:cubicBezTo>
                  <a:pt x="624058" y="139529"/>
                  <a:pt x="810633" y="93772"/>
                  <a:pt x="658601" y="124178"/>
                </a:cubicBezTo>
                <a:cubicBezTo>
                  <a:pt x="620786" y="149389"/>
                  <a:pt x="559704" y="189207"/>
                  <a:pt x="534423" y="214489"/>
                </a:cubicBezTo>
                <a:cubicBezTo>
                  <a:pt x="487253" y="261660"/>
                  <a:pt x="513329" y="238777"/>
                  <a:pt x="455401" y="282222"/>
                </a:cubicBezTo>
                <a:cubicBezTo>
                  <a:pt x="405503" y="357069"/>
                  <a:pt x="464143" y="273905"/>
                  <a:pt x="398957" y="349956"/>
                </a:cubicBezTo>
                <a:cubicBezTo>
                  <a:pt x="386713" y="364241"/>
                  <a:pt x="377480" y="380951"/>
                  <a:pt x="365090" y="395111"/>
                </a:cubicBezTo>
                <a:cubicBezTo>
                  <a:pt x="319673" y="447016"/>
                  <a:pt x="325795" y="424369"/>
                  <a:pt x="297357" y="474134"/>
                </a:cubicBezTo>
                <a:cubicBezTo>
                  <a:pt x="289008" y="488745"/>
                  <a:pt x="283437" y="504859"/>
                  <a:pt x="274779" y="519289"/>
                </a:cubicBezTo>
                <a:cubicBezTo>
                  <a:pt x="260818" y="542557"/>
                  <a:pt x="229623" y="587022"/>
                  <a:pt x="229623" y="587022"/>
                </a:cubicBezTo>
                <a:cubicBezTo>
                  <a:pt x="217945" y="622059"/>
                  <a:pt x="216683" y="631169"/>
                  <a:pt x="195757" y="666045"/>
                </a:cubicBezTo>
                <a:cubicBezTo>
                  <a:pt x="181796" y="689313"/>
                  <a:pt x="159182" y="708035"/>
                  <a:pt x="150601" y="733778"/>
                </a:cubicBezTo>
                <a:cubicBezTo>
                  <a:pt x="146838" y="745067"/>
                  <a:pt x="145091" y="757243"/>
                  <a:pt x="139312" y="767645"/>
                </a:cubicBezTo>
                <a:cubicBezTo>
                  <a:pt x="139312" y="767646"/>
                  <a:pt x="82868" y="852312"/>
                  <a:pt x="71579" y="869245"/>
                </a:cubicBezTo>
                <a:lnTo>
                  <a:pt x="49001" y="903111"/>
                </a:lnTo>
                <a:cubicBezTo>
                  <a:pt x="21517" y="985564"/>
                  <a:pt x="32195" y="947756"/>
                  <a:pt x="15135" y="1016000"/>
                </a:cubicBezTo>
                <a:cubicBezTo>
                  <a:pt x="23076" y="1087477"/>
                  <a:pt x="0" y="1116062"/>
                  <a:pt x="60290" y="1140178"/>
                </a:cubicBezTo>
                <a:cubicBezTo>
                  <a:pt x="67278" y="1142973"/>
                  <a:pt x="75342" y="1140178"/>
                  <a:pt x="82868" y="1140178"/>
                </a:cubicBezTo>
              </a:path>
            </a:pathLst>
          </a:custGeom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трелка вправо 48"/>
          <p:cNvSpPr/>
          <p:nvPr/>
        </p:nvSpPr>
        <p:spPr>
          <a:xfrm rot="2364444">
            <a:off x="1847565" y="6362757"/>
            <a:ext cx="521017" cy="155744"/>
          </a:xfrm>
          <a:prstGeom prst="rightArrow">
            <a:avLst/>
          </a:prstGeom>
          <a:solidFill>
            <a:srgbClr val="00FF99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TextBox 49"/>
          <p:cNvSpPr txBox="1"/>
          <p:nvPr/>
        </p:nvSpPr>
        <p:spPr>
          <a:xfrm>
            <a:off x="2428860" y="6143644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rgbClr val="0000FF"/>
                </a:solidFill>
              </a:rPr>
              <a:t>Е</a:t>
            </a:r>
            <a:r>
              <a:rPr lang="ru-RU" sz="2400" baseline="-25000" dirty="0" err="1" smtClean="0">
                <a:solidFill>
                  <a:srgbClr val="0000FF"/>
                </a:solidFill>
              </a:rPr>
              <a:t>кин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786182" y="5857892"/>
            <a:ext cx="198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 smtClean="0">
                <a:solidFill>
                  <a:srgbClr val="0000FF"/>
                </a:solidFill>
              </a:rPr>
              <a:t>Фотон </a:t>
            </a:r>
            <a:r>
              <a:rPr lang="ru-RU" b="1" u="sng" dirty="0" smtClean="0">
                <a:solidFill>
                  <a:srgbClr val="0000FF"/>
                </a:solidFill>
              </a:rPr>
              <a:t>поглощается</a:t>
            </a:r>
            <a:endParaRPr lang="ru-RU" b="1" u="sng" dirty="0">
              <a:solidFill>
                <a:srgbClr val="0000FF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786578" y="3786190"/>
            <a:ext cx="2071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0FF"/>
                </a:solidFill>
              </a:rPr>
              <a:t>до 100 кэВ</a:t>
            </a:r>
            <a:endParaRPr lang="ru-RU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1032" name="Object 8"/>
          <p:cNvGraphicFramePr>
            <a:graphicFrameLocks noChangeAspect="1"/>
          </p:cNvGraphicFramePr>
          <p:nvPr/>
        </p:nvGraphicFramePr>
        <p:xfrm>
          <a:off x="6215074" y="3714752"/>
          <a:ext cx="490537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730" name="Формула" r:id="rId9" imgW="279360" imgH="228600" progId="Equation.3">
                  <p:embed/>
                </p:oleObj>
              </mc:Choice>
              <mc:Fallback>
                <p:oleObj name="Формула" r:id="rId9" imgW="2793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5074" y="3714752"/>
                        <a:ext cx="490537" cy="500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3" name="Object 9"/>
          <p:cNvGraphicFramePr>
            <a:graphicFrameLocks noChangeAspect="1"/>
          </p:cNvGraphicFramePr>
          <p:nvPr/>
        </p:nvGraphicFramePr>
        <p:xfrm>
          <a:off x="500034" y="5572140"/>
          <a:ext cx="490537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731" name="Формула" r:id="rId11" imgW="279360" imgH="228600" progId="Equation.3">
                  <p:embed/>
                </p:oleObj>
              </mc:Choice>
              <mc:Fallback>
                <p:oleObj name="Формула" r:id="rId11" imgW="2793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34" y="5572140"/>
                        <a:ext cx="490537" cy="500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TextBox 55"/>
          <p:cNvSpPr txBox="1"/>
          <p:nvPr/>
        </p:nvSpPr>
        <p:spPr>
          <a:xfrm>
            <a:off x="285720" y="285728"/>
            <a:ext cx="8572560" cy="46166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u="sng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Взаимодействие </a:t>
            </a:r>
            <a:r>
              <a:rPr lang="el-GR" sz="2400" b="1" u="sng" dirty="0" smtClean="0">
                <a:solidFill>
                  <a:schemeClr val="tx1"/>
                </a:solidFill>
                <a:latin typeface="Times New Roman"/>
                <a:cs typeface="Times New Roman"/>
              </a:rPr>
              <a:t>γ</a:t>
            </a:r>
            <a:r>
              <a:rPr lang="ru-RU" sz="2400" b="1" u="sng" dirty="0" smtClean="0">
                <a:solidFill>
                  <a:schemeClr val="tx1"/>
                </a:solidFill>
                <a:latin typeface="Times New Roman"/>
                <a:cs typeface="Times New Roman"/>
              </a:rPr>
              <a:t> -  </a:t>
            </a:r>
            <a:r>
              <a:rPr lang="ru-RU" sz="2400" b="1" u="sng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излучения с веществом</a:t>
            </a:r>
            <a:endParaRPr lang="ru-RU" sz="2400" b="1" u="sng" dirty="0">
              <a:solidFill>
                <a:schemeClr val="tx1"/>
              </a:solidFill>
              <a:latin typeface="+mj-lt"/>
              <a:cs typeface="Arial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320665" y="1398048"/>
            <a:ext cx="6715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0000FF"/>
                </a:solidFill>
              </a:rPr>
              <a:t>Основные механизмы (Их 4)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285720" y="1754748"/>
            <a:ext cx="7465271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rgbClr val="0000FF"/>
                </a:solidFill>
              </a:rPr>
              <a:t>Фотоэффект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rgbClr val="0000FF"/>
                </a:solidFill>
              </a:rPr>
              <a:t>Некогерентное рассеяние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rgbClr val="0000FF"/>
                </a:solidFill>
              </a:rPr>
              <a:t>Образование пар электрон-позитрон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rgbClr val="0000FF"/>
                </a:solidFill>
              </a:rPr>
              <a:t>Фотоядерные реакции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296018" y="803221"/>
            <a:ext cx="8501122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l-GR" b="1" i="1" u="sng" dirty="0" smtClean="0">
                <a:solidFill>
                  <a:srgbClr val="0000FF"/>
                </a:solidFill>
                <a:cs typeface="Times New Roman" pitchFamily="18" charset="0"/>
              </a:rPr>
              <a:t>γ</a:t>
            </a:r>
            <a:r>
              <a:rPr lang="ru-RU" b="1" i="1" u="sng" dirty="0" smtClean="0">
                <a:solidFill>
                  <a:srgbClr val="0000FF"/>
                </a:solidFill>
                <a:cs typeface="Arial" pitchFamily="34" charset="0"/>
              </a:rPr>
              <a:t>-излучение</a:t>
            </a:r>
            <a:r>
              <a:rPr lang="ru-RU" dirty="0" smtClean="0">
                <a:solidFill>
                  <a:srgbClr val="0000FF"/>
                </a:solidFill>
                <a:cs typeface="Arial" pitchFamily="34" charset="0"/>
              </a:rPr>
              <a:t> это очень короткие электромагнитные </a:t>
            </a:r>
            <a:r>
              <a:rPr lang="ru-RU" b="1" u="sng" dirty="0" smtClean="0">
                <a:cs typeface="Arial" pitchFamily="34" charset="0"/>
              </a:rPr>
              <a:t>волны </a:t>
            </a:r>
            <a:r>
              <a:rPr lang="ru-RU" dirty="0" smtClean="0">
                <a:solidFill>
                  <a:srgbClr val="0000FF"/>
                </a:solidFill>
                <a:cs typeface="Arial" pitchFamily="34" charset="0"/>
              </a:rPr>
              <a:t>с  длиной волны </a:t>
            </a:r>
            <a:r>
              <a:rPr lang="el-GR" dirty="0" smtClean="0">
                <a:solidFill>
                  <a:srgbClr val="0000FF"/>
                </a:solidFill>
                <a:cs typeface="Arial" pitchFamily="34" charset="0"/>
              </a:rPr>
              <a:t>λ‹</a:t>
            </a:r>
            <a:r>
              <a:rPr lang="ru-RU" dirty="0" smtClean="0">
                <a:solidFill>
                  <a:srgbClr val="0000FF"/>
                </a:solidFill>
                <a:cs typeface="Arial" pitchFamily="34" charset="0"/>
              </a:rPr>
              <a:t>0,1 нм</a:t>
            </a:r>
            <a:endParaRPr lang="ru-RU" i="1" u="sng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168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285720" y="357166"/>
            <a:ext cx="8501122" cy="1631216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i="1" u="sng" dirty="0">
                <a:solidFill>
                  <a:srgbClr val="0000FF"/>
                </a:solidFill>
              </a:rPr>
              <a:t>Ионизирующее излучение (ИИ)</a:t>
            </a:r>
          </a:p>
          <a:p>
            <a:r>
              <a:rPr lang="ru-RU" sz="2400" dirty="0">
                <a:solidFill>
                  <a:srgbClr val="0000FF"/>
                </a:solidFill>
              </a:rPr>
              <a:t>- это </a:t>
            </a:r>
            <a:r>
              <a:rPr lang="ru-RU" sz="2400" dirty="0" smtClean="0">
                <a:solidFill>
                  <a:srgbClr val="0000FF"/>
                </a:solidFill>
              </a:rPr>
              <a:t>электромагнитные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волны</a:t>
            </a:r>
            <a:r>
              <a:rPr lang="ru-RU" sz="2400" dirty="0" smtClean="0">
                <a:solidFill>
                  <a:srgbClr val="0000FF"/>
                </a:solidFill>
              </a:rPr>
              <a:t> и потоки </a:t>
            </a:r>
            <a:r>
              <a:rPr lang="ru-RU" sz="2400" b="1" i="1" u="sng" dirty="0">
                <a:solidFill>
                  <a:srgbClr val="0000FF"/>
                </a:solidFill>
              </a:rPr>
              <a:t>частиц</a:t>
            </a:r>
            <a:r>
              <a:rPr lang="ru-RU" sz="2400" dirty="0">
                <a:solidFill>
                  <a:srgbClr val="0000FF"/>
                </a:solidFill>
              </a:rPr>
              <a:t> </a:t>
            </a:r>
            <a:r>
              <a:rPr lang="ru-RU" sz="2400" dirty="0" smtClean="0">
                <a:solidFill>
                  <a:srgbClr val="0000FF"/>
                </a:solidFill>
              </a:rPr>
              <a:t> , </a:t>
            </a:r>
            <a:r>
              <a:rPr lang="ru-RU" sz="2400" dirty="0">
                <a:solidFill>
                  <a:srgbClr val="0000FF"/>
                </a:solidFill>
              </a:rPr>
              <a:t>взаимодействие которых со средой приводит </a:t>
            </a: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к </a:t>
            </a:r>
            <a:r>
              <a:rPr lang="ru-RU" sz="2400" b="1" i="1" dirty="0">
                <a:solidFill>
                  <a:schemeClr val="accent4">
                    <a:lumMod val="75000"/>
                  </a:schemeClr>
                </a:solidFill>
              </a:rPr>
              <a:t>ионизации</a:t>
            </a:r>
            <a:r>
              <a:rPr lang="ru-RU" sz="2400" dirty="0">
                <a:solidFill>
                  <a:srgbClr val="0000FF"/>
                </a:solidFill>
              </a:rPr>
              <a:t> ее </a:t>
            </a:r>
            <a:r>
              <a:rPr lang="ru-RU" sz="2400" dirty="0" smtClean="0">
                <a:solidFill>
                  <a:srgbClr val="0000FF"/>
                </a:solidFill>
              </a:rPr>
              <a:t>атомов, то есть 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928802"/>
            <a:ext cx="84296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Это излучение, способное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разрывать</a:t>
            </a:r>
            <a:r>
              <a:rPr lang="ru-RU" sz="2400" dirty="0" smtClean="0">
                <a:solidFill>
                  <a:srgbClr val="0000FF"/>
                </a:solidFill>
              </a:rPr>
              <a:t> химические связи молекул, составляющих живые организмы и тем самым вызывать биологически важные изменения.</a:t>
            </a: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306179" name="Picture 3" descr="C:\Documents and Settings\1\Мои документы\Мои рисунки\355px-Spectre_sv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643314"/>
            <a:ext cx="8286808" cy="2381250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928662" y="6072206"/>
            <a:ext cx="3000396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1эВ = 1,6•10</a:t>
            </a:r>
            <a:r>
              <a:rPr lang="ru-RU" sz="2000" b="1" baseline="30000" dirty="0" smtClean="0">
                <a:solidFill>
                  <a:schemeClr val="accent4">
                    <a:lumMod val="75000"/>
                  </a:schemeClr>
                </a:solidFill>
              </a:rPr>
              <a:t>-19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Дж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57686" y="6072206"/>
            <a:ext cx="107157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 кэВ  </a:t>
            </a:r>
            <a:endParaRPr lang="ru-RU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715008" y="6072206"/>
            <a:ext cx="1285884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1 МэВ</a:t>
            </a:r>
            <a:endParaRPr lang="ru-RU" sz="20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28926" y="3500438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УФ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3571876"/>
            <a:ext cx="2643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err="1" smtClean="0">
                <a:solidFill>
                  <a:srgbClr val="FF0000"/>
                </a:solidFill>
              </a:rPr>
              <a:t>Ионизир-е</a:t>
            </a:r>
            <a:r>
              <a:rPr lang="ru-RU" sz="2000" b="1" i="1" dirty="0" smtClean="0">
                <a:solidFill>
                  <a:srgbClr val="FF0000"/>
                </a:solidFill>
              </a:rPr>
              <a:t> </a:t>
            </a:r>
            <a:r>
              <a:rPr lang="ru-RU" sz="2000" b="1" i="1" dirty="0" err="1" smtClean="0">
                <a:solidFill>
                  <a:srgbClr val="FF0000"/>
                </a:solidFill>
              </a:rPr>
              <a:t>изл-е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Скругленный прямоугольник 25"/>
          <p:cNvSpPr/>
          <p:nvPr/>
        </p:nvSpPr>
        <p:spPr>
          <a:xfrm>
            <a:off x="4714876" y="5357826"/>
            <a:ext cx="4143404" cy="1214446"/>
          </a:xfrm>
          <a:prstGeom prst="roundRect">
            <a:avLst/>
          </a:prstGeom>
          <a:solidFill>
            <a:srgbClr val="7AEF39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714612" y="1571612"/>
            <a:ext cx="3000396" cy="1071570"/>
          </a:xfrm>
          <a:prstGeom prst="ellipse">
            <a:avLst/>
          </a:prstGeom>
          <a:gradFill flip="none" rotWithShape="1">
            <a:gsLst>
              <a:gs pos="0">
                <a:srgbClr val="4CEC5F">
                  <a:tint val="66000"/>
                  <a:satMod val="160000"/>
                </a:srgbClr>
              </a:gs>
              <a:gs pos="50000">
                <a:srgbClr val="4CEC5F">
                  <a:tint val="44500"/>
                  <a:satMod val="160000"/>
                </a:srgbClr>
              </a:gs>
              <a:gs pos="100000">
                <a:srgbClr val="4CEC5F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57158" y="357166"/>
            <a:ext cx="84296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>
                <a:solidFill>
                  <a:schemeClr val="accent4">
                    <a:lumMod val="75000"/>
                  </a:schemeClr>
                </a:solidFill>
              </a:rPr>
              <a:t>2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.  Некогерентное рассеяние или </a:t>
            </a:r>
          </a:p>
          <a:p>
            <a:pPr algn="ctr"/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Комптон - эффект</a:t>
            </a:r>
            <a:endParaRPr lang="ru-RU" sz="2400" b="1" i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142984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Происходит, когда энергия фотона </a:t>
            </a:r>
            <a:endParaRPr lang="ru-RU" sz="2400" dirty="0">
              <a:solidFill>
                <a:srgbClr val="0000FF"/>
              </a:solidFill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3286116" y="1643050"/>
          <a:ext cx="490537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756" name="Формула" r:id="rId3" imgW="279360" imgH="228600" progId="Equation.3">
                  <p:embed/>
                </p:oleObj>
              </mc:Choice>
              <mc:Fallback>
                <p:oleObj name="Формула" r:id="rId3" imgW="2793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16" y="1643050"/>
                        <a:ext cx="490537" cy="500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786182" y="1643050"/>
            <a:ext cx="2904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00496" y="1643050"/>
            <a:ext cx="2904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6248" y="1714488"/>
            <a:ext cx="8595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</a:t>
            </a:r>
            <a:r>
              <a:rPr lang="ru-RU" sz="2400" b="1" baseline="-25000" dirty="0" err="1" smtClean="0">
                <a:solidFill>
                  <a:schemeClr val="accent4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ион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00826" y="1643050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до 5 </a:t>
            </a:r>
            <a:r>
              <a:rPr lang="ru-RU" sz="2400" b="1" dirty="0" err="1" smtClean="0">
                <a:solidFill>
                  <a:srgbClr val="0000FF"/>
                </a:solidFill>
              </a:rPr>
              <a:t>Мэв</a:t>
            </a:r>
            <a:endParaRPr lang="ru-RU" sz="2400" b="1" dirty="0">
              <a:solidFill>
                <a:srgbClr val="0000FF"/>
              </a:solidFill>
            </a:endParaRPr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6000760" y="1571612"/>
          <a:ext cx="490537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757" name="Формула" r:id="rId5" imgW="279360" imgH="228600" progId="Equation.3">
                  <p:embed/>
                </p:oleObj>
              </mc:Choice>
              <mc:Fallback>
                <p:oleObj name="Формула" r:id="rId5" imgW="2793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0760" y="1571612"/>
                        <a:ext cx="490537" cy="500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4857752" y="5929330"/>
          <a:ext cx="490537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758" name="Формула" r:id="rId7" imgW="279360" imgH="228600" progId="Equation.3">
                  <p:embed/>
                </p:oleObj>
              </mc:Choice>
              <mc:Fallback>
                <p:oleObj name="Формула" r:id="rId7" imgW="2793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2" y="5929330"/>
                        <a:ext cx="490537" cy="500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олилиния 11"/>
          <p:cNvSpPr/>
          <p:nvPr/>
        </p:nvSpPr>
        <p:spPr>
          <a:xfrm>
            <a:off x="928662" y="4429132"/>
            <a:ext cx="951098" cy="219909"/>
          </a:xfrm>
          <a:custGeom>
            <a:avLst/>
            <a:gdLst>
              <a:gd name="connsiteX0" fmla="*/ 0 w 581378"/>
              <a:gd name="connsiteY0" fmla="*/ 238949 h 238949"/>
              <a:gd name="connsiteX1" fmla="*/ 191911 w 581378"/>
              <a:gd name="connsiteY1" fmla="*/ 24460 h 238949"/>
              <a:gd name="connsiteX2" fmla="*/ 203200 w 581378"/>
              <a:gd name="connsiteY2" fmla="*/ 35749 h 238949"/>
              <a:gd name="connsiteX3" fmla="*/ 259645 w 581378"/>
              <a:gd name="connsiteY3" fmla="*/ 227660 h 238949"/>
              <a:gd name="connsiteX4" fmla="*/ 383822 w 581378"/>
              <a:gd name="connsiteY4" fmla="*/ 1882 h 238949"/>
              <a:gd name="connsiteX5" fmla="*/ 395111 w 581378"/>
              <a:gd name="connsiteY5" fmla="*/ 216371 h 238949"/>
              <a:gd name="connsiteX6" fmla="*/ 530578 w 581378"/>
              <a:gd name="connsiteY6" fmla="*/ 13171 h 238949"/>
              <a:gd name="connsiteX7" fmla="*/ 575733 w 581378"/>
              <a:gd name="connsiteY7" fmla="*/ 171216 h 238949"/>
              <a:gd name="connsiteX8" fmla="*/ 564445 w 581378"/>
              <a:gd name="connsiteY8" fmla="*/ 182505 h 23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1378" h="238949">
                <a:moveTo>
                  <a:pt x="0" y="238949"/>
                </a:moveTo>
                <a:cubicBezTo>
                  <a:pt x="79022" y="148638"/>
                  <a:pt x="158044" y="58327"/>
                  <a:pt x="191911" y="24460"/>
                </a:cubicBezTo>
                <a:lnTo>
                  <a:pt x="203200" y="35749"/>
                </a:lnTo>
                <a:cubicBezTo>
                  <a:pt x="214489" y="69616"/>
                  <a:pt x="229541" y="233304"/>
                  <a:pt x="259645" y="227660"/>
                </a:cubicBezTo>
                <a:cubicBezTo>
                  <a:pt x="289749" y="222016"/>
                  <a:pt x="361244" y="3764"/>
                  <a:pt x="383822" y="1882"/>
                </a:cubicBezTo>
                <a:cubicBezTo>
                  <a:pt x="406400" y="0"/>
                  <a:pt x="370652" y="214490"/>
                  <a:pt x="395111" y="216371"/>
                </a:cubicBezTo>
                <a:cubicBezTo>
                  <a:pt x="419570" y="218252"/>
                  <a:pt x="500474" y="20697"/>
                  <a:pt x="530578" y="13171"/>
                </a:cubicBezTo>
                <a:cubicBezTo>
                  <a:pt x="560682" y="5645"/>
                  <a:pt x="570089" y="142994"/>
                  <a:pt x="575733" y="171216"/>
                </a:cubicBezTo>
                <a:cubicBezTo>
                  <a:pt x="581378" y="199438"/>
                  <a:pt x="566326" y="188149"/>
                  <a:pt x="564445" y="182505"/>
                </a:cubicBezTo>
              </a:path>
            </a:pathLst>
          </a:custGeom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285852" y="2428868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Ион 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rot="10800000">
            <a:off x="2143108" y="5357826"/>
            <a:ext cx="225982" cy="136347"/>
          </a:xfrm>
          <a:prstGeom prst="line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олилиния 16"/>
          <p:cNvSpPr/>
          <p:nvPr/>
        </p:nvSpPr>
        <p:spPr>
          <a:xfrm rot="4055879">
            <a:off x="1698576" y="5040199"/>
            <a:ext cx="951098" cy="138656"/>
          </a:xfrm>
          <a:custGeom>
            <a:avLst/>
            <a:gdLst>
              <a:gd name="connsiteX0" fmla="*/ 0 w 581378"/>
              <a:gd name="connsiteY0" fmla="*/ 238949 h 238949"/>
              <a:gd name="connsiteX1" fmla="*/ 191911 w 581378"/>
              <a:gd name="connsiteY1" fmla="*/ 24460 h 238949"/>
              <a:gd name="connsiteX2" fmla="*/ 203200 w 581378"/>
              <a:gd name="connsiteY2" fmla="*/ 35749 h 238949"/>
              <a:gd name="connsiteX3" fmla="*/ 259645 w 581378"/>
              <a:gd name="connsiteY3" fmla="*/ 227660 h 238949"/>
              <a:gd name="connsiteX4" fmla="*/ 383822 w 581378"/>
              <a:gd name="connsiteY4" fmla="*/ 1882 h 238949"/>
              <a:gd name="connsiteX5" fmla="*/ 395111 w 581378"/>
              <a:gd name="connsiteY5" fmla="*/ 216371 h 238949"/>
              <a:gd name="connsiteX6" fmla="*/ 530578 w 581378"/>
              <a:gd name="connsiteY6" fmla="*/ 13171 h 238949"/>
              <a:gd name="connsiteX7" fmla="*/ 575733 w 581378"/>
              <a:gd name="connsiteY7" fmla="*/ 171216 h 238949"/>
              <a:gd name="connsiteX8" fmla="*/ 564445 w 581378"/>
              <a:gd name="connsiteY8" fmla="*/ 182505 h 23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1378" h="238949">
                <a:moveTo>
                  <a:pt x="0" y="238949"/>
                </a:moveTo>
                <a:cubicBezTo>
                  <a:pt x="79022" y="148638"/>
                  <a:pt x="158044" y="58327"/>
                  <a:pt x="191911" y="24460"/>
                </a:cubicBezTo>
                <a:lnTo>
                  <a:pt x="203200" y="35749"/>
                </a:lnTo>
                <a:cubicBezTo>
                  <a:pt x="214489" y="69616"/>
                  <a:pt x="229541" y="233304"/>
                  <a:pt x="259645" y="227660"/>
                </a:cubicBezTo>
                <a:cubicBezTo>
                  <a:pt x="289749" y="222016"/>
                  <a:pt x="361244" y="3764"/>
                  <a:pt x="383822" y="1882"/>
                </a:cubicBezTo>
                <a:cubicBezTo>
                  <a:pt x="406400" y="0"/>
                  <a:pt x="370652" y="214490"/>
                  <a:pt x="395111" y="216371"/>
                </a:cubicBezTo>
                <a:cubicBezTo>
                  <a:pt x="419570" y="218252"/>
                  <a:pt x="500474" y="20697"/>
                  <a:pt x="530578" y="13171"/>
                </a:cubicBezTo>
                <a:cubicBezTo>
                  <a:pt x="560682" y="5645"/>
                  <a:pt x="570089" y="142994"/>
                  <a:pt x="575733" y="171216"/>
                </a:cubicBezTo>
                <a:cubicBezTo>
                  <a:pt x="581378" y="199438"/>
                  <a:pt x="566326" y="188149"/>
                  <a:pt x="564445" y="182505"/>
                </a:cubicBezTo>
              </a:path>
            </a:pathLst>
          </a:custGeom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643174" y="5929330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 smtClean="0">
                <a:solidFill>
                  <a:srgbClr val="0000FF"/>
                </a:solidFill>
                <a:latin typeface="Verdana"/>
                <a:ea typeface="Verdana"/>
                <a:cs typeface="Verdana"/>
              </a:rPr>
              <a:t>λ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9" name="Стрелка вниз 18"/>
          <p:cNvSpPr/>
          <p:nvPr/>
        </p:nvSpPr>
        <p:spPr>
          <a:xfrm rot="10800000" flipH="1">
            <a:off x="3071802" y="5929330"/>
            <a:ext cx="97155" cy="500066"/>
          </a:xfrm>
          <a:prstGeom prst="down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571472" y="4143380"/>
          <a:ext cx="490537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759" name="Формула" r:id="rId9" imgW="279360" imgH="228600" progId="Equation.3">
                  <p:embed/>
                </p:oleObj>
              </mc:Choice>
              <mc:Fallback>
                <p:oleObj name="Формула" r:id="rId9" imgW="2793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2" y="4143380"/>
                        <a:ext cx="490537" cy="500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1785918" y="5429264"/>
          <a:ext cx="601662" cy="52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760" name="Формула" r:id="rId11" imgW="342720" imgH="241200" progId="Equation.3">
                  <p:embed/>
                </p:oleObj>
              </mc:Choice>
              <mc:Fallback>
                <p:oleObj name="Формула" r:id="rId11" imgW="34272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5918" y="5429264"/>
                        <a:ext cx="601662" cy="528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Прямоугольник 21"/>
          <p:cNvSpPr/>
          <p:nvPr/>
        </p:nvSpPr>
        <p:spPr>
          <a:xfrm>
            <a:off x="5429256" y="6000768"/>
            <a:ext cx="12330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=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</a:t>
            </a:r>
            <a:r>
              <a:rPr lang="ru-RU" sz="2400" b="1" baseline="-25000" dirty="0" err="1" smtClean="0">
                <a:solidFill>
                  <a:schemeClr val="accent4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ион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572264" y="5929330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+</a:t>
            </a:r>
            <a:endParaRPr lang="ru-RU" sz="2400" b="1" dirty="0"/>
          </a:p>
        </p:txBody>
      </p:sp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8143900" y="5929330"/>
          <a:ext cx="601662" cy="52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761" name="Формула" r:id="rId13" imgW="342720" imgH="241200" progId="Equation.3">
                  <p:embed/>
                </p:oleObj>
              </mc:Choice>
              <mc:Fallback>
                <p:oleObj name="Формула" r:id="rId13" imgW="34272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43900" y="5929330"/>
                        <a:ext cx="601662" cy="528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6" name="Object 8"/>
          <p:cNvGraphicFramePr>
            <a:graphicFrameLocks noChangeAspect="1"/>
          </p:cNvGraphicFramePr>
          <p:nvPr/>
        </p:nvGraphicFramePr>
        <p:xfrm>
          <a:off x="7215206" y="5643578"/>
          <a:ext cx="71437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762" name="Формула" r:id="rId14" imgW="368280" imgH="444240" progId="Equation.3">
                  <p:embed/>
                </p:oleObj>
              </mc:Choice>
              <mc:Fallback>
                <p:oleObj name="Формула" r:id="rId14" imgW="36828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15206" y="5643578"/>
                        <a:ext cx="714375" cy="857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Овал 26"/>
          <p:cNvSpPr/>
          <p:nvPr/>
        </p:nvSpPr>
        <p:spPr>
          <a:xfrm>
            <a:off x="2500298" y="364331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люс 27"/>
          <p:cNvSpPr/>
          <p:nvPr/>
        </p:nvSpPr>
        <p:spPr>
          <a:xfrm>
            <a:off x="2500298" y="3643314"/>
            <a:ext cx="285752" cy="21431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2143108" y="3214686"/>
            <a:ext cx="1071570" cy="114300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1714480" y="2786058"/>
            <a:ext cx="2000264" cy="207170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2928926" y="3929066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Минус 31"/>
          <p:cNvSpPr/>
          <p:nvPr/>
        </p:nvSpPr>
        <p:spPr>
          <a:xfrm>
            <a:off x="3000364" y="4000504"/>
            <a:ext cx="142876" cy="7143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Блок-схема: узел 32"/>
          <p:cNvSpPr/>
          <p:nvPr/>
        </p:nvSpPr>
        <p:spPr>
          <a:xfrm>
            <a:off x="3500430" y="3286124"/>
            <a:ext cx="285752" cy="285752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Минус 33"/>
          <p:cNvSpPr/>
          <p:nvPr/>
        </p:nvSpPr>
        <p:spPr>
          <a:xfrm>
            <a:off x="3643306" y="3357562"/>
            <a:ext cx="142876" cy="7143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Блок-схема: узел 34"/>
          <p:cNvSpPr/>
          <p:nvPr/>
        </p:nvSpPr>
        <p:spPr>
          <a:xfrm>
            <a:off x="2000232" y="3500438"/>
            <a:ext cx="285752" cy="285752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Минус 35"/>
          <p:cNvSpPr/>
          <p:nvPr/>
        </p:nvSpPr>
        <p:spPr>
          <a:xfrm>
            <a:off x="2000232" y="3571876"/>
            <a:ext cx="142876" cy="7143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1857356" y="4429132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Минус 37"/>
          <p:cNvSpPr/>
          <p:nvPr/>
        </p:nvSpPr>
        <p:spPr>
          <a:xfrm>
            <a:off x="1857356" y="4500570"/>
            <a:ext cx="142876" cy="7143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лок-схема: узел 38"/>
          <p:cNvSpPr/>
          <p:nvPr/>
        </p:nvSpPr>
        <p:spPr>
          <a:xfrm>
            <a:off x="3286116" y="4357694"/>
            <a:ext cx="285752" cy="285752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Минус 39"/>
          <p:cNvSpPr/>
          <p:nvPr/>
        </p:nvSpPr>
        <p:spPr>
          <a:xfrm>
            <a:off x="3357554" y="4429132"/>
            <a:ext cx="142876" cy="7143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2000232" y="292893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Минус 41"/>
          <p:cNvSpPr/>
          <p:nvPr/>
        </p:nvSpPr>
        <p:spPr>
          <a:xfrm>
            <a:off x="2071670" y="3000372"/>
            <a:ext cx="142876" cy="7143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TextBox 42"/>
          <p:cNvSpPr txBox="1"/>
          <p:nvPr/>
        </p:nvSpPr>
        <p:spPr>
          <a:xfrm>
            <a:off x="2500298" y="4857760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rgbClr val="0000FF"/>
                </a:solidFill>
              </a:rPr>
              <a:t>Е</a:t>
            </a:r>
            <a:r>
              <a:rPr lang="ru-RU" sz="2400" baseline="-25000" dirty="0" err="1" smtClean="0">
                <a:solidFill>
                  <a:srgbClr val="0000FF"/>
                </a:solidFill>
              </a:rPr>
              <a:t>кин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44" name="Стрелка вправо 43"/>
          <p:cNvSpPr/>
          <p:nvPr/>
        </p:nvSpPr>
        <p:spPr>
          <a:xfrm rot="2364444">
            <a:off x="1955518" y="4803627"/>
            <a:ext cx="521017" cy="45719"/>
          </a:xfrm>
          <a:prstGeom prst="rightArrow">
            <a:avLst/>
          </a:prstGeom>
          <a:solidFill>
            <a:srgbClr val="00FF99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/>
          <p:cNvSpPr/>
          <p:nvPr/>
        </p:nvSpPr>
        <p:spPr>
          <a:xfrm>
            <a:off x="1214414" y="2357430"/>
            <a:ext cx="3143272" cy="2611263"/>
          </a:xfrm>
          <a:custGeom>
            <a:avLst/>
            <a:gdLst>
              <a:gd name="connsiteX0" fmla="*/ 49001 w 3376363"/>
              <a:gd name="connsiteY0" fmla="*/ 1061156 h 2325511"/>
              <a:gd name="connsiteX1" fmla="*/ 82868 w 3376363"/>
              <a:gd name="connsiteY1" fmla="*/ 1128889 h 2325511"/>
              <a:gd name="connsiteX2" fmla="*/ 105446 w 3376363"/>
              <a:gd name="connsiteY2" fmla="*/ 1162756 h 2325511"/>
              <a:gd name="connsiteX3" fmla="*/ 128023 w 3376363"/>
              <a:gd name="connsiteY3" fmla="*/ 1207911 h 2325511"/>
              <a:gd name="connsiteX4" fmla="*/ 161890 w 3376363"/>
              <a:gd name="connsiteY4" fmla="*/ 1264356 h 2325511"/>
              <a:gd name="connsiteX5" fmla="*/ 184468 w 3376363"/>
              <a:gd name="connsiteY5" fmla="*/ 1298222 h 2325511"/>
              <a:gd name="connsiteX6" fmla="*/ 207046 w 3376363"/>
              <a:gd name="connsiteY6" fmla="*/ 1343378 h 2325511"/>
              <a:gd name="connsiteX7" fmla="*/ 240912 w 3376363"/>
              <a:gd name="connsiteY7" fmla="*/ 1377245 h 2325511"/>
              <a:gd name="connsiteX8" fmla="*/ 263490 w 3376363"/>
              <a:gd name="connsiteY8" fmla="*/ 1411111 h 2325511"/>
              <a:gd name="connsiteX9" fmla="*/ 308646 w 3376363"/>
              <a:gd name="connsiteY9" fmla="*/ 1512711 h 2325511"/>
              <a:gd name="connsiteX10" fmla="*/ 353801 w 3376363"/>
              <a:gd name="connsiteY10" fmla="*/ 1591734 h 2325511"/>
              <a:gd name="connsiteX11" fmla="*/ 444112 w 3376363"/>
              <a:gd name="connsiteY11" fmla="*/ 1682045 h 2325511"/>
              <a:gd name="connsiteX12" fmla="*/ 477979 w 3376363"/>
              <a:gd name="connsiteY12" fmla="*/ 1715911 h 2325511"/>
              <a:gd name="connsiteX13" fmla="*/ 568290 w 3376363"/>
              <a:gd name="connsiteY13" fmla="*/ 1772356 h 2325511"/>
              <a:gd name="connsiteX14" fmla="*/ 658601 w 3376363"/>
              <a:gd name="connsiteY14" fmla="*/ 1840089 h 2325511"/>
              <a:gd name="connsiteX15" fmla="*/ 703757 w 3376363"/>
              <a:gd name="connsiteY15" fmla="*/ 1873956 h 2325511"/>
              <a:gd name="connsiteX16" fmla="*/ 816646 w 3376363"/>
              <a:gd name="connsiteY16" fmla="*/ 1919111 h 2325511"/>
              <a:gd name="connsiteX17" fmla="*/ 929535 w 3376363"/>
              <a:gd name="connsiteY17" fmla="*/ 1952978 h 2325511"/>
              <a:gd name="connsiteX18" fmla="*/ 997268 w 3376363"/>
              <a:gd name="connsiteY18" fmla="*/ 1986845 h 2325511"/>
              <a:gd name="connsiteX19" fmla="*/ 1076290 w 3376363"/>
              <a:gd name="connsiteY19" fmla="*/ 2032000 h 2325511"/>
              <a:gd name="connsiteX20" fmla="*/ 1189179 w 3376363"/>
              <a:gd name="connsiteY20" fmla="*/ 2054578 h 2325511"/>
              <a:gd name="connsiteX21" fmla="*/ 1245623 w 3376363"/>
              <a:gd name="connsiteY21" fmla="*/ 2065867 h 2325511"/>
              <a:gd name="connsiteX22" fmla="*/ 1505268 w 3376363"/>
              <a:gd name="connsiteY22" fmla="*/ 2099734 h 2325511"/>
              <a:gd name="connsiteX23" fmla="*/ 1640735 w 3376363"/>
              <a:gd name="connsiteY23" fmla="*/ 2111022 h 2325511"/>
              <a:gd name="connsiteX24" fmla="*/ 1708468 w 3376363"/>
              <a:gd name="connsiteY24" fmla="*/ 2133600 h 2325511"/>
              <a:gd name="connsiteX25" fmla="*/ 1810068 w 3376363"/>
              <a:gd name="connsiteY25" fmla="*/ 2167467 h 2325511"/>
              <a:gd name="connsiteX26" fmla="*/ 1934246 w 3376363"/>
              <a:gd name="connsiteY26" fmla="*/ 2223911 h 2325511"/>
              <a:gd name="connsiteX27" fmla="*/ 1968112 w 3376363"/>
              <a:gd name="connsiteY27" fmla="*/ 2246489 h 2325511"/>
              <a:gd name="connsiteX28" fmla="*/ 2024557 w 3376363"/>
              <a:gd name="connsiteY28" fmla="*/ 2257778 h 2325511"/>
              <a:gd name="connsiteX29" fmla="*/ 2137446 w 3376363"/>
              <a:gd name="connsiteY29" fmla="*/ 2280356 h 2325511"/>
              <a:gd name="connsiteX30" fmla="*/ 2250335 w 3376363"/>
              <a:gd name="connsiteY30" fmla="*/ 2325511 h 2325511"/>
              <a:gd name="connsiteX31" fmla="*/ 2950246 w 3376363"/>
              <a:gd name="connsiteY31" fmla="*/ 2302934 h 2325511"/>
              <a:gd name="connsiteX32" fmla="*/ 2995401 w 3376363"/>
              <a:gd name="connsiteY32" fmla="*/ 2280356 h 2325511"/>
              <a:gd name="connsiteX33" fmla="*/ 3051846 w 3376363"/>
              <a:gd name="connsiteY33" fmla="*/ 2212622 h 2325511"/>
              <a:gd name="connsiteX34" fmla="*/ 3085712 w 3376363"/>
              <a:gd name="connsiteY34" fmla="*/ 2178756 h 2325511"/>
              <a:gd name="connsiteX35" fmla="*/ 3142157 w 3376363"/>
              <a:gd name="connsiteY35" fmla="*/ 2133600 h 2325511"/>
              <a:gd name="connsiteX36" fmla="*/ 3243757 w 3376363"/>
              <a:gd name="connsiteY36" fmla="*/ 2009422 h 2325511"/>
              <a:gd name="connsiteX37" fmla="*/ 3266335 w 3376363"/>
              <a:gd name="connsiteY37" fmla="*/ 1975556 h 2325511"/>
              <a:gd name="connsiteX38" fmla="*/ 3300201 w 3376363"/>
              <a:gd name="connsiteY38" fmla="*/ 1885245 h 2325511"/>
              <a:gd name="connsiteX39" fmla="*/ 3334068 w 3376363"/>
              <a:gd name="connsiteY39" fmla="*/ 1817511 h 2325511"/>
              <a:gd name="connsiteX40" fmla="*/ 3334068 w 3376363"/>
              <a:gd name="connsiteY40" fmla="*/ 1151467 h 2325511"/>
              <a:gd name="connsiteX41" fmla="*/ 3311490 w 3376363"/>
              <a:gd name="connsiteY41" fmla="*/ 1095022 h 2325511"/>
              <a:gd name="connsiteX42" fmla="*/ 3300201 w 3376363"/>
              <a:gd name="connsiteY42" fmla="*/ 1049867 h 2325511"/>
              <a:gd name="connsiteX43" fmla="*/ 3266335 w 3376363"/>
              <a:gd name="connsiteY43" fmla="*/ 948267 h 2325511"/>
              <a:gd name="connsiteX44" fmla="*/ 3232468 w 3376363"/>
              <a:gd name="connsiteY44" fmla="*/ 835378 h 2325511"/>
              <a:gd name="connsiteX45" fmla="*/ 3187312 w 3376363"/>
              <a:gd name="connsiteY45" fmla="*/ 745067 h 2325511"/>
              <a:gd name="connsiteX46" fmla="*/ 3176023 w 3376363"/>
              <a:gd name="connsiteY46" fmla="*/ 711200 h 2325511"/>
              <a:gd name="connsiteX47" fmla="*/ 3153446 w 3376363"/>
              <a:gd name="connsiteY47" fmla="*/ 632178 h 2325511"/>
              <a:gd name="connsiteX48" fmla="*/ 3130868 w 3376363"/>
              <a:gd name="connsiteY48" fmla="*/ 598311 h 2325511"/>
              <a:gd name="connsiteX49" fmla="*/ 3119579 w 3376363"/>
              <a:gd name="connsiteY49" fmla="*/ 564445 h 2325511"/>
              <a:gd name="connsiteX50" fmla="*/ 3085712 w 3376363"/>
              <a:gd name="connsiteY50" fmla="*/ 541867 h 2325511"/>
              <a:gd name="connsiteX51" fmla="*/ 3051846 w 3376363"/>
              <a:gd name="connsiteY51" fmla="*/ 508000 h 2325511"/>
              <a:gd name="connsiteX52" fmla="*/ 2972823 w 3376363"/>
              <a:gd name="connsiteY52" fmla="*/ 485422 h 2325511"/>
              <a:gd name="connsiteX53" fmla="*/ 2893801 w 3376363"/>
              <a:gd name="connsiteY53" fmla="*/ 451556 h 2325511"/>
              <a:gd name="connsiteX54" fmla="*/ 2814779 w 3376363"/>
              <a:gd name="connsiteY54" fmla="*/ 417689 h 2325511"/>
              <a:gd name="connsiteX55" fmla="*/ 2656735 w 3376363"/>
              <a:gd name="connsiteY55" fmla="*/ 395111 h 2325511"/>
              <a:gd name="connsiteX56" fmla="*/ 2600290 w 3376363"/>
              <a:gd name="connsiteY56" fmla="*/ 383822 h 2325511"/>
              <a:gd name="connsiteX57" fmla="*/ 2498690 w 3376363"/>
              <a:gd name="connsiteY57" fmla="*/ 372534 h 2325511"/>
              <a:gd name="connsiteX58" fmla="*/ 2464823 w 3376363"/>
              <a:gd name="connsiteY58" fmla="*/ 361245 h 2325511"/>
              <a:gd name="connsiteX59" fmla="*/ 2419668 w 3376363"/>
              <a:gd name="connsiteY59" fmla="*/ 349956 h 2325511"/>
              <a:gd name="connsiteX60" fmla="*/ 2306779 w 3376363"/>
              <a:gd name="connsiteY60" fmla="*/ 270934 h 2325511"/>
              <a:gd name="connsiteX61" fmla="*/ 2272912 w 3376363"/>
              <a:gd name="connsiteY61" fmla="*/ 259645 h 2325511"/>
              <a:gd name="connsiteX62" fmla="*/ 2205179 w 3376363"/>
              <a:gd name="connsiteY62" fmla="*/ 214489 h 2325511"/>
              <a:gd name="connsiteX63" fmla="*/ 2171312 w 3376363"/>
              <a:gd name="connsiteY63" fmla="*/ 203200 h 2325511"/>
              <a:gd name="connsiteX64" fmla="*/ 2126157 w 3376363"/>
              <a:gd name="connsiteY64" fmla="*/ 191911 h 2325511"/>
              <a:gd name="connsiteX65" fmla="*/ 2069712 w 3376363"/>
              <a:gd name="connsiteY65" fmla="*/ 169334 h 2325511"/>
              <a:gd name="connsiteX66" fmla="*/ 2024557 w 3376363"/>
              <a:gd name="connsiteY66" fmla="*/ 158045 h 2325511"/>
              <a:gd name="connsiteX67" fmla="*/ 1956823 w 3376363"/>
              <a:gd name="connsiteY67" fmla="*/ 124178 h 2325511"/>
              <a:gd name="connsiteX68" fmla="*/ 1911668 w 3376363"/>
              <a:gd name="connsiteY68" fmla="*/ 112889 h 2325511"/>
              <a:gd name="connsiteX69" fmla="*/ 1843935 w 3376363"/>
              <a:gd name="connsiteY69" fmla="*/ 90311 h 2325511"/>
              <a:gd name="connsiteX70" fmla="*/ 1764912 w 3376363"/>
              <a:gd name="connsiteY70" fmla="*/ 67734 h 2325511"/>
              <a:gd name="connsiteX71" fmla="*/ 1731046 w 3376363"/>
              <a:gd name="connsiteY71" fmla="*/ 45156 h 2325511"/>
              <a:gd name="connsiteX72" fmla="*/ 1629446 w 3376363"/>
              <a:gd name="connsiteY72" fmla="*/ 22578 h 2325511"/>
              <a:gd name="connsiteX73" fmla="*/ 1505268 w 3376363"/>
              <a:gd name="connsiteY73" fmla="*/ 0 h 2325511"/>
              <a:gd name="connsiteX74" fmla="*/ 929535 w 3376363"/>
              <a:gd name="connsiteY74" fmla="*/ 11289 h 2325511"/>
              <a:gd name="connsiteX75" fmla="*/ 861801 w 3376363"/>
              <a:gd name="connsiteY75" fmla="*/ 33867 h 2325511"/>
              <a:gd name="connsiteX76" fmla="*/ 760201 w 3376363"/>
              <a:gd name="connsiteY76" fmla="*/ 79022 h 2325511"/>
              <a:gd name="connsiteX77" fmla="*/ 658601 w 3376363"/>
              <a:gd name="connsiteY77" fmla="*/ 124178 h 2325511"/>
              <a:gd name="connsiteX78" fmla="*/ 534423 w 3376363"/>
              <a:gd name="connsiteY78" fmla="*/ 214489 h 2325511"/>
              <a:gd name="connsiteX79" fmla="*/ 455401 w 3376363"/>
              <a:gd name="connsiteY79" fmla="*/ 282222 h 2325511"/>
              <a:gd name="connsiteX80" fmla="*/ 398957 w 3376363"/>
              <a:gd name="connsiteY80" fmla="*/ 349956 h 2325511"/>
              <a:gd name="connsiteX81" fmla="*/ 365090 w 3376363"/>
              <a:gd name="connsiteY81" fmla="*/ 395111 h 2325511"/>
              <a:gd name="connsiteX82" fmla="*/ 297357 w 3376363"/>
              <a:gd name="connsiteY82" fmla="*/ 474134 h 2325511"/>
              <a:gd name="connsiteX83" fmla="*/ 274779 w 3376363"/>
              <a:gd name="connsiteY83" fmla="*/ 519289 h 2325511"/>
              <a:gd name="connsiteX84" fmla="*/ 229623 w 3376363"/>
              <a:gd name="connsiteY84" fmla="*/ 587022 h 2325511"/>
              <a:gd name="connsiteX85" fmla="*/ 195757 w 3376363"/>
              <a:gd name="connsiteY85" fmla="*/ 666045 h 2325511"/>
              <a:gd name="connsiteX86" fmla="*/ 150601 w 3376363"/>
              <a:gd name="connsiteY86" fmla="*/ 733778 h 2325511"/>
              <a:gd name="connsiteX87" fmla="*/ 139312 w 3376363"/>
              <a:gd name="connsiteY87" fmla="*/ 767645 h 2325511"/>
              <a:gd name="connsiteX88" fmla="*/ 71579 w 3376363"/>
              <a:gd name="connsiteY88" fmla="*/ 869245 h 2325511"/>
              <a:gd name="connsiteX89" fmla="*/ 49001 w 3376363"/>
              <a:gd name="connsiteY89" fmla="*/ 903111 h 2325511"/>
              <a:gd name="connsiteX90" fmla="*/ 15135 w 3376363"/>
              <a:gd name="connsiteY90" fmla="*/ 1016000 h 2325511"/>
              <a:gd name="connsiteX91" fmla="*/ 60290 w 3376363"/>
              <a:gd name="connsiteY91" fmla="*/ 1140178 h 2325511"/>
              <a:gd name="connsiteX92" fmla="*/ 82868 w 3376363"/>
              <a:gd name="connsiteY92" fmla="*/ 1140178 h 2325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76363" h="2325511">
                <a:moveTo>
                  <a:pt x="49001" y="1061156"/>
                </a:moveTo>
                <a:cubicBezTo>
                  <a:pt x="113702" y="1158205"/>
                  <a:pt x="36133" y="1035418"/>
                  <a:pt x="82868" y="1128889"/>
                </a:cubicBezTo>
                <a:cubicBezTo>
                  <a:pt x="88936" y="1141024"/>
                  <a:pt x="98715" y="1150976"/>
                  <a:pt x="105446" y="1162756"/>
                </a:cubicBezTo>
                <a:cubicBezTo>
                  <a:pt x="113795" y="1177367"/>
                  <a:pt x="119851" y="1193200"/>
                  <a:pt x="128023" y="1207911"/>
                </a:cubicBezTo>
                <a:cubicBezTo>
                  <a:pt x="138679" y="1227092"/>
                  <a:pt x="150261" y="1245749"/>
                  <a:pt x="161890" y="1264356"/>
                </a:cubicBezTo>
                <a:cubicBezTo>
                  <a:pt x="169081" y="1275861"/>
                  <a:pt x="177737" y="1286442"/>
                  <a:pt x="184468" y="1298222"/>
                </a:cubicBezTo>
                <a:cubicBezTo>
                  <a:pt x="192817" y="1312833"/>
                  <a:pt x="197265" y="1329684"/>
                  <a:pt x="207046" y="1343378"/>
                </a:cubicBezTo>
                <a:cubicBezTo>
                  <a:pt x="216325" y="1356369"/>
                  <a:pt x="230692" y="1364980"/>
                  <a:pt x="240912" y="1377245"/>
                </a:cubicBezTo>
                <a:cubicBezTo>
                  <a:pt x="249598" y="1387668"/>
                  <a:pt x="255964" y="1399822"/>
                  <a:pt x="263490" y="1411111"/>
                </a:cubicBezTo>
                <a:cubicBezTo>
                  <a:pt x="302914" y="1529384"/>
                  <a:pt x="265708" y="1437570"/>
                  <a:pt x="308646" y="1512711"/>
                </a:cubicBezTo>
                <a:cubicBezTo>
                  <a:pt x="323953" y="1539498"/>
                  <a:pt x="332642" y="1568459"/>
                  <a:pt x="353801" y="1591734"/>
                </a:cubicBezTo>
                <a:cubicBezTo>
                  <a:pt x="382439" y="1623235"/>
                  <a:pt x="414008" y="1651941"/>
                  <a:pt x="444112" y="1682045"/>
                </a:cubicBezTo>
                <a:cubicBezTo>
                  <a:pt x="455401" y="1693334"/>
                  <a:pt x="464441" y="1707450"/>
                  <a:pt x="477979" y="1715911"/>
                </a:cubicBezTo>
                <a:cubicBezTo>
                  <a:pt x="508083" y="1734726"/>
                  <a:pt x="543188" y="1747254"/>
                  <a:pt x="568290" y="1772356"/>
                </a:cubicBezTo>
                <a:cubicBezTo>
                  <a:pt x="652414" y="1856478"/>
                  <a:pt x="573008" y="1786593"/>
                  <a:pt x="658601" y="1840089"/>
                </a:cubicBezTo>
                <a:cubicBezTo>
                  <a:pt x="674556" y="1850061"/>
                  <a:pt x="687802" y="1863984"/>
                  <a:pt x="703757" y="1873956"/>
                </a:cubicBezTo>
                <a:cubicBezTo>
                  <a:pt x="782683" y="1923285"/>
                  <a:pt x="715291" y="1868433"/>
                  <a:pt x="816646" y="1919111"/>
                </a:cubicBezTo>
                <a:cubicBezTo>
                  <a:pt x="882274" y="1951926"/>
                  <a:pt x="845202" y="1938922"/>
                  <a:pt x="929535" y="1952978"/>
                </a:cubicBezTo>
                <a:cubicBezTo>
                  <a:pt x="1026575" y="2017673"/>
                  <a:pt x="903805" y="1940115"/>
                  <a:pt x="997268" y="1986845"/>
                </a:cubicBezTo>
                <a:cubicBezTo>
                  <a:pt x="1036174" y="2006298"/>
                  <a:pt x="1030117" y="2018808"/>
                  <a:pt x="1076290" y="2032000"/>
                </a:cubicBezTo>
                <a:cubicBezTo>
                  <a:pt x="1113188" y="2042543"/>
                  <a:pt x="1151549" y="2047052"/>
                  <a:pt x="1189179" y="2054578"/>
                </a:cubicBezTo>
                <a:lnTo>
                  <a:pt x="1245623" y="2065867"/>
                </a:lnTo>
                <a:cubicBezTo>
                  <a:pt x="1343079" y="2130838"/>
                  <a:pt x="1260989" y="2084467"/>
                  <a:pt x="1505268" y="2099734"/>
                </a:cubicBezTo>
                <a:cubicBezTo>
                  <a:pt x="1550492" y="2102560"/>
                  <a:pt x="1595579" y="2107259"/>
                  <a:pt x="1640735" y="2111022"/>
                </a:cubicBezTo>
                <a:cubicBezTo>
                  <a:pt x="1663313" y="2118548"/>
                  <a:pt x="1685380" y="2127828"/>
                  <a:pt x="1708468" y="2133600"/>
                </a:cubicBezTo>
                <a:cubicBezTo>
                  <a:pt x="1751583" y="2144379"/>
                  <a:pt x="1767559" y="2146212"/>
                  <a:pt x="1810068" y="2167467"/>
                </a:cubicBezTo>
                <a:cubicBezTo>
                  <a:pt x="1933028" y="2228948"/>
                  <a:pt x="1795684" y="2177726"/>
                  <a:pt x="1934246" y="2223911"/>
                </a:cubicBezTo>
                <a:cubicBezTo>
                  <a:pt x="1945535" y="2231437"/>
                  <a:pt x="1955408" y="2241725"/>
                  <a:pt x="1968112" y="2246489"/>
                </a:cubicBezTo>
                <a:cubicBezTo>
                  <a:pt x="1986078" y="2253226"/>
                  <a:pt x="2005826" y="2253616"/>
                  <a:pt x="2024557" y="2257778"/>
                </a:cubicBezTo>
                <a:cubicBezTo>
                  <a:pt x="2125601" y="2280232"/>
                  <a:pt x="2004715" y="2258234"/>
                  <a:pt x="2137446" y="2280356"/>
                </a:cubicBezTo>
                <a:cubicBezTo>
                  <a:pt x="2221144" y="2308256"/>
                  <a:pt x="2183892" y="2292291"/>
                  <a:pt x="2250335" y="2325511"/>
                </a:cubicBezTo>
                <a:cubicBezTo>
                  <a:pt x="2483639" y="2317985"/>
                  <a:pt x="2717248" y="2317055"/>
                  <a:pt x="2950246" y="2302934"/>
                </a:cubicBezTo>
                <a:cubicBezTo>
                  <a:pt x="2967044" y="2301916"/>
                  <a:pt x="2981707" y="2290137"/>
                  <a:pt x="2995401" y="2280356"/>
                </a:cubicBezTo>
                <a:cubicBezTo>
                  <a:pt x="3036143" y="2251254"/>
                  <a:pt x="3022723" y="2247570"/>
                  <a:pt x="3051846" y="2212622"/>
                </a:cubicBezTo>
                <a:cubicBezTo>
                  <a:pt x="3062066" y="2200358"/>
                  <a:pt x="3073697" y="2189269"/>
                  <a:pt x="3085712" y="2178756"/>
                </a:cubicBezTo>
                <a:cubicBezTo>
                  <a:pt x="3103845" y="2162889"/>
                  <a:pt x="3125717" y="2151215"/>
                  <a:pt x="3142157" y="2133600"/>
                </a:cubicBezTo>
                <a:cubicBezTo>
                  <a:pt x="3178649" y="2094502"/>
                  <a:pt x="3214090" y="2053921"/>
                  <a:pt x="3243757" y="2009422"/>
                </a:cubicBezTo>
                <a:cubicBezTo>
                  <a:pt x="3251283" y="1998133"/>
                  <a:pt x="3260268" y="1987691"/>
                  <a:pt x="3266335" y="1975556"/>
                </a:cubicBezTo>
                <a:cubicBezTo>
                  <a:pt x="3329742" y="1848741"/>
                  <a:pt x="3261123" y="1973169"/>
                  <a:pt x="3300201" y="1885245"/>
                </a:cubicBezTo>
                <a:cubicBezTo>
                  <a:pt x="3310453" y="1862178"/>
                  <a:pt x="3322779" y="1840089"/>
                  <a:pt x="3334068" y="1817511"/>
                </a:cubicBezTo>
                <a:cubicBezTo>
                  <a:pt x="3376363" y="1563744"/>
                  <a:pt x="3361365" y="1679206"/>
                  <a:pt x="3334068" y="1151467"/>
                </a:cubicBezTo>
                <a:cubicBezTo>
                  <a:pt x="3333021" y="1131230"/>
                  <a:pt x="3317898" y="1114246"/>
                  <a:pt x="3311490" y="1095022"/>
                </a:cubicBezTo>
                <a:cubicBezTo>
                  <a:pt x="3306584" y="1080303"/>
                  <a:pt x="3304764" y="1064696"/>
                  <a:pt x="3300201" y="1049867"/>
                </a:cubicBezTo>
                <a:cubicBezTo>
                  <a:pt x="3289703" y="1015747"/>
                  <a:pt x="3273336" y="983272"/>
                  <a:pt x="3266335" y="948267"/>
                </a:cubicBezTo>
                <a:cubicBezTo>
                  <a:pt x="3254381" y="888495"/>
                  <a:pt x="3258678" y="892165"/>
                  <a:pt x="3232468" y="835378"/>
                </a:cubicBezTo>
                <a:cubicBezTo>
                  <a:pt x="3218364" y="804819"/>
                  <a:pt x="3197955" y="776997"/>
                  <a:pt x="3187312" y="745067"/>
                </a:cubicBezTo>
                <a:cubicBezTo>
                  <a:pt x="3183549" y="733778"/>
                  <a:pt x="3179292" y="722642"/>
                  <a:pt x="3176023" y="711200"/>
                </a:cubicBezTo>
                <a:cubicBezTo>
                  <a:pt x="3171199" y="694316"/>
                  <a:pt x="3162470" y="650226"/>
                  <a:pt x="3153446" y="632178"/>
                </a:cubicBezTo>
                <a:cubicBezTo>
                  <a:pt x="3147378" y="620043"/>
                  <a:pt x="3136936" y="610446"/>
                  <a:pt x="3130868" y="598311"/>
                </a:cubicBezTo>
                <a:cubicBezTo>
                  <a:pt x="3125546" y="587668"/>
                  <a:pt x="3127013" y="573737"/>
                  <a:pt x="3119579" y="564445"/>
                </a:cubicBezTo>
                <a:cubicBezTo>
                  <a:pt x="3111103" y="553850"/>
                  <a:pt x="3096135" y="550553"/>
                  <a:pt x="3085712" y="541867"/>
                </a:cubicBezTo>
                <a:cubicBezTo>
                  <a:pt x="3073448" y="531646"/>
                  <a:pt x="3065129" y="516856"/>
                  <a:pt x="3051846" y="508000"/>
                </a:cubicBezTo>
                <a:cubicBezTo>
                  <a:pt x="3042129" y="501522"/>
                  <a:pt x="2978844" y="486927"/>
                  <a:pt x="2972823" y="485422"/>
                </a:cubicBezTo>
                <a:cubicBezTo>
                  <a:pt x="2904190" y="439668"/>
                  <a:pt x="2977115" y="482799"/>
                  <a:pt x="2893801" y="451556"/>
                </a:cubicBezTo>
                <a:cubicBezTo>
                  <a:pt x="2843598" y="432730"/>
                  <a:pt x="2860654" y="427884"/>
                  <a:pt x="2814779" y="417689"/>
                </a:cubicBezTo>
                <a:cubicBezTo>
                  <a:pt x="2760493" y="405625"/>
                  <a:pt x="2712272" y="403655"/>
                  <a:pt x="2656735" y="395111"/>
                </a:cubicBezTo>
                <a:cubicBezTo>
                  <a:pt x="2637771" y="392193"/>
                  <a:pt x="2619285" y="386535"/>
                  <a:pt x="2600290" y="383822"/>
                </a:cubicBezTo>
                <a:cubicBezTo>
                  <a:pt x="2566557" y="379003"/>
                  <a:pt x="2532557" y="376297"/>
                  <a:pt x="2498690" y="372534"/>
                </a:cubicBezTo>
                <a:cubicBezTo>
                  <a:pt x="2487401" y="368771"/>
                  <a:pt x="2476265" y="364514"/>
                  <a:pt x="2464823" y="361245"/>
                </a:cubicBezTo>
                <a:cubicBezTo>
                  <a:pt x="2449905" y="356983"/>
                  <a:pt x="2433545" y="356895"/>
                  <a:pt x="2419668" y="349956"/>
                </a:cubicBezTo>
                <a:cubicBezTo>
                  <a:pt x="2289769" y="285005"/>
                  <a:pt x="2405893" y="327569"/>
                  <a:pt x="2306779" y="270934"/>
                </a:cubicBezTo>
                <a:cubicBezTo>
                  <a:pt x="2296447" y="265030"/>
                  <a:pt x="2284201" y="263408"/>
                  <a:pt x="2272912" y="259645"/>
                </a:cubicBezTo>
                <a:cubicBezTo>
                  <a:pt x="2250334" y="244593"/>
                  <a:pt x="2230922" y="223070"/>
                  <a:pt x="2205179" y="214489"/>
                </a:cubicBezTo>
                <a:cubicBezTo>
                  <a:pt x="2193890" y="210726"/>
                  <a:pt x="2182754" y="206469"/>
                  <a:pt x="2171312" y="203200"/>
                </a:cubicBezTo>
                <a:cubicBezTo>
                  <a:pt x="2156394" y="198938"/>
                  <a:pt x="2140876" y="196817"/>
                  <a:pt x="2126157" y="191911"/>
                </a:cubicBezTo>
                <a:cubicBezTo>
                  <a:pt x="2106933" y="185503"/>
                  <a:pt x="2088936" y="175742"/>
                  <a:pt x="2069712" y="169334"/>
                </a:cubicBezTo>
                <a:cubicBezTo>
                  <a:pt x="2054993" y="164428"/>
                  <a:pt x="2039475" y="162307"/>
                  <a:pt x="2024557" y="158045"/>
                </a:cubicBezTo>
                <a:cubicBezTo>
                  <a:pt x="1929420" y="130863"/>
                  <a:pt x="2055774" y="166586"/>
                  <a:pt x="1956823" y="124178"/>
                </a:cubicBezTo>
                <a:cubicBezTo>
                  <a:pt x="1942563" y="118066"/>
                  <a:pt x="1926529" y="117347"/>
                  <a:pt x="1911668" y="112889"/>
                </a:cubicBezTo>
                <a:cubicBezTo>
                  <a:pt x="1888873" y="106050"/>
                  <a:pt x="1866730" y="97150"/>
                  <a:pt x="1843935" y="90311"/>
                </a:cubicBezTo>
                <a:cubicBezTo>
                  <a:pt x="1702098" y="47759"/>
                  <a:pt x="1878795" y="105692"/>
                  <a:pt x="1764912" y="67734"/>
                </a:cubicBezTo>
                <a:cubicBezTo>
                  <a:pt x="1753623" y="60208"/>
                  <a:pt x="1743516" y="50501"/>
                  <a:pt x="1731046" y="45156"/>
                </a:cubicBezTo>
                <a:cubicBezTo>
                  <a:pt x="1716223" y="38803"/>
                  <a:pt x="1640572" y="25051"/>
                  <a:pt x="1629446" y="22578"/>
                </a:cubicBezTo>
                <a:cubicBezTo>
                  <a:pt x="1533639" y="1287"/>
                  <a:pt x="1642244" y="19568"/>
                  <a:pt x="1505268" y="0"/>
                </a:cubicBezTo>
                <a:cubicBezTo>
                  <a:pt x="1313357" y="3763"/>
                  <a:pt x="1121218" y="1200"/>
                  <a:pt x="929535" y="11289"/>
                </a:cubicBezTo>
                <a:cubicBezTo>
                  <a:pt x="905769" y="12540"/>
                  <a:pt x="861801" y="33867"/>
                  <a:pt x="861801" y="33867"/>
                </a:cubicBezTo>
                <a:cubicBezTo>
                  <a:pt x="742546" y="123310"/>
                  <a:pt x="895010" y="19108"/>
                  <a:pt x="760201" y="79022"/>
                </a:cubicBezTo>
                <a:cubicBezTo>
                  <a:pt x="624058" y="139529"/>
                  <a:pt x="810633" y="93772"/>
                  <a:pt x="658601" y="124178"/>
                </a:cubicBezTo>
                <a:cubicBezTo>
                  <a:pt x="620786" y="149389"/>
                  <a:pt x="559704" y="189207"/>
                  <a:pt x="534423" y="214489"/>
                </a:cubicBezTo>
                <a:cubicBezTo>
                  <a:pt x="487253" y="261660"/>
                  <a:pt x="513329" y="238777"/>
                  <a:pt x="455401" y="282222"/>
                </a:cubicBezTo>
                <a:cubicBezTo>
                  <a:pt x="405503" y="357069"/>
                  <a:pt x="464143" y="273905"/>
                  <a:pt x="398957" y="349956"/>
                </a:cubicBezTo>
                <a:cubicBezTo>
                  <a:pt x="386713" y="364241"/>
                  <a:pt x="377480" y="380951"/>
                  <a:pt x="365090" y="395111"/>
                </a:cubicBezTo>
                <a:cubicBezTo>
                  <a:pt x="319673" y="447016"/>
                  <a:pt x="325795" y="424369"/>
                  <a:pt x="297357" y="474134"/>
                </a:cubicBezTo>
                <a:cubicBezTo>
                  <a:pt x="289008" y="488745"/>
                  <a:pt x="283437" y="504859"/>
                  <a:pt x="274779" y="519289"/>
                </a:cubicBezTo>
                <a:cubicBezTo>
                  <a:pt x="260818" y="542557"/>
                  <a:pt x="229623" y="587022"/>
                  <a:pt x="229623" y="587022"/>
                </a:cubicBezTo>
                <a:cubicBezTo>
                  <a:pt x="217945" y="622059"/>
                  <a:pt x="216683" y="631169"/>
                  <a:pt x="195757" y="666045"/>
                </a:cubicBezTo>
                <a:cubicBezTo>
                  <a:pt x="181796" y="689313"/>
                  <a:pt x="159182" y="708035"/>
                  <a:pt x="150601" y="733778"/>
                </a:cubicBezTo>
                <a:cubicBezTo>
                  <a:pt x="146838" y="745067"/>
                  <a:pt x="145091" y="757243"/>
                  <a:pt x="139312" y="767645"/>
                </a:cubicBezTo>
                <a:cubicBezTo>
                  <a:pt x="139312" y="767646"/>
                  <a:pt x="82868" y="852312"/>
                  <a:pt x="71579" y="869245"/>
                </a:cubicBezTo>
                <a:lnTo>
                  <a:pt x="49001" y="903111"/>
                </a:lnTo>
                <a:cubicBezTo>
                  <a:pt x="21517" y="985564"/>
                  <a:pt x="32195" y="947756"/>
                  <a:pt x="15135" y="1016000"/>
                </a:cubicBezTo>
                <a:cubicBezTo>
                  <a:pt x="23076" y="1087477"/>
                  <a:pt x="0" y="1116062"/>
                  <a:pt x="60290" y="1140178"/>
                </a:cubicBezTo>
                <a:cubicBezTo>
                  <a:pt x="67278" y="1142973"/>
                  <a:pt x="75342" y="1140178"/>
                  <a:pt x="82868" y="1140178"/>
                </a:cubicBezTo>
              </a:path>
            </a:pathLst>
          </a:custGeom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rot="16200000" flipH="1">
            <a:off x="4071934" y="1714488"/>
            <a:ext cx="142876" cy="14287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4036215" y="1893083"/>
            <a:ext cx="214314" cy="14287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16200000" flipH="1">
            <a:off x="3929058" y="1714488"/>
            <a:ext cx="142876" cy="14287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3893339" y="1893083"/>
            <a:ext cx="214314" cy="14287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693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428604"/>
            <a:ext cx="8572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>
                <a:solidFill>
                  <a:schemeClr val="accent4">
                    <a:lumMod val="75000"/>
                  </a:schemeClr>
                </a:solidFill>
              </a:rPr>
              <a:t>3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. Образование пар электрон-позитрон</a:t>
            </a:r>
            <a:endParaRPr lang="ru-RU" sz="2400" b="1" i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285720" y="928670"/>
            <a:ext cx="86868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0000FF"/>
                </a:solidFill>
              </a:rPr>
              <a:t>	При энергии </a:t>
            </a:r>
            <a:r>
              <a:rPr lang="el-GR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γ</a:t>
            </a:r>
            <a:r>
              <a:rPr lang="ru-RU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0000FF"/>
                </a:solidFill>
                <a:cs typeface="Arial" charset="0"/>
              </a:rPr>
              <a:t>кванта </a:t>
            </a:r>
            <a:r>
              <a:rPr lang="ru-RU" sz="2400" b="1" dirty="0" smtClean="0">
                <a:solidFill>
                  <a:srgbClr val="0000FF"/>
                </a:solidFill>
                <a:cs typeface="Arial" charset="0"/>
              </a:rPr>
              <a:t>  </a:t>
            </a:r>
            <a:r>
              <a:rPr lang="ru-RU" sz="2400" b="1" dirty="0">
                <a:solidFill>
                  <a:srgbClr val="0000FF"/>
                </a:solidFill>
                <a:cs typeface="Arial" charset="0"/>
              </a:rPr>
              <a:t>1,02 МэВ </a:t>
            </a:r>
            <a:r>
              <a:rPr lang="ru-RU" sz="2400" dirty="0">
                <a:solidFill>
                  <a:srgbClr val="0000FF"/>
                </a:solidFill>
                <a:cs typeface="Arial" charset="0"/>
              </a:rPr>
              <a:t>суммарной </a:t>
            </a:r>
            <a:r>
              <a:rPr lang="ru-RU" sz="2400" i="1" u="sng" dirty="0">
                <a:solidFill>
                  <a:srgbClr val="0000FF"/>
                </a:solidFill>
                <a:cs typeface="Arial" charset="0"/>
              </a:rPr>
              <a:t>энергии покоя </a:t>
            </a:r>
            <a:r>
              <a:rPr lang="ru-RU" sz="2400" b="1" i="1" dirty="0">
                <a:solidFill>
                  <a:srgbClr val="0000FF"/>
                </a:solidFill>
                <a:cs typeface="Arial" charset="0"/>
              </a:rPr>
              <a:t>позитрона-электрона</a:t>
            </a:r>
            <a:r>
              <a:rPr lang="ru-RU" sz="2400" dirty="0">
                <a:solidFill>
                  <a:srgbClr val="0000FF"/>
                </a:solidFill>
                <a:cs typeface="Arial" charset="0"/>
              </a:rPr>
              <a:t>, взаимодействие </a:t>
            </a:r>
            <a:r>
              <a:rPr lang="el-GR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γ</a:t>
            </a:r>
            <a:r>
              <a:rPr lang="ru-RU" sz="2400" dirty="0">
                <a:solidFill>
                  <a:srgbClr val="0000FF"/>
                </a:solidFill>
                <a:cs typeface="Arial" charset="0"/>
              </a:rPr>
              <a:t>-излучения с атомами </a:t>
            </a:r>
            <a:r>
              <a:rPr lang="ru-RU" sz="2400" b="1" dirty="0">
                <a:solidFill>
                  <a:srgbClr val="0000FF"/>
                </a:solidFill>
                <a:cs typeface="Arial" charset="0"/>
              </a:rPr>
              <a:t>вещества </a:t>
            </a:r>
            <a:r>
              <a:rPr lang="ru-RU" sz="2400" dirty="0">
                <a:solidFill>
                  <a:srgbClr val="0000FF"/>
                </a:solidFill>
                <a:cs typeface="Arial" charset="0"/>
              </a:rPr>
              <a:t>приводит к появлению пары электрон-позитрон</a:t>
            </a: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500034" y="2428868"/>
          <a:ext cx="490537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5724" name="Формула" r:id="rId3" imgW="279360" imgH="228600" progId="Equation.3">
                  <p:embed/>
                </p:oleObj>
              </mc:Choice>
              <mc:Fallback>
                <p:oleObj name="Формула" r:id="rId3" imgW="2793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34" y="2428868"/>
                        <a:ext cx="490537" cy="500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071538" y="2500306"/>
            <a:ext cx="4523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cs typeface="Arial" charset="0"/>
              </a:rPr>
              <a:t>&gt;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428728" y="2428868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00FF"/>
                </a:solidFill>
              </a:rPr>
              <a:t>2</a:t>
            </a:r>
            <a:r>
              <a:rPr lang="en-US" sz="2800" b="1" dirty="0" smtClean="0">
                <a:solidFill>
                  <a:srgbClr val="0000FF"/>
                </a:solidFill>
              </a:rPr>
              <a:t>mc</a:t>
            </a:r>
            <a:r>
              <a:rPr lang="en-US" sz="2800" b="1" baseline="30000" dirty="0" smtClean="0">
                <a:solidFill>
                  <a:srgbClr val="0000FF"/>
                </a:solidFill>
              </a:rPr>
              <a:t>2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14612" y="2500306"/>
            <a:ext cx="873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</a:rPr>
              <a:t>mc</a:t>
            </a:r>
            <a:r>
              <a:rPr lang="en-US" sz="2800" baseline="30000" dirty="0" smtClean="0">
                <a:solidFill>
                  <a:srgbClr val="0000FF"/>
                </a:solidFill>
              </a:rPr>
              <a:t>2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286116" y="2571744"/>
            <a:ext cx="2500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</a:rPr>
              <a:t>=0</a:t>
            </a:r>
            <a:r>
              <a:rPr lang="ru-RU" sz="2400" dirty="0" smtClean="0">
                <a:solidFill>
                  <a:srgbClr val="0000FF"/>
                </a:solidFill>
              </a:rPr>
              <a:t>,5</a:t>
            </a:r>
            <a:r>
              <a:rPr lang="en-US" sz="2400" dirty="0" smtClean="0">
                <a:solidFill>
                  <a:srgbClr val="0000FF"/>
                </a:solidFill>
              </a:rPr>
              <a:t>1</a:t>
            </a:r>
            <a:r>
              <a:rPr lang="ru-RU" sz="2400" dirty="0" smtClean="0">
                <a:solidFill>
                  <a:srgbClr val="0000FF"/>
                </a:solidFill>
              </a:rPr>
              <a:t> МэВ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3143248"/>
            <a:ext cx="5000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При соударении фотона </a:t>
            </a:r>
            <a:r>
              <a:rPr lang="ru-RU" sz="2400" b="1" dirty="0" smtClean="0">
                <a:solidFill>
                  <a:srgbClr val="0000FF"/>
                </a:solidFill>
              </a:rPr>
              <a:t>с ядром </a:t>
            </a:r>
            <a:r>
              <a:rPr lang="ru-RU" sz="2400" dirty="0" smtClean="0">
                <a:solidFill>
                  <a:srgbClr val="0000FF"/>
                </a:solidFill>
              </a:rPr>
              <a:t>образуется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пара</a:t>
            </a: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электрон-позитрон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072198" y="6000768"/>
            <a:ext cx="2000264" cy="357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429256" y="2428868"/>
            <a:ext cx="3286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B050"/>
                </a:solidFill>
              </a:rPr>
              <a:t>Позитрон- </a:t>
            </a:r>
            <a:r>
              <a:rPr lang="ru-RU" b="1" i="1" u="sng" dirty="0" smtClean="0">
                <a:solidFill>
                  <a:srgbClr val="00B050"/>
                </a:solidFill>
              </a:rPr>
              <a:t>античастица </a:t>
            </a:r>
            <a:r>
              <a:rPr lang="ru-RU" b="1" i="1" dirty="0" smtClean="0">
                <a:solidFill>
                  <a:srgbClr val="00B050"/>
                </a:solidFill>
              </a:rPr>
              <a:t>электрона</a:t>
            </a:r>
            <a:endParaRPr lang="ru-RU" b="1" i="1" dirty="0">
              <a:solidFill>
                <a:srgbClr val="00B050"/>
              </a:solidFill>
            </a:endParaRPr>
          </a:p>
        </p:txBody>
      </p:sp>
      <p:pic>
        <p:nvPicPr>
          <p:cNvPr id="3076" name="Picture 4" descr="C:\Documents and Settings\1\Мои документы\Мои рисунки\particle_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4572008"/>
            <a:ext cx="3429024" cy="1643074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3077" name="Picture 5" descr="C:\Documents and Settings\1\Мои документы\Мои рисунки\аннигиляция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3504" y="3000372"/>
            <a:ext cx="3714776" cy="3214710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5357818" y="6143644"/>
            <a:ext cx="3429024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00FF"/>
                </a:solidFill>
              </a:rPr>
              <a:t>Рождение пары</a:t>
            </a:r>
            <a:endParaRPr lang="ru-RU" b="1" i="1" dirty="0">
              <a:solidFill>
                <a:srgbClr val="0000FF"/>
              </a:solidFill>
            </a:endParaRPr>
          </a:p>
        </p:txBody>
      </p:sp>
      <p:graphicFrame>
        <p:nvGraphicFramePr>
          <p:cNvPr id="3078" name="Object 6"/>
          <p:cNvGraphicFramePr>
            <a:graphicFrameLocks noChangeAspect="1"/>
          </p:cNvGraphicFramePr>
          <p:nvPr/>
        </p:nvGraphicFramePr>
        <p:xfrm>
          <a:off x="4572000" y="3714752"/>
          <a:ext cx="573098" cy="5730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5725" name="Формула" r:id="rId7" imgW="253800" imgH="253800" progId="Equation.3">
                  <p:embed/>
                </p:oleObj>
              </mc:Choice>
              <mc:Fallback>
                <p:oleObj name="Формула" r:id="rId7" imgW="2538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3714752"/>
                        <a:ext cx="573098" cy="573098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9" name="Object 6"/>
          <p:cNvGraphicFramePr>
            <a:graphicFrameLocks noChangeAspect="1"/>
          </p:cNvGraphicFramePr>
          <p:nvPr/>
        </p:nvGraphicFramePr>
        <p:xfrm>
          <a:off x="8072462" y="2786058"/>
          <a:ext cx="601662" cy="57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5726" name="Формула" r:id="rId9" imgW="266400" imgH="253800" progId="Equation.3">
                  <p:embed/>
                </p:oleObj>
              </mc:Choice>
              <mc:Fallback>
                <p:oleObj name="Формула" r:id="rId9" imgW="2664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72462" y="2786058"/>
                        <a:ext cx="601662" cy="573088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Минус 22"/>
          <p:cNvSpPr/>
          <p:nvPr/>
        </p:nvSpPr>
        <p:spPr>
          <a:xfrm>
            <a:off x="857224" y="5500702"/>
            <a:ext cx="285752" cy="71438"/>
          </a:xfrm>
          <a:prstGeom prst="mathMinus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2928926" y="5286388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+</a:t>
            </a:r>
            <a:endParaRPr lang="ru-RU" sz="2800" b="1" dirty="0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4714876" y="1071546"/>
            <a:ext cx="142876" cy="714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4714876" y="1142984"/>
            <a:ext cx="142876" cy="14287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32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4714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>
                <a:solidFill>
                  <a:schemeClr val="accent4">
                    <a:lumMod val="75000"/>
                  </a:schemeClr>
                </a:solidFill>
              </a:rPr>
              <a:t>4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. Фотоядерные реакции</a:t>
            </a:r>
            <a:endParaRPr lang="ru-RU" sz="2400" b="1" i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428596" y="928670"/>
            <a:ext cx="835824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FF"/>
                </a:solidFill>
              </a:rPr>
              <a:t>– поглощение атомными ядрами </a:t>
            </a:r>
            <a:r>
              <a:rPr lang="el-GR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γ</a:t>
            </a:r>
            <a:r>
              <a:rPr lang="ru-RU" sz="2400" dirty="0">
                <a:solidFill>
                  <a:srgbClr val="0000FF"/>
                </a:solidFill>
                <a:cs typeface="Arial" charset="0"/>
              </a:rPr>
              <a:t>-квантов с испусканием протонов, нейтронов или более сложных частиц.</a:t>
            </a:r>
          </a:p>
          <a:p>
            <a:r>
              <a:rPr lang="ru-RU" sz="2400" dirty="0" smtClean="0">
                <a:solidFill>
                  <a:srgbClr val="0000FF"/>
                </a:solidFill>
                <a:cs typeface="Arial" charset="0"/>
              </a:rPr>
              <a:t>Наблюдается </a:t>
            </a:r>
            <a:r>
              <a:rPr lang="ru-RU" sz="2400" b="1" dirty="0" smtClean="0">
                <a:solidFill>
                  <a:srgbClr val="0000FF"/>
                </a:solidFill>
                <a:cs typeface="Arial" charset="0"/>
              </a:rPr>
              <a:t>редко </a:t>
            </a:r>
            <a:r>
              <a:rPr lang="ru-RU" sz="2400" dirty="0" smtClean="0">
                <a:solidFill>
                  <a:srgbClr val="0000FF"/>
                </a:solidFill>
                <a:cs typeface="Arial" charset="0"/>
              </a:rPr>
              <a:t>при</a:t>
            </a:r>
          </a:p>
          <a:p>
            <a:endParaRPr lang="ru-RU" sz="2400" dirty="0">
              <a:cs typeface="Arial" charset="0"/>
            </a:endParaRPr>
          </a:p>
          <a:p>
            <a:r>
              <a:rPr lang="ru-RU" sz="2400" dirty="0">
                <a:cs typeface="Arial" charset="0"/>
              </a:rPr>
              <a:t>	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cs typeface="Arial" charset="0"/>
            </a:endParaRPr>
          </a:p>
        </p:txBody>
      </p:sp>
      <p:graphicFrame>
        <p:nvGraphicFramePr>
          <p:cNvPr id="10242" name="Object 5"/>
          <p:cNvGraphicFramePr>
            <a:graphicFrameLocks noChangeAspect="1"/>
          </p:cNvGraphicFramePr>
          <p:nvPr/>
        </p:nvGraphicFramePr>
        <p:xfrm>
          <a:off x="4929190" y="2000240"/>
          <a:ext cx="3071812" cy="700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6722" name="Формула" r:id="rId3" imgW="965160" imgH="241200" progId="Equation.3">
                  <p:embed/>
                </p:oleObj>
              </mc:Choice>
              <mc:Fallback>
                <p:oleObj name="Формула" r:id="rId3" imgW="96516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9190" y="2000240"/>
                        <a:ext cx="3071812" cy="700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286512" y="2357430"/>
            <a:ext cx="1928826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связи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/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нуклон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596" y="2735301"/>
            <a:ext cx="8286808" cy="1152128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rgbClr val="4CEC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Ионизирующая</a:t>
            </a:r>
            <a:r>
              <a:rPr lang="ru-RU" sz="2400" dirty="0" smtClean="0">
                <a:solidFill>
                  <a:srgbClr val="0000FF"/>
                </a:solidFill>
              </a:rPr>
              <a:t> способность </a:t>
            </a:r>
            <a:r>
              <a:rPr lang="el-GR" sz="2400" b="1" i="1" u="sng" dirty="0">
                <a:solidFill>
                  <a:srgbClr val="0000FF"/>
                </a:solidFill>
                <a:cs typeface="Times New Roman" pitchFamily="18" charset="0"/>
              </a:rPr>
              <a:t>γ</a:t>
            </a:r>
            <a:r>
              <a:rPr lang="ru-RU" sz="2400" b="1" i="1" u="sng" dirty="0" smtClean="0">
                <a:solidFill>
                  <a:srgbClr val="0000FF"/>
                </a:solidFill>
                <a:cs typeface="Arial" pitchFamily="34" charset="0"/>
              </a:rPr>
              <a:t>-излучения</a:t>
            </a:r>
            <a:r>
              <a:rPr lang="ru-RU" sz="2400" dirty="0" smtClean="0">
                <a:solidFill>
                  <a:srgbClr val="0000FF"/>
                </a:solidFill>
                <a:cs typeface="Arial" pitchFamily="34" charset="0"/>
              </a:rPr>
              <a:t>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самая низкая </a:t>
            </a:r>
            <a:r>
              <a:rPr lang="ru-RU" sz="2400" dirty="0" smtClean="0">
                <a:solidFill>
                  <a:srgbClr val="0000FF"/>
                </a:solidFill>
              </a:rPr>
              <a:t>В </a:t>
            </a:r>
            <a:r>
              <a:rPr lang="ru-RU" sz="2400" b="1" u="sng" dirty="0" smtClean="0">
                <a:solidFill>
                  <a:srgbClr val="0000FF"/>
                </a:solidFill>
              </a:rPr>
              <a:t>воздухе:</a:t>
            </a:r>
            <a:r>
              <a:rPr lang="ru-RU" sz="2400" u="sng" dirty="0" smtClean="0">
                <a:solidFill>
                  <a:srgbClr val="0000FF"/>
                </a:solidFill>
              </a:rPr>
              <a:t>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1 пара ионов на 1см</a:t>
            </a:r>
            <a:endParaRPr lang="ru-RU" sz="2400" b="1" i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00164" y="4009264"/>
            <a:ext cx="8572560" cy="785818"/>
          </a:xfrm>
          <a:prstGeom prst="roundRect">
            <a:avLst/>
          </a:prstGeom>
          <a:solidFill>
            <a:srgbClr val="7AEF39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Проникающая</a:t>
            </a:r>
            <a:r>
              <a:rPr lang="ru-RU" sz="2400" dirty="0" smtClean="0">
                <a:solidFill>
                  <a:srgbClr val="0000FF"/>
                </a:solidFill>
              </a:rPr>
              <a:t> способность: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очень высокая </a:t>
            </a:r>
            <a:endParaRPr lang="ru-RU" sz="2400" b="1" i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4795082"/>
            <a:ext cx="3429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В </a:t>
            </a:r>
            <a:r>
              <a:rPr lang="ru-RU" sz="2400" b="1" u="sng" dirty="0" smtClean="0">
                <a:solidFill>
                  <a:srgbClr val="0000FF"/>
                </a:solidFill>
              </a:rPr>
              <a:t>воздухе: </a:t>
            </a:r>
            <a:r>
              <a:rPr lang="ru-RU" sz="2400" b="1" dirty="0" smtClean="0">
                <a:solidFill>
                  <a:srgbClr val="0000FF"/>
                </a:solidFill>
              </a:rPr>
              <a:t>100 м</a:t>
            </a:r>
            <a:r>
              <a:rPr lang="ru-RU" sz="2400" dirty="0" smtClean="0">
                <a:solidFill>
                  <a:srgbClr val="0000FF"/>
                </a:solidFill>
              </a:rPr>
              <a:t>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5256747"/>
            <a:ext cx="59121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В </a:t>
            </a:r>
            <a:r>
              <a:rPr lang="ru-RU" sz="2400" b="1" u="sng" dirty="0" err="1" smtClean="0">
                <a:solidFill>
                  <a:srgbClr val="0000FF"/>
                </a:solidFill>
              </a:rPr>
              <a:t>биоткани</a:t>
            </a:r>
            <a:r>
              <a:rPr lang="ru-RU" sz="2400" b="1" u="sng" dirty="0" smtClean="0">
                <a:solidFill>
                  <a:srgbClr val="0000FF"/>
                </a:solidFill>
              </a:rPr>
              <a:t>: </a:t>
            </a:r>
            <a:r>
              <a:rPr lang="ru-RU" sz="2400" dirty="0" smtClean="0">
                <a:solidFill>
                  <a:srgbClr val="0000FF"/>
                </a:solidFill>
              </a:rPr>
              <a:t>десятки см, насквозь 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6068064"/>
            <a:ext cx="8501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Защита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: Свинец, толстые слои земли, бетона.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5247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20" y="357166"/>
            <a:ext cx="8572560" cy="70802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5720" y="357166"/>
            <a:ext cx="8572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  <a:latin typeface="+mj-lt"/>
              </a:rPr>
              <a:t>Взаимодействие потока </a:t>
            </a:r>
            <a:r>
              <a:rPr lang="ru-RU" sz="2400" b="1" i="1" u="sng" dirty="0" smtClean="0">
                <a:solidFill>
                  <a:schemeClr val="bg1"/>
                </a:solidFill>
                <a:latin typeface="+mj-lt"/>
              </a:rPr>
              <a:t>заряженных </a:t>
            </a:r>
            <a:r>
              <a:rPr lang="ru-RU" sz="2400" b="1" i="1" dirty="0" smtClean="0">
                <a:solidFill>
                  <a:schemeClr val="bg1"/>
                </a:solidFill>
                <a:latin typeface="+mj-lt"/>
              </a:rPr>
              <a:t>частиц</a:t>
            </a:r>
            <a:endParaRPr lang="ru-RU" sz="2400" b="1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2411" y="1612097"/>
            <a:ext cx="83582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Заряженные частицы представляют собой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источники электрического поля</a:t>
            </a:r>
            <a:r>
              <a:rPr lang="ru-RU" sz="2400" dirty="0" smtClean="0">
                <a:solidFill>
                  <a:srgbClr val="0000FF"/>
                </a:solidFill>
              </a:rPr>
              <a:t>, которые перемещаются  среди атомов и молекул вещества.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2643182"/>
            <a:ext cx="392909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В зависимости </a:t>
            </a:r>
            <a:r>
              <a:rPr lang="ru-RU" sz="2000" b="1" i="1" u="sng" dirty="0" smtClean="0">
                <a:solidFill>
                  <a:schemeClr val="accent4">
                    <a:lumMod val="75000"/>
                  </a:schemeClr>
                </a:solidFill>
              </a:rPr>
              <a:t>от знака заряда </a:t>
            </a:r>
            <a:r>
              <a:rPr lang="ru-RU" sz="2000" dirty="0" smtClean="0">
                <a:solidFill>
                  <a:srgbClr val="0000FF"/>
                </a:solidFill>
              </a:rPr>
              <a:t>при пролете частицы она испытывает </a:t>
            </a:r>
            <a:r>
              <a:rPr lang="ru-RU" sz="2000" b="1" i="1" dirty="0" smtClean="0">
                <a:solidFill>
                  <a:srgbClr val="0000FF"/>
                </a:solidFill>
              </a:rPr>
              <a:t>электростатическое взаимодействие: притягивается или отталкивается </a:t>
            </a:r>
            <a:r>
              <a:rPr lang="ru-RU" sz="2000" dirty="0" smtClean="0">
                <a:solidFill>
                  <a:srgbClr val="0000FF"/>
                </a:solidFill>
              </a:rPr>
              <a:t>от положительно заряженных ядер. В результате частица </a:t>
            </a:r>
            <a:r>
              <a:rPr lang="ru-RU" sz="2000" b="1" u="sng" dirty="0" smtClean="0">
                <a:solidFill>
                  <a:srgbClr val="0000FF"/>
                </a:solidFill>
              </a:rPr>
              <a:t>полностью </a:t>
            </a:r>
            <a:r>
              <a:rPr lang="ru-RU" sz="2000" dirty="0" smtClean="0">
                <a:solidFill>
                  <a:srgbClr val="0000FF"/>
                </a:solidFill>
              </a:rPr>
              <a:t>растрачивает свою энергию и </a:t>
            </a:r>
            <a:r>
              <a:rPr lang="ru-RU" sz="2000" b="1" i="1" u="sng" dirty="0" smtClean="0">
                <a:solidFill>
                  <a:srgbClr val="0000FF"/>
                </a:solidFill>
              </a:rPr>
              <a:t>тормозится </a:t>
            </a:r>
            <a:r>
              <a:rPr lang="ru-RU" sz="2000" dirty="0" smtClean="0">
                <a:solidFill>
                  <a:srgbClr val="0000FF"/>
                </a:solidFill>
              </a:rPr>
              <a:t>веществом.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57752" y="2928935"/>
            <a:ext cx="3643338" cy="3139321"/>
          </a:xfrm>
          <a:prstGeom prst="rect">
            <a:avLst/>
          </a:prstGeom>
          <a:gradFill flip="none" rotWithShape="1">
            <a:gsLst>
              <a:gs pos="0">
                <a:srgbClr val="B6F741">
                  <a:tint val="66000"/>
                  <a:satMod val="160000"/>
                </a:srgbClr>
              </a:gs>
              <a:gs pos="50000">
                <a:srgbClr val="B6F741">
                  <a:tint val="44500"/>
                  <a:satMod val="160000"/>
                </a:srgbClr>
              </a:gs>
              <a:gs pos="100000">
                <a:srgbClr val="B6F741">
                  <a:tint val="23500"/>
                  <a:satMod val="160000"/>
                </a:srgbClr>
              </a:gs>
            </a:gsLst>
            <a:lin ang="13500000" scaled="1"/>
            <a:tileRect/>
          </a:gra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200" b="1" dirty="0" err="1" smtClean="0">
                <a:cs typeface="Arial" charset="0"/>
              </a:rPr>
              <a:t>α</a:t>
            </a:r>
            <a:r>
              <a:rPr lang="ru-RU" sz="2200" b="1" dirty="0" err="1" smtClean="0"/>
              <a:t> </a:t>
            </a:r>
            <a:r>
              <a:rPr lang="ru-RU" sz="2200" b="1" dirty="0" smtClean="0"/>
              <a:t>–</a:t>
            </a:r>
            <a:r>
              <a:rPr lang="ru-RU" sz="2200" b="1" dirty="0" smtClean="0">
                <a:solidFill>
                  <a:srgbClr val="0000FF"/>
                </a:solidFill>
              </a:rPr>
              <a:t> </a:t>
            </a:r>
            <a:r>
              <a:rPr lang="ru-RU" sz="2200" b="1" dirty="0" smtClean="0"/>
              <a:t>частицы</a:t>
            </a:r>
            <a:r>
              <a:rPr lang="ru-RU" sz="2200" b="1" dirty="0" smtClean="0">
                <a:solidFill>
                  <a:srgbClr val="0000FF"/>
                </a:solidFill>
              </a:rPr>
              <a:t>,</a:t>
            </a:r>
          </a:p>
          <a:p>
            <a:endParaRPr lang="ru-RU" sz="2200" b="1" dirty="0" smtClean="0">
              <a:solidFill>
                <a:srgbClr val="0000FF"/>
              </a:solidFill>
            </a:endParaRPr>
          </a:p>
          <a:p>
            <a:r>
              <a:rPr lang="ru-RU" sz="2200" b="1" dirty="0" smtClean="0"/>
              <a:t>электроны,</a:t>
            </a:r>
          </a:p>
          <a:p>
            <a:endParaRPr lang="ru-RU" sz="2200" b="1" dirty="0" smtClean="0">
              <a:solidFill>
                <a:srgbClr val="0000FF"/>
              </a:solidFill>
            </a:endParaRPr>
          </a:p>
          <a:p>
            <a:r>
              <a:rPr lang="ru-RU" sz="2200" b="1" dirty="0" smtClean="0">
                <a:solidFill>
                  <a:srgbClr val="0000FF"/>
                </a:solidFill>
              </a:rPr>
              <a:t>позитроны, </a:t>
            </a:r>
          </a:p>
          <a:p>
            <a:endParaRPr lang="ru-RU" sz="2200" b="1" dirty="0" smtClean="0">
              <a:solidFill>
                <a:srgbClr val="0000FF"/>
              </a:solidFill>
            </a:endParaRPr>
          </a:p>
          <a:p>
            <a:r>
              <a:rPr lang="ru-RU" sz="2200" b="1" dirty="0" smtClean="0">
                <a:solidFill>
                  <a:srgbClr val="0000FF"/>
                </a:solidFill>
              </a:rPr>
              <a:t>протоны,</a:t>
            </a:r>
          </a:p>
          <a:p>
            <a:endParaRPr lang="ru-RU" sz="2200" b="1" dirty="0" smtClean="0">
              <a:solidFill>
                <a:srgbClr val="0000FF"/>
              </a:solidFill>
            </a:endParaRPr>
          </a:p>
          <a:p>
            <a:r>
              <a:rPr lang="ru-RU" sz="2200" b="1" dirty="0" smtClean="0">
                <a:solidFill>
                  <a:srgbClr val="0000FF"/>
                </a:solidFill>
              </a:rPr>
              <a:t> </a:t>
            </a:r>
            <a:endParaRPr lang="ru-RU" sz="2200" b="1" dirty="0">
              <a:solidFill>
                <a:srgbClr val="0000FF"/>
              </a:solidFill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8990"/>
          <a:stretch>
            <a:fillRect/>
          </a:stretch>
        </p:blipFill>
        <p:spPr bwMode="auto">
          <a:xfrm>
            <a:off x="6858016" y="2857496"/>
            <a:ext cx="627046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291" r="27662"/>
          <a:stretch>
            <a:fillRect/>
          </a:stretch>
        </p:blipFill>
        <p:spPr bwMode="auto">
          <a:xfrm>
            <a:off x="6786578" y="3571876"/>
            <a:ext cx="428628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7143768" y="3643314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е</a:t>
            </a:r>
            <a:endParaRPr lang="ru-RU" sz="2400" b="1" dirty="0"/>
          </a:p>
        </p:txBody>
      </p:sp>
      <p:pic>
        <p:nvPicPr>
          <p:cNvPr id="11" name="Picture 1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677" r="19355"/>
          <a:stretch>
            <a:fillRect/>
          </a:stretch>
        </p:blipFill>
        <p:spPr bwMode="auto">
          <a:xfrm>
            <a:off x="6819099" y="4286257"/>
            <a:ext cx="623754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778" r="53125"/>
          <a:stretch>
            <a:fillRect/>
          </a:stretch>
        </p:blipFill>
        <p:spPr bwMode="auto">
          <a:xfrm>
            <a:off x="6500826" y="4915778"/>
            <a:ext cx="626387" cy="50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291" r="20139"/>
          <a:stretch>
            <a:fillRect/>
          </a:stretch>
        </p:blipFill>
        <p:spPr bwMode="auto">
          <a:xfrm>
            <a:off x="7643834" y="3571876"/>
            <a:ext cx="71438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5"/>
          <a:srcRect l="15984" t="33636" r="61807" b="4012"/>
          <a:stretch>
            <a:fillRect/>
          </a:stretch>
        </p:blipFill>
        <p:spPr bwMode="auto">
          <a:xfrm rot="10800000">
            <a:off x="7572396" y="4656876"/>
            <a:ext cx="928694" cy="1428762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428056" y="980728"/>
            <a:ext cx="8431112" cy="769441"/>
          </a:xfrm>
          <a:prstGeom prst="rect">
            <a:avLst/>
          </a:prstGeom>
          <a:gradFill flip="none" rotWithShape="1">
            <a:gsLst>
              <a:gs pos="0">
                <a:srgbClr val="4CEC5F">
                  <a:tint val="66000"/>
                  <a:satMod val="160000"/>
                </a:srgbClr>
              </a:gs>
              <a:gs pos="50000">
                <a:srgbClr val="4CEC5F">
                  <a:tint val="44500"/>
                  <a:satMod val="160000"/>
                </a:srgbClr>
              </a:gs>
              <a:gs pos="100000">
                <a:srgbClr val="4CEC5F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200" b="1" i="1" u="sng" dirty="0" smtClean="0">
                <a:solidFill>
                  <a:schemeClr val="accent4">
                    <a:lumMod val="75000"/>
                  </a:schemeClr>
                </a:solidFill>
              </a:rPr>
              <a:t>Воздействие</a:t>
            </a:r>
            <a:r>
              <a:rPr lang="ru-RU" sz="2200" i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200" b="1" i="1" dirty="0" smtClean="0">
                <a:solidFill>
                  <a:schemeClr val="accent4">
                    <a:lumMod val="75000"/>
                  </a:schemeClr>
                </a:solidFill>
              </a:rPr>
              <a:t>ИИ</a:t>
            </a:r>
            <a:r>
              <a:rPr lang="ru-RU" sz="2200" i="1" dirty="0" smtClean="0">
                <a:solidFill>
                  <a:schemeClr val="accent4">
                    <a:lumMod val="75000"/>
                  </a:schemeClr>
                </a:solidFill>
              </a:rPr>
              <a:t> на живые организмы связано с </a:t>
            </a:r>
            <a:r>
              <a:rPr lang="ru-RU" sz="2200" b="1" i="1" dirty="0" smtClean="0">
                <a:solidFill>
                  <a:schemeClr val="accent4">
                    <a:lumMod val="75000"/>
                  </a:schemeClr>
                </a:solidFill>
              </a:rPr>
              <a:t>ионизацией,</a:t>
            </a:r>
            <a:r>
              <a:rPr lang="ru-RU" sz="2200" i="1" dirty="0" smtClean="0">
                <a:solidFill>
                  <a:schemeClr val="accent4">
                    <a:lumMod val="75000"/>
                  </a:schemeClr>
                </a:solidFill>
              </a:rPr>
              <a:t> которую она </a:t>
            </a:r>
            <a:r>
              <a:rPr lang="ru-RU" sz="2200" b="1" i="1" dirty="0" smtClean="0">
                <a:solidFill>
                  <a:schemeClr val="accent4">
                    <a:lumMod val="75000"/>
                  </a:schemeClr>
                </a:solidFill>
              </a:rPr>
              <a:t>вызывает в тканях.</a:t>
            </a:r>
            <a:endParaRPr lang="ru-RU" sz="22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87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8990"/>
          <a:stretch>
            <a:fillRect/>
          </a:stretch>
        </p:blipFill>
        <p:spPr bwMode="auto">
          <a:xfrm>
            <a:off x="1928794" y="928670"/>
            <a:ext cx="627046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357554" y="1714488"/>
            <a:ext cx="4357718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00FF"/>
                </a:solidFill>
              </a:rPr>
              <a:t>Заряд и масса наибольшие</a:t>
            </a:r>
            <a:endParaRPr lang="ru-RU" sz="2000" b="1" i="1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1714488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Особенности: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2143116"/>
            <a:ext cx="50006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Движение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тяжелых</a:t>
            </a:r>
            <a:r>
              <a:rPr lang="ru-RU" sz="2400" dirty="0" smtClean="0">
                <a:solidFill>
                  <a:srgbClr val="0000FF"/>
                </a:solidFill>
              </a:rPr>
              <a:t> частиц сопровождается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обширной ионизацией</a:t>
            </a:r>
            <a:r>
              <a:rPr lang="ru-RU" sz="2400" dirty="0" smtClean="0">
                <a:solidFill>
                  <a:srgbClr val="0000FF"/>
                </a:solidFill>
              </a:rPr>
              <a:t>, возникающей в результате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кулоновского взаимодействия </a:t>
            </a:r>
            <a:r>
              <a:rPr lang="ru-RU" sz="2400" dirty="0" smtClean="0">
                <a:solidFill>
                  <a:srgbClr val="0000FF"/>
                </a:solidFill>
              </a:rPr>
              <a:t>с атомами поглощающего вещества. Эта ионизация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неравномерная </a:t>
            </a:r>
            <a:r>
              <a:rPr lang="ru-RU" sz="2400" dirty="0" smtClean="0">
                <a:solidFill>
                  <a:srgbClr val="0000FF"/>
                </a:solidFill>
              </a:rPr>
              <a:t>вдоль трека частицы. Она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возрастает</a:t>
            </a:r>
            <a:r>
              <a:rPr lang="ru-RU" sz="2400" dirty="0" smtClean="0">
                <a:solidFill>
                  <a:srgbClr val="0000FF"/>
                </a:solidFill>
              </a:rPr>
              <a:t> в сотни раз в </a:t>
            </a:r>
            <a:r>
              <a:rPr lang="ru-RU" sz="2400" b="1" dirty="0" smtClean="0">
                <a:solidFill>
                  <a:srgbClr val="0000FF"/>
                </a:solidFill>
              </a:rPr>
              <a:t>конце пробега  </a:t>
            </a:r>
            <a:r>
              <a:rPr lang="ru-RU" sz="2400" dirty="0" smtClean="0">
                <a:solidFill>
                  <a:srgbClr val="0000FF"/>
                </a:solidFill>
              </a:rPr>
              <a:t>, образуя  «</a:t>
            </a:r>
            <a:r>
              <a:rPr lang="ru-RU" sz="2400" b="1" i="1" dirty="0" smtClean="0">
                <a:solidFill>
                  <a:srgbClr val="0000FF"/>
                </a:solidFill>
              </a:rPr>
              <a:t>пик </a:t>
            </a:r>
            <a:r>
              <a:rPr lang="ru-RU" sz="2400" b="1" i="1" dirty="0" err="1" smtClean="0">
                <a:solidFill>
                  <a:srgbClr val="0000FF"/>
                </a:solidFill>
              </a:rPr>
              <a:t>Брегга</a:t>
            </a:r>
            <a:r>
              <a:rPr lang="ru-RU" sz="2400" dirty="0" smtClean="0">
                <a:solidFill>
                  <a:srgbClr val="0000FF"/>
                </a:solidFill>
              </a:rPr>
              <a:t>».</a:t>
            </a:r>
          </a:p>
          <a:p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286380" y="2285992"/>
            <a:ext cx="3598356" cy="2331944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6643702" y="2357430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b="1" u="sng" dirty="0" smtClean="0">
                <a:solidFill>
                  <a:srgbClr val="0000FF"/>
                </a:solidFill>
                <a:latin typeface="Times New Roman"/>
                <a:cs typeface="Times New Roman"/>
              </a:rPr>
              <a:t>α</a:t>
            </a:r>
            <a:r>
              <a:rPr lang="ru-RU" sz="2800" b="1" u="sng" dirty="0" smtClean="0">
                <a:solidFill>
                  <a:srgbClr val="0000FF"/>
                </a:solidFill>
                <a:latin typeface="Times New Roman"/>
                <a:cs typeface="Times New Roman"/>
              </a:rPr>
              <a:t>  </a:t>
            </a:r>
            <a:r>
              <a:rPr lang="ru-RU" sz="2000" b="1" u="sng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-частицы</a:t>
            </a:r>
            <a:endParaRPr lang="ru-RU" sz="2800" b="1" u="sng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86380" y="5000636"/>
            <a:ext cx="3571900" cy="14773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rgbClr val="0000FF"/>
                </a:solidFill>
              </a:rPr>
              <a:t>Объяснение</a:t>
            </a:r>
            <a:r>
              <a:rPr lang="ru-RU" dirty="0" smtClean="0">
                <a:solidFill>
                  <a:srgbClr val="0000FF"/>
                </a:solidFill>
              </a:rPr>
              <a:t>: </a:t>
            </a:r>
            <a:r>
              <a:rPr lang="ru-RU" i="1" u="sng" dirty="0" smtClean="0">
                <a:solidFill>
                  <a:srgbClr val="0000FF"/>
                </a:solidFill>
              </a:rPr>
              <a:t>замедляясь, </a:t>
            </a:r>
            <a:r>
              <a:rPr lang="ru-RU" dirty="0" smtClean="0">
                <a:solidFill>
                  <a:srgbClr val="0000FF"/>
                </a:solidFill>
              </a:rPr>
              <a:t>«тяжелые» частицы взаимодействуют с веществом </a:t>
            </a:r>
            <a:r>
              <a:rPr lang="ru-RU" i="1" u="sng" dirty="0" smtClean="0">
                <a:solidFill>
                  <a:srgbClr val="0000FF"/>
                </a:solidFill>
              </a:rPr>
              <a:t>со значительно большей вероятностью</a:t>
            </a:r>
            <a:r>
              <a:rPr lang="ru-RU" u="sng" dirty="0" smtClean="0">
                <a:solidFill>
                  <a:srgbClr val="0000FF"/>
                </a:solidFill>
              </a:rPr>
              <a:t>.</a:t>
            </a:r>
            <a:endParaRPr lang="ru-RU" u="sng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71736" y="1000108"/>
            <a:ext cx="2714644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l-GR" sz="2400" b="1" dirty="0" smtClean="0">
                <a:latin typeface="Times New Roman"/>
                <a:cs typeface="Times New Roman"/>
              </a:rPr>
              <a:t>α</a:t>
            </a:r>
            <a:r>
              <a:rPr lang="ru-RU" sz="2400" b="1" dirty="0" smtClean="0">
                <a:latin typeface="Times New Roman"/>
                <a:cs typeface="Times New Roman"/>
              </a:rPr>
              <a:t>  </a:t>
            </a:r>
            <a:r>
              <a:rPr lang="ru-RU" sz="2400" b="1" i="1" dirty="0" smtClean="0">
                <a:latin typeface="Times New Roman"/>
                <a:cs typeface="Times New Roman"/>
              </a:rPr>
              <a:t>-</a:t>
            </a:r>
            <a:r>
              <a:rPr lang="ru-RU" sz="2400" b="1" i="1" dirty="0" smtClean="0">
                <a:solidFill>
                  <a:srgbClr val="0000FF"/>
                </a:solidFill>
                <a:cs typeface="Times New Roman" pitchFamily="18" charset="0"/>
              </a:rPr>
              <a:t>частицы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28596" y="360845"/>
            <a:ext cx="84296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/>
              <a:t>Взаимодействие </a:t>
            </a:r>
            <a:r>
              <a:rPr lang="el-GR" sz="2400" b="1" u="sng" dirty="0">
                <a:latin typeface="Times New Roman"/>
                <a:cs typeface="Times New Roman"/>
              </a:rPr>
              <a:t>α</a:t>
            </a:r>
            <a:r>
              <a:rPr lang="ru-RU" sz="2400" b="1" u="sng" dirty="0">
                <a:latin typeface="Times New Roman"/>
                <a:cs typeface="Times New Roman"/>
              </a:rPr>
              <a:t> </a:t>
            </a:r>
            <a:r>
              <a:rPr lang="ru-RU" sz="2400" b="1" u="sng" dirty="0" smtClean="0">
                <a:latin typeface="Times New Roman"/>
                <a:cs typeface="Times New Roman"/>
              </a:rPr>
              <a:t>-</a:t>
            </a:r>
            <a:r>
              <a:rPr lang="ru-RU" sz="2400" b="1" u="sng" dirty="0" smtClean="0">
                <a:cs typeface="Times New Roman"/>
              </a:rPr>
              <a:t> </a:t>
            </a:r>
            <a:r>
              <a:rPr lang="ru-RU" sz="2400" b="1" u="sng" dirty="0">
                <a:cs typeface="Times New Roman"/>
              </a:rPr>
              <a:t>излучений с веществом</a:t>
            </a:r>
            <a:endParaRPr lang="ru-RU" sz="2400" b="1" u="sng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809003" y="1035723"/>
            <a:ext cx="25266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u="sng" dirty="0">
                <a:solidFill>
                  <a:schemeClr val="accent4">
                    <a:lumMod val="75000"/>
                  </a:schemeClr>
                </a:solidFill>
              </a:rPr>
              <a:t>= ядра гелия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677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285720" y="4071942"/>
            <a:ext cx="8143932" cy="2214578"/>
          </a:xfrm>
          <a:prstGeom prst="roundRect">
            <a:avLst/>
          </a:prstGeom>
          <a:solidFill>
            <a:srgbClr val="7AEF39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85918" y="1785926"/>
            <a:ext cx="6500858" cy="2071702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3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3">
                  <a:lumMod val="40000"/>
                  <a:lumOff val="60000"/>
                  <a:tint val="23500"/>
                  <a:satMod val="160000"/>
                </a:schemeClr>
              </a:gs>
            </a:gsLst>
            <a:lin ang="13500000" scaled="1"/>
            <a:tileRect/>
          </a:gradFill>
          <a:ln w="57150">
            <a:solidFill>
              <a:srgbClr val="4CEC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57158" y="357166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Несколько цифр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8990"/>
          <a:stretch>
            <a:fillRect/>
          </a:stretch>
        </p:blipFill>
        <p:spPr bwMode="auto">
          <a:xfrm>
            <a:off x="571472" y="928670"/>
            <a:ext cx="1143008" cy="10001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785918" y="2143116"/>
            <a:ext cx="6572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Большая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ионизирующая</a:t>
            </a:r>
            <a:r>
              <a:rPr lang="ru-RU" sz="2400" dirty="0" smtClean="0">
                <a:solidFill>
                  <a:srgbClr val="0000FF"/>
                </a:solidFill>
              </a:rPr>
              <a:t> способность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85918" y="2714620"/>
            <a:ext cx="628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В </a:t>
            </a:r>
            <a:r>
              <a:rPr lang="ru-RU" sz="2400" b="1" u="sng" dirty="0" smtClean="0">
                <a:solidFill>
                  <a:srgbClr val="0000FF"/>
                </a:solidFill>
              </a:rPr>
              <a:t>воздухе:</a:t>
            </a:r>
            <a:r>
              <a:rPr lang="ru-RU" sz="2400" u="sng" dirty="0" smtClean="0">
                <a:solidFill>
                  <a:srgbClr val="0000FF"/>
                </a:solidFill>
              </a:rPr>
              <a:t>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(2-8)•10</a:t>
            </a:r>
            <a:r>
              <a:rPr lang="ru-RU" sz="2400" b="1" i="1" baseline="30000" dirty="0" smtClean="0">
                <a:solidFill>
                  <a:schemeClr val="accent4">
                    <a:lumMod val="75000"/>
                  </a:schemeClr>
                </a:solidFill>
              </a:rPr>
              <a:t>6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пар ионов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/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м 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7286644" y="3071810"/>
            <a:ext cx="571504" cy="21431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928794" y="3286124"/>
            <a:ext cx="6143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0000FF"/>
                </a:solidFill>
              </a:rPr>
              <a:t>В </a:t>
            </a:r>
            <a:r>
              <a:rPr lang="ru-RU" sz="2400" b="1" u="sng" dirty="0" err="1" smtClean="0">
                <a:solidFill>
                  <a:srgbClr val="0000FF"/>
                </a:solidFill>
              </a:rPr>
              <a:t>биоткани</a:t>
            </a:r>
            <a:r>
              <a:rPr lang="ru-RU" sz="2400" b="1" u="sng" dirty="0" smtClean="0">
                <a:solidFill>
                  <a:srgbClr val="0000FF"/>
                </a:solidFill>
              </a:rPr>
              <a:t>: </a:t>
            </a:r>
            <a:r>
              <a:rPr lang="ru-RU" sz="2400" b="1" u="sng" dirty="0" smtClean="0">
                <a:solidFill>
                  <a:schemeClr val="accent4">
                    <a:lumMod val="75000"/>
                  </a:schemeClr>
                </a:solidFill>
              </a:rPr>
              <a:t>3•10</a:t>
            </a:r>
            <a:r>
              <a:rPr lang="ru-RU" sz="2400" b="1" u="sng" baseline="30000" dirty="0" smtClean="0">
                <a:solidFill>
                  <a:schemeClr val="accent4">
                    <a:lumMod val="75000"/>
                  </a:schemeClr>
                </a:solidFill>
              </a:rPr>
              <a:t>5</a:t>
            </a:r>
            <a:r>
              <a:rPr lang="ru-RU" sz="2400" b="1" u="sng" baseline="30000" dirty="0" smtClean="0">
                <a:solidFill>
                  <a:srgbClr val="0000FF"/>
                </a:solidFill>
              </a:rPr>
              <a:t>  </a:t>
            </a:r>
            <a:r>
              <a:rPr lang="ru-RU" sz="2000" u="sng" dirty="0" smtClean="0">
                <a:solidFill>
                  <a:srgbClr val="0000FF"/>
                </a:solidFill>
              </a:rPr>
              <a:t>пар ионов</a:t>
            </a:r>
            <a:endParaRPr lang="ru-RU" sz="2000" u="sng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4357694"/>
            <a:ext cx="81439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Малая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проникающая</a:t>
            </a:r>
            <a:r>
              <a:rPr lang="ru-RU" sz="2400" dirty="0" smtClean="0">
                <a:solidFill>
                  <a:srgbClr val="0000FF"/>
                </a:solidFill>
              </a:rPr>
              <a:t> способность:  альфа излучение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задерживается листом бумаги</a:t>
            </a:r>
            <a:r>
              <a:rPr lang="ru-RU" sz="2400" dirty="0" smtClean="0">
                <a:solidFill>
                  <a:srgbClr val="0000FF"/>
                </a:solidFill>
              </a:rPr>
              <a:t>.</a:t>
            </a:r>
          </a:p>
          <a:p>
            <a:r>
              <a:rPr lang="ru-RU" sz="2400" dirty="0" smtClean="0">
                <a:solidFill>
                  <a:srgbClr val="0000FF"/>
                </a:solidFill>
              </a:rPr>
              <a:t>                Пробег в </a:t>
            </a:r>
            <a:r>
              <a:rPr lang="ru-RU" sz="2400" b="1" u="sng" dirty="0" smtClean="0">
                <a:solidFill>
                  <a:srgbClr val="0000FF"/>
                </a:solidFill>
              </a:rPr>
              <a:t>воздухе</a:t>
            </a:r>
            <a:r>
              <a:rPr lang="ru-RU" sz="2400" dirty="0" smtClean="0">
                <a:solidFill>
                  <a:srgbClr val="0000FF"/>
                </a:solidFill>
              </a:rPr>
              <a:t>: несколько см</a:t>
            </a:r>
          </a:p>
          <a:p>
            <a:r>
              <a:rPr lang="ru-RU" sz="2400" dirty="0" smtClean="0">
                <a:solidFill>
                  <a:srgbClr val="0000FF"/>
                </a:solidFill>
              </a:rPr>
              <a:t>                            В </a:t>
            </a:r>
            <a:r>
              <a:rPr lang="ru-RU" sz="2400" b="1" u="sng" dirty="0" err="1" smtClean="0">
                <a:solidFill>
                  <a:srgbClr val="0000FF"/>
                </a:solidFill>
              </a:rPr>
              <a:t>биоткани</a:t>
            </a: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10-100</a:t>
            </a: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мкм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7072330" y="5786454"/>
            <a:ext cx="571504" cy="21431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857356" y="928670"/>
            <a:ext cx="6929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Альфа- частицы</a:t>
            </a:r>
            <a:endParaRPr lang="ru-RU" sz="2400" b="1" i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17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 rot="5400000">
            <a:off x="6429388" y="2143116"/>
            <a:ext cx="2286016" cy="2428892"/>
          </a:xfrm>
          <a:prstGeom prst="roundRect">
            <a:avLst/>
          </a:prstGeom>
          <a:gradFill flip="none" rotWithShape="1">
            <a:gsLst>
              <a:gs pos="0">
                <a:srgbClr val="4CEC5F">
                  <a:tint val="66000"/>
                  <a:satMod val="160000"/>
                </a:srgbClr>
              </a:gs>
              <a:gs pos="50000">
                <a:srgbClr val="4CEC5F">
                  <a:tint val="44500"/>
                  <a:satMod val="160000"/>
                </a:srgbClr>
              </a:gs>
              <a:gs pos="100000">
                <a:srgbClr val="4CEC5F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291" r="20139"/>
          <a:stretch>
            <a:fillRect/>
          </a:stretch>
        </p:blipFill>
        <p:spPr bwMode="auto">
          <a:xfrm>
            <a:off x="3286116" y="1000108"/>
            <a:ext cx="71438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291" r="29167"/>
          <a:stretch>
            <a:fillRect/>
          </a:stretch>
        </p:blipFill>
        <p:spPr bwMode="auto">
          <a:xfrm>
            <a:off x="4429124" y="1000108"/>
            <a:ext cx="428628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786314" y="1142984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е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638506" y="883559"/>
            <a:ext cx="1928826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00FF"/>
                </a:solidFill>
              </a:rPr>
              <a:t>Поток электронов</a:t>
            </a:r>
            <a:endParaRPr lang="ru-RU" sz="2000" b="1" i="1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1785926"/>
            <a:ext cx="8286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u="sng" dirty="0" smtClean="0">
                <a:solidFill>
                  <a:schemeClr val="accent4">
                    <a:lumMod val="75000"/>
                  </a:schemeClr>
                </a:solidFill>
              </a:rPr>
              <a:t>Механизмы</a:t>
            </a:r>
            <a:r>
              <a:rPr lang="ru-RU" sz="2000" b="1" i="1" u="sng" dirty="0" smtClean="0">
                <a:solidFill>
                  <a:srgbClr val="0000FF"/>
                </a:solidFill>
              </a:rPr>
              <a:t> </a:t>
            </a:r>
            <a:r>
              <a:rPr lang="ru-RU" sz="2000" b="1" i="1" dirty="0" smtClean="0">
                <a:solidFill>
                  <a:srgbClr val="0000FF"/>
                </a:solidFill>
              </a:rPr>
              <a:t>взаимодействия с веществом ( их 3)</a:t>
            </a:r>
            <a:endParaRPr lang="ru-RU" sz="2000" b="1" i="1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2357430"/>
            <a:ext cx="6072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rgbClr val="0000FF"/>
                </a:solidFill>
              </a:rPr>
              <a:t> </a:t>
            </a:r>
            <a:r>
              <a:rPr lang="ru-RU" sz="2400" b="1" u="sng" dirty="0" smtClean="0">
                <a:solidFill>
                  <a:schemeClr val="accent4">
                    <a:lumMod val="75000"/>
                  </a:schemeClr>
                </a:solidFill>
              </a:rPr>
              <a:t>Тормозное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рентгеновское излучение</a:t>
            </a:r>
            <a:endParaRPr lang="ru-RU" sz="2400" b="1" i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098" name="Picture 2" descr="C:\Documents and Settings\1\Мои документы\Мои рисунки\Инт-ть РИ при размат. скотча. Ретгенограмма пальца руки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3214686"/>
            <a:ext cx="3608587" cy="2802257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5214942" y="5143512"/>
            <a:ext cx="3643338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00FF"/>
                </a:solidFill>
              </a:rPr>
              <a:t>Рентгенограмма пальца руки при разматывании скотча</a:t>
            </a:r>
            <a:endParaRPr lang="ru-RU" b="1" i="1" dirty="0">
              <a:solidFill>
                <a:srgbClr val="0000FF"/>
              </a:solidFill>
            </a:endParaRPr>
          </a:p>
        </p:txBody>
      </p:sp>
      <p:graphicFrame>
        <p:nvGraphicFramePr>
          <p:cNvPr id="4099" name="Object 6"/>
          <p:cNvGraphicFramePr>
            <a:graphicFrameLocks noChangeAspect="1"/>
          </p:cNvGraphicFramePr>
          <p:nvPr/>
        </p:nvGraphicFramePr>
        <p:xfrm>
          <a:off x="1214414" y="1071546"/>
          <a:ext cx="573088" cy="57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7747" name="Формула" r:id="rId5" imgW="253800" imgH="253800" progId="Equation.3">
                  <p:embed/>
                </p:oleObj>
              </mc:Choice>
              <mc:Fallback>
                <p:oleObj name="Формула" r:id="rId5" imgW="2538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414" y="1071546"/>
                        <a:ext cx="573088" cy="573088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286512" y="2214554"/>
            <a:ext cx="25003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b="1" i="1" dirty="0" smtClean="0">
                <a:solidFill>
                  <a:srgbClr val="0000FF"/>
                </a:solidFill>
              </a:rPr>
              <a:t>Тормозное</a:t>
            </a:r>
            <a:r>
              <a:rPr lang="ru-RU" b="1" i="1" dirty="0" smtClean="0"/>
              <a:t> </a:t>
            </a:r>
            <a:r>
              <a:rPr lang="ru-RU" b="1" i="1" dirty="0" smtClean="0">
                <a:solidFill>
                  <a:srgbClr val="0000FF"/>
                </a:solidFill>
              </a:rPr>
              <a:t>рентгеновское излучение</a:t>
            </a:r>
          </a:p>
          <a:p>
            <a:pPr marL="342900" indent="-342900">
              <a:buFont typeface="+mj-lt"/>
              <a:buAutoNum type="arabicPeriod"/>
            </a:pPr>
            <a:endParaRPr lang="ru-RU" b="1" i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357950" y="3143248"/>
            <a:ext cx="24187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00FF"/>
                </a:solidFill>
              </a:rPr>
              <a:t>2.  Излучение Вавилова - Черенкова</a:t>
            </a:r>
            <a:endParaRPr lang="ru-RU" b="1" i="1" dirty="0">
              <a:solidFill>
                <a:srgbClr val="0000FF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485515" y="4051282"/>
            <a:ext cx="23727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0000FF"/>
                </a:solidFill>
              </a:rPr>
              <a:t>3.Аннигиляция 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9226" y="353777"/>
            <a:ext cx="85074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/>
              <a:t>Взаимодействие </a:t>
            </a:r>
            <a:r>
              <a:rPr lang="el-GR" sz="2400" b="1" u="sng" dirty="0" smtClean="0">
                <a:latin typeface="Times New Roman"/>
                <a:cs typeface="Times New Roman"/>
              </a:rPr>
              <a:t>β</a:t>
            </a:r>
            <a:r>
              <a:rPr lang="ru-RU" sz="2400" b="1" u="sng" dirty="0" smtClean="0">
                <a:latin typeface="Times New Roman"/>
                <a:cs typeface="Times New Roman"/>
              </a:rPr>
              <a:t>-</a:t>
            </a:r>
            <a:r>
              <a:rPr lang="ru-RU" sz="2400" b="1" u="sng" dirty="0" smtClean="0">
                <a:cs typeface="Times New Roman"/>
              </a:rPr>
              <a:t> </a:t>
            </a:r>
            <a:r>
              <a:rPr lang="ru-RU" sz="2400" b="1" u="sng" dirty="0">
                <a:cs typeface="Times New Roman"/>
              </a:rPr>
              <a:t>излучений с веществом</a:t>
            </a:r>
            <a:endParaRPr lang="ru-RU" sz="2400" b="1" u="sng" dirty="0"/>
          </a:p>
        </p:txBody>
      </p:sp>
    </p:spTree>
    <p:extLst>
      <p:ext uri="{BB962C8B-B14F-4D97-AF65-F5344CB8AC3E}">
        <p14:creationId xmlns:p14="http://schemas.microsoft.com/office/powerpoint/2010/main" val="236469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7858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2.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Излучение Вавилова - Черенкова</a:t>
            </a:r>
            <a:endParaRPr lang="ru-RU" sz="2400" b="1" i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785794"/>
            <a:ext cx="6858048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rgbClr val="0000FF"/>
                </a:solidFill>
              </a:rPr>
              <a:t>Возникает при движении электрона со скоростью </a:t>
            </a:r>
            <a:r>
              <a:rPr lang="ru-RU" sz="2000" b="1" i="1" dirty="0" smtClean="0">
                <a:solidFill>
                  <a:srgbClr val="0000FF"/>
                </a:solidFill>
              </a:rPr>
              <a:t>большей</a:t>
            </a:r>
            <a:r>
              <a:rPr lang="ru-RU" sz="2000" i="1" dirty="0" smtClean="0">
                <a:solidFill>
                  <a:srgbClr val="0000FF"/>
                </a:solidFill>
              </a:rPr>
              <a:t>, чем скорость света в этой среде</a:t>
            </a:r>
            <a:endParaRPr lang="ru-RU" sz="2000" i="1" dirty="0">
              <a:solidFill>
                <a:srgbClr val="0000FF"/>
              </a:solidFill>
            </a:endParaRPr>
          </a:p>
        </p:txBody>
      </p:sp>
      <p:pic>
        <p:nvPicPr>
          <p:cNvPr id="5122" name="Picture 2" descr="C:\Documents and Settings\1\Мои документы\Мои рисунки\Излучение В-Ч сине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571612"/>
            <a:ext cx="5029200" cy="3703638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1571604" y="5357826"/>
            <a:ext cx="5214974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solidFill>
                  <a:srgbClr val="0000FF"/>
                </a:solidFill>
              </a:rPr>
              <a:t>Излучение Вавилова-Черенкова (</a:t>
            </a:r>
            <a:r>
              <a:rPr lang="ru-RU" sz="1600" b="1" i="1" u="sng" dirty="0" smtClean="0">
                <a:solidFill>
                  <a:srgbClr val="0000FF"/>
                </a:solidFill>
              </a:rPr>
              <a:t>синее </a:t>
            </a:r>
            <a:r>
              <a:rPr lang="ru-RU" sz="1600" b="1" i="1" dirty="0" smtClean="0">
                <a:solidFill>
                  <a:srgbClr val="0000FF"/>
                </a:solidFill>
              </a:rPr>
              <a:t>свечение) в охлаждающей жидкости реактора</a:t>
            </a:r>
            <a:endParaRPr lang="ru-RU" sz="1600" b="1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906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1071546"/>
            <a:ext cx="8501122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-это явление, при котором </a:t>
            </a:r>
            <a:r>
              <a:rPr lang="ru-RU" sz="2400" b="1" i="1" dirty="0" smtClean="0">
                <a:solidFill>
                  <a:srgbClr val="0000FF"/>
                </a:solidFill>
              </a:rPr>
              <a:t>вместо пары электрон-позитрон </a:t>
            </a:r>
            <a:r>
              <a:rPr lang="ru-RU" sz="2400" dirty="0" smtClean="0">
                <a:solidFill>
                  <a:srgbClr val="0000FF"/>
                </a:solidFill>
              </a:rPr>
              <a:t>образуются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2 </a:t>
            </a:r>
            <a:r>
              <a:rPr lang="el-GR" sz="2400" b="1" i="1" dirty="0" smtClean="0">
                <a:solidFill>
                  <a:schemeClr val="accent4">
                    <a:lumMod val="75000"/>
                  </a:schemeClr>
                </a:solidFill>
                <a:latin typeface="Times New Roman"/>
                <a:cs typeface="Times New Roman"/>
              </a:rPr>
              <a:t>γ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latin typeface="Times New Roman"/>
                <a:cs typeface="Times New Roman"/>
              </a:rPr>
              <a:t> –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cs typeface="Times New Roman"/>
              </a:rPr>
              <a:t>кванта </a:t>
            </a:r>
            <a:r>
              <a:rPr lang="ru-RU" sz="2400" dirty="0" smtClean="0">
                <a:solidFill>
                  <a:srgbClr val="0000FF"/>
                </a:solidFill>
                <a:cs typeface="Times New Roman"/>
              </a:rPr>
              <a:t>с энергией не менее </a:t>
            </a:r>
            <a:r>
              <a:rPr lang="ru-RU" sz="2400" b="1" i="1" dirty="0" smtClean="0">
                <a:solidFill>
                  <a:srgbClr val="0000FF"/>
                </a:solidFill>
                <a:cs typeface="Times New Roman"/>
              </a:rPr>
              <a:t>0,51 МэВ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7158" y="500042"/>
            <a:ext cx="8429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3. Аннигиляция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           </a:t>
            </a:r>
            <a:r>
              <a:rPr lang="ru-RU" sz="2000" b="1" i="1" dirty="0" smtClean="0">
                <a:solidFill>
                  <a:srgbClr val="00B050"/>
                </a:solidFill>
              </a:rPr>
              <a:t>уничтожение</a:t>
            </a:r>
            <a:endParaRPr lang="ru-RU" sz="2000" b="1" i="1" dirty="0">
              <a:solidFill>
                <a:srgbClr val="00B050"/>
              </a:solidFill>
            </a:endParaRPr>
          </a:p>
        </p:txBody>
      </p:sp>
      <p:pic>
        <p:nvPicPr>
          <p:cNvPr id="6146" name="Picture 2" descr="C:\Documents and Settings\1\Мои документы\Мои рисунки\antipart_1_300.jpg"/>
          <p:cNvPicPr>
            <a:picLocks noChangeAspect="1" noChangeArrowheads="1"/>
          </p:cNvPicPr>
          <p:nvPr/>
        </p:nvPicPr>
        <p:blipFill>
          <a:blip r:embed="rId2"/>
          <a:srcRect t="25827" b="19693"/>
          <a:stretch>
            <a:fillRect/>
          </a:stretch>
        </p:blipFill>
        <p:spPr bwMode="auto">
          <a:xfrm>
            <a:off x="285720" y="4429132"/>
            <a:ext cx="2857500" cy="2071702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6148" name="Picture 4" descr="C:\Documents and Settings\1\Мои документы\Мои рисунки\antipart_3_500.jpg"/>
          <p:cNvPicPr>
            <a:picLocks noChangeAspect="1" noChangeArrowheads="1"/>
          </p:cNvPicPr>
          <p:nvPr/>
        </p:nvPicPr>
        <p:blipFill>
          <a:blip r:embed="rId3"/>
          <a:srcRect l="14449" t="50449" r="20533"/>
          <a:stretch>
            <a:fillRect/>
          </a:stretch>
        </p:blipFill>
        <p:spPr bwMode="auto">
          <a:xfrm>
            <a:off x="357158" y="2285992"/>
            <a:ext cx="1928826" cy="1052497"/>
          </a:xfrm>
          <a:prstGeom prst="rect">
            <a:avLst/>
          </a:prstGeom>
          <a:noFill/>
        </p:spPr>
      </p:pic>
      <p:pic>
        <p:nvPicPr>
          <p:cNvPr id="6149" name="Picture 5" descr="C:\Documents and Settings\1\Мои документы\Мои рисунки\анниг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4929198"/>
            <a:ext cx="2476502" cy="1528763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6150" name="Picture 6" descr="C:\Documents and Settings\1\Мои документы\Мои рисунки\8277200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2285993"/>
            <a:ext cx="3253456" cy="2500330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9" name="Стрелка вправо 8"/>
          <p:cNvSpPr/>
          <p:nvPr/>
        </p:nvSpPr>
        <p:spPr>
          <a:xfrm rot="1931608">
            <a:off x="2776262" y="6287688"/>
            <a:ext cx="285752" cy="45719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3013330">
            <a:off x="571472" y="5000636"/>
            <a:ext cx="285752" cy="71438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634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1643042" y="3714752"/>
            <a:ext cx="4786346" cy="1000132"/>
          </a:xfrm>
          <a:prstGeom prst="roundRect">
            <a:avLst/>
          </a:prstGeom>
          <a:solidFill>
            <a:srgbClr val="7AEF39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71472" y="2214554"/>
            <a:ext cx="7786742" cy="785818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3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3">
                  <a:lumMod val="40000"/>
                  <a:lumOff val="60000"/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solidFill>
              <a:srgbClr val="4CEC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0722" name="Object 6"/>
          <p:cNvGraphicFramePr>
            <a:graphicFrameLocks noChangeAspect="1"/>
          </p:cNvGraphicFramePr>
          <p:nvPr/>
        </p:nvGraphicFramePr>
        <p:xfrm>
          <a:off x="571472" y="428604"/>
          <a:ext cx="1071570" cy="8588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7986" name="Формула" r:id="rId3" imgW="253780" imgH="253780" progId="Equation.3">
                  <p:embed/>
                </p:oleObj>
              </mc:Choice>
              <mc:Fallback>
                <p:oleObj name="Формула" r:id="rId3" imgW="253780" imgH="2537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2" y="428604"/>
                        <a:ext cx="1071570" cy="858839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14480" y="500042"/>
            <a:ext cx="5929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 Бета-частицы - </a:t>
            </a:r>
            <a:endParaRPr lang="ru-RU" sz="2400" b="1" i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143116"/>
            <a:ext cx="8001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Ионизирующая</a:t>
            </a:r>
            <a:r>
              <a:rPr lang="ru-RU" sz="2400" dirty="0" smtClean="0">
                <a:solidFill>
                  <a:srgbClr val="0000FF"/>
                </a:solidFill>
              </a:rPr>
              <a:t> способность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10</a:t>
            </a:r>
            <a:r>
              <a:rPr lang="ru-RU" sz="2400" b="1" i="1" baseline="30000" dirty="0" smtClean="0">
                <a:solidFill>
                  <a:schemeClr val="accent4">
                    <a:lumMod val="75000"/>
                  </a:schemeClr>
                </a:solidFill>
              </a:rPr>
              <a:t>6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пар ионов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/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м </a:t>
            </a:r>
          </a:p>
          <a:p>
            <a:r>
              <a:rPr lang="ru-RU" sz="2400" dirty="0" smtClean="0">
                <a:solidFill>
                  <a:srgbClr val="0000FF"/>
                </a:solidFill>
              </a:rPr>
              <a:t> 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43042" y="3643314"/>
            <a:ext cx="50818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Проникающая</a:t>
            </a:r>
            <a:r>
              <a:rPr lang="ru-RU" sz="2400" dirty="0" smtClean="0">
                <a:solidFill>
                  <a:srgbClr val="0000FF"/>
                </a:solidFill>
              </a:rPr>
              <a:t> способность: 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00232" y="4071942"/>
            <a:ext cx="31502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В </a:t>
            </a:r>
            <a:r>
              <a:rPr lang="ru-RU" sz="2400" b="1" u="sng" dirty="0" err="1" smtClean="0">
                <a:solidFill>
                  <a:srgbClr val="0000FF"/>
                </a:solidFill>
              </a:rPr>
              <a:t>биоткани</a:t>
            </a: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10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мм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571472" y="5429264"/>
            <a:ext cx="7215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Защита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: </a:t>
            </a:r>
            <a:r>
              <a:rPr lang="en-US" sz="2400" b="1" i="1" dirty="0" smtClean="0">
                <a:solidFill>
                  <a:schemeClr val="accent4">
                    <a:lumMod val="75000"/>
                  </a:schemeClr>
                </a:solidFill>
              </a:rPr>
              <a:t>AL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, оргстекло</a:t>
            </a:r>
            <a:endParaRPr lang="ru-RU" sz="24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572000" y="428604"/>
            <a:ext cx="4286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solidFill>
                  <a:srgbClr val="68007F">
                    <a:lumMod val="75000"/>
                  </a:srgbClr>
                </a:solidFill>
              </a:rPr>
              <a:t>Электроны или позитроны</a:t>
            </a:r>
            <a:endParaRPr lang="ru-RU" dirty="0"/>
          </a:p>
        </p:txBody>
      </p:sp>
      <p:graphicFrame>
        <p:nvGraphicFramePr>
          <p:cNvPr id="336903" name="Object 7"/>
          <p:cNvGraphicFramePr>
            <a:graphicFrameLocks noChangeAspect="1"/>
          </p:cNvGraphicFramePr>
          <p:nvPr/>
        </p:nvGraphicFramePr>
        <p:xfrm>
          <a:off x="7688263" y="500063"/>
          <a:ext cx="1120775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7987" name="Формула" r:id="rId5" imgW="266469" imgH="253780" progId="Equation.3">
                  <p:embed/>
                </p:oleObj>
              </mc:Choice>
              <mc:Fallback>
                <p:oleObj name="Формула" r:id="rId5" imgW="266469" imgH="2537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88263" y="500063"/>
                        <a:ext cx="1120775" cy="850900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8440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кругленный прямоугольник 39"/>
          <p:cNvSpPr/>
          <p:nvPr/>
        </p:nvSpPr>
        <p:spPr>
          <a:xfrm>
            <a:off x="428596" y="5357826"/>
            <a:ext cx="3500462" cy="128588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85720" y="571480"/>
            <a:ext cx="8358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00364" y="428604"/>
            <a:ext cx="22974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u="sng" dirty="0">
                <a:solidFill>
                  <a:srgbClr val="0000FF"/>
                </a:solidFill>
              </a:rPr>
              <a:t>Виды ИИ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1472" y="1214422"/>
            <a:ext cx="3714776" cy="1200329"/>
          </a:xfrm>
          <a:prstGeom prst="rect">
            <a:avLst/>
          </a:prstGeom>
          <a:gradFill flip="none" rotWithShape="1">
            <a:gsLst>
              <a:gs pos="0">
                <a:srgbClr val="00FF99">
                  <a:tint val="66000"/>
                  <a:satMod val="160000"/>
                </a:srgbClr>
              </a:gs>
              <a:gs pos="50000">
                <a:srgbClr val="00FF99">
                  <a:tint val="44500"/>
                  <a:satMod val="160000"/>
                </a:srgbClr>
              </a:gs>
              <a:gs pos="100000">
                <a:srgbClr val="00FF99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err="1" smtClean="0">
                <a:solidFill>
                  <a:srgbClr val="0000FF"/>
                </a:solidFill>
              </a:rPr>
              <a:t>Фотонное=</a:t>
            </a:r>
            <a:r>
              <a:rPr lang="ru-RU" sz="2400" b="1" i="1" dirty="0" smtClean="0">
                <a:solidFill>
                  <a:srgbClr val="0000FF"/>
                </a:solidFill>
              </a:rPr>
              <a:t> э</a:t>
            </a:r>
            <a:r>
              <a:rPr lang="ru-RU" sz="2400" b="1" dirty="0" smtClean="0">
                <a:solidFill>
                  <a:srgbClr val="0000FF"/>
                </a:solidFill>
              </a:rPr>
              <a:t>лектромагнитные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</a:rPr>
              <a:t> волны 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786314" y="1214422"/>
            <a:ext cx="4000496" cy="461665"/>
          </a:xfrm>
          <a:prstGeom prst="rect">
            <a:avLst/>
          </a:prstGeom>
          <a:gradFill flip="none" rotWithShape="1">
            <a:gsLst>
              <a:gs pos="0">
                <a:srgbClr val="00FF99">
                  <a:tint val="66000"/>
                  <a:satMod val="160000"/>
                </a:srgbClr>
              </a:gs>
              <a:gs pos="50000">
                <a:srgbClr val="00FF99">
                  <a:tint val="44500"/>
                  <a:satMod val="160000"/>
                </a:srgbClr>
              </a:gs>
              <a:gs pos="100000">
                <a:srgbClr val="00FF99">
                  <a:tint val="23500"/>
                  <a:satMod val="160000"/>
                </a:srgbClr>
              </a:gs>
            </a:gsLst>
            <a:lin ang="135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Корпускулярное 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2571744"/>
            <a:ext cx="2071702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Рентгеновское излучение</a:t>
            </a:r>
            <a:endParaRPr lang="ru-RU" sz="24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86050" y="2714620"/>
            <a:ext cx="2286000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00FF"/>
                </a:solidFill>
              </a:rPr>
              <a:t>гамма - лучи</a:t>
            </a:r>
            <a:endParaRPr lang="ru-RU" sz="2400" b="1" i="1" dirty="0">
              <a:solidFill>
                <a:srgbClr val="0000FF"/>
              </a:solidFill>
              <a:cs typeface="Times New Roman" pitchFamily="18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 rot="3457952" flipH="1">
            <a:off x="3916283" y="767449"/>
            <a:ext cx="45719" cy="630701"/>
          </a:xfrm>
          <a:prstGeom prst="downArrow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 rot="16940911" flipH="1">
            <a:off x="4592294" y="623201"/>
            <a:ext cx="45719" cy="828748"/>
          </a:xfrm>
          <a:prstGeom prst="downArrow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2402782">
            <a:off x="1794293" y="2285992"/>
            <a:ext cx="54687" cy="428628"/>
          </a:xfrm>
          <a:prstGeom prst="downArrow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 rot="18611983">
            <a:off x="3222432" y="2273348"/>
            <a:ext cx="112968" cy="633919"/>
          </a:xfrm>
          <a:prstGeom prst="downArrow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3500438"/>
            <a:ext cx="163624" cy="40481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</p:pic>
      <p:sp>
        <p:nvSpPr>
          <p:cNvPr id="23" name="Прямоугольник 22"/>
          <p:cNvSpPr/>
          <p:nvPr/>
        </p:nvSpPr>
        <p:spPr>
          <a:xfrm>
            <a:off x="3357554" y="3500438"/>
            <a:ext cx="1322798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2000" dirty="0" smtClean="0">
                <a:cs typeface="Arial" pitchFamily="34" charset="0"/>
              </a:rPr>
              <a:t>-</a:t>
            </a:r>
            <a:r>
              <a:rPr lang="ru-RU" sz="2000" dirty="0" smtClean="0">
                <a:solidFill>
                  <a:srgbClr val="0000FF"/>
                </a:solidFill>
                <a:cs typeface="Arial" pitchFamily="34" charset="0"/>
              </a:rPr>
              <a:t>фотоны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357818" y="1785926"/>
            <a:ext cx="3571900" cy="2862322"/>
          </a:xfrm>
          <a:prstGeom prst="rect">
            <a:avLst/>
          </a:prstGeom>
          <a:gradFill flip="none" rotWithShape="1">
            <a:gsLst>
              <a:gs pos="0">
                <a:srgbClr val="B6F741">
                  <a:tint val="66000"/>
                  <a:satMod val="160000"/>
                </a:srgbClr>
              </a:gs>
              <a:gs pos="50000">
                <a:srgbClr val="B6F741">
                  <a:tint val="44500"/>
                  <a:satMod val="160000"/>
                </a:srgbClr>
              </a:gs>
              <a:gs pos="100000">
                <a:srgbClr val="B6F741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solidFill>
                  <a:srgbClr val="0000FF"/>
                </a:solidFill>
                <a:cs typeface="Arial" charset="0"/>
              </a:rPr>
              <a:t>α</a:t>
            </a:r>
            <a:r>
              <a:rPr lang="ru-RU" sz="2000" b="1" dirty="0" err="1" smtClean="0">
                <a:solidFill>
                  <a:srgbClr val="0000FF"/>
                </a:solidFill>
              </a:rPr>
              <a:t> </a:t>
            </a:r>
            <a:r>
              <a:rPr lang="ru-RU" sz="2000" b="1" dirty="0" smtClean="0">
                <a:solidFill>
                  <a:srgbClr val="0000FF"/>
                </a:solidFill>
              </a:rPr>
              <a:t>– частицы,</a:t>
            </a:r>
          </a:p>
          <a:p>
            <a:endParaRPr lang="ru-RU" sz="2000" b="1" dirty="0" smtClean="0">
              <a:solidFill>
                <a:srgbClr val="0000FF"/>
              </a:solidFill>
            </a:endParaRPr>
          </a:p>
          <a:p>
            <a:r>
              <a:rPr lang="ru-RU" sz="2000" b="1" dirty="0" smtClean="0">
                <a:solidFill>
                  <a:srgbClr val="0000FF"/>
                </a:solidFill>
              </a:rPr>
              <a:t>электроны,</a:t>
            </a:r>
          </a:p>
          <a:p>
            <a:endParaRPr lang="ru-RU" sz="2000" b="1" dirty="0" smtClean="0">
              <a:solidFill>
                <a:srgbClr val="0000FF"/>
              </a:solidFill>
            </a:endParaRPr>
          </a:p>
          <a:p>
            <a:r>
              <a:rPr lang="ru-RU" sz="2000" b="1" dirty="0" smtClean="0">
                <a:solidFill>
                  <a:srgbClr val="0000FF"/>
                </a:solidFill>
              </a:rPr>
              <a:t>позитроны, </a:t>
            </a:r>
          </a:p>
          <a:p>
            <a:endParaRPr lang="ru-RU" sz="2000" b="1" dirty="0" smtClean="0">
              <a:solidFill>
                <a:srgbClr val="0000FF"/>
              </a:solidFill>
            </a:endParaRPr>
          </a:p>
          <a:p>
            <a:r>
              <a:rPr lang="ru-RU" sz="2000" b="1" dirty="0" smtClean="0">
                <a:solidFill>
                  <a:srgbClr val="0000FF"/>
                </a:solidFill>
              </a:rPr>
              <a:t>протоны,</a:t>
            </a:r>
          </a:p>
          <a:p>
            <a:endParaRPr lang="ru-RU" sz="2000" b="1" dirty="0" smtClean="0">
              <a:solidFill>
                <a:srgbClr val="0000FF"/>
              </a:solidFill>
            </a:endParaRPr>
          </a:p>
          <a:p>
            <a:r>
              <a:rPr lang="ru-RU" sz="2000" b="1" dirty="0" smtClean="0">
                <a:solidFill>
                  <a:srgbClr val="0000FF"/>
                </a:solidFill>
              </a:rPr>
              <a:t>нейтроны</a:t>
            </a:r>
            <a:endParaRPr lang="ru-RU" sz="2000" b="1" dirty="0">
              <a:solidFill>
                <a:srgbClr val="0000FF"/>
              </a:solidFill>
            </a:endParaRPr>
          </a:p>
        </p:txBody>
      </p:sp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8990"/>
          <a:stretch>
            <a:fillRect/>
          </a:stretch>
        </p:blipFill>
        <p:spPr bwMode="auto">
          <a:xfrm>
            <a:off x="7500958" y="1714488"/>
            <a:ext cx="627046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291" r="20139"/>
          <a:stretch>
            <a:fillRect/>
          </a:stretch>
        </p:blipFill>
        <p:spPr bwMode="auto">
          <a:xfrm>
            <a:off x="6929454" y="2285992"/>
            <a:ext cx="71438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Прямоугольник 27"/>
          <p:cNvSpPr/>
          <p:nvPr/>
        </p:nvSpPr>
        <p:spPr>
          <a:xfrm>
            <a:off x="7358082" y="2285992"/>
            <a:ext cx="285752" cy="642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7358082" y="2357430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е</a:t>
            </a:r>
            <a:endParaRPr lang="ru-RU" sz="2800" dirty="0"/>
          </a:p>
        </p:txBody>
      </p:sp>
      <p:pic>
        <p:nvPicPr>
          <p:cNvPr id="29" name="Picture 1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27" r="21875"/>
          <a:stretch>
            <a:fillRect/>
          </a:stretch>
        </p:blipFill>
        <p:spPr bwMode="auto">
          <a:xfrm>
            <a:off x="8001024" y="2285992"/>
            <a:ext cx="785818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1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677" r="19355"/>
          <a:stretch>
            <a:fillRect/>
          </a:stretch>
        </p:blipFill>
        <p:spPr bwMode="auto">
          <a:xfrm>
            <a:off x="7072330" y="2928934"/>
            <a:ext cx="928694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1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375"/>
          <a:stretch>
            <a:fillRect/>
          </a:stretch>
        </p:blipFill>
        <p:spPr bwMode="auto">
          <a:xfrm>
            <a:off x="7215206" y="4143380"/>
            <a:ext cx="642942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1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778" r="53125"/>
          <a:stretch>
            <a:fillRect/>
          </a:stretch>
        </p:blipFill>
        <p:spPr bwMode="auto">
          <a:xfrm>
            <a:off x="6858016" y="3500438"/>
            <a:ext cx="785787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Box 32"/>
          <p:cNvSpPr txBox="1"/>
          <p:nvPr/>
        </p:nvSpPr>
        <p:spPr>
          <a:xfrm>
            <a:off x="285720" y="4857760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00FF"/>
                </a:solidFill>
              </a:rPr>
              <a:t>Физические</a:t>
            </a:r>
            <a:r>
              <a:rPr lang="ru-RU" sz="2400" i="1" dirty="0" smtClean="0">
                <a:solidFill>
                  <a:srgbClr val="0000FF"/>
                </a:solidFill>
              </a:rPr>
              <a:t> </a:t>
            </a:r>
            <a:r>
              <a:rPr lang="ru-RU" sz="2400" b="1" i="1" dirty="0" smtClean="0">
                <a:solidFill>
                  <a:srgbClr val="0000FF"/>
                </a:solidFill>
              </a:rPr>
              <a:t>характеристики</a:t>
            </a:r>
          </a:p>
          <a:p>
            <a:pPr marL="342900" indent="-342900">
              <a:buFont typeface="+mj-lt"/>
              <a:buAutoNum type="arabicPeriod"/>
            </a:pP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285720" y="5286388"/>
            <a:ext cx="371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1. </a:t>
            </a:r>
            <a:r>
              <a:rPr lang="el-GR" sz="2800" b="1" dirty="0" smtClean="0">
                <a:latin typeface="Times New Roman"/>
                <a:cs typeface="Times New Roman"/>
              </a:rPr>
              <a:t>ν</a:t>
            </a:r>
            <a:r>
              <a:rPr lang="ru-RU" sz="2800" b="1" dirty="0" smtClean="0"/>
              <a:t> </a:t>
            </a:r>
            <a:r>
              <a:rPr lang="ru-RU" dirty="0" smtClean="0"/>
              <a:t>- </a:t>
            </a:r>
            <a:r>
              <a:rPr lang="ru-RU" b="1" dirty="0" smtClean="0"/>
              <a:t>частота</a:t>
            </a:r>
            <a:r>
              <a:rPr lang="ru-RU" dirty="0" smtClean="0"/>
              <a:t> излучения</a:t>
            </a:r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785786" y="5786454"/>
            <a:ext cx="10967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2.</a:t>
            </a:r>
            <a:r>
              <a:rPr lang="ru-RU" sz="2800" b="1" i="1" dirty="0" smtClean="0">
                <a:solidFill>
                  <a:schemeClr val="accent4">
                    <a:lumMod val="75000"/>
                  </a:schemeClr>
                </a:solidFill>
              </a:rPr>
              <a:t> Е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=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307202" name="Object 1"/>
          <p:cNvGraphicFramePr>
            <a:graphicFrameLocks noChangeAspect="1"/>
          </p:cNvGraphicFramePr>
          <p:nvPr/>
        </p:nvGraphicFramePr>
        <p:xfrm>
          <a:off x="1785918" y="5786454"/>
          <a:ext cx="490538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887" name="Формула" r:id="rId7" imgW="279400" imgH="228600" progId="Equation.3">
                  <p:embed/>
                </p:oleObj>
              </mc:Choice>
              <mc:Fallback>
                <p:oleObj name="Формула" r:id="rId7" imgW="279400" imgH="2286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5918" y="5786454"/>
                        <a:ext cx="490538" cy="500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428596" y="6215082"/>
            <a:ext cx="4143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3. Энергетический </a:t>
            </a:r>
            <a:r>
              <a:rPr lang="ru-RU" b="1" dirty="0" smtClean="0"/>
              <a:t>спектр</a:t>
            </a:r>
            <a:endParaRPr lang="ru-RU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5857884" y="5357826"/>
            <a:ext cx="2928958" cy="1200329"/>
          </a:xfrm>
          <a:prstGeom prst="rect">
            <a:avLst/>
          </a:prstGeom>
          <a:gradFill flip="none" rotWithShape="1">
            <a:gsLst>
              <a:gs pos="0">
                <a:srgbClr val="00FF99">
                  <a:tint val="66000"/>
                  <a:satMod val="160000"/>
                </a:srgbClr>
              </a:gs>
              <a:gs pos="50000">
                <a:srgbClr val="00FF99">
                  <a:tint val="44500"/>
                  <a:satMod val="160000"/>
                </a:srgbClr>
              </a:gs>
              <a:gs pos="100000">
                <a:srgbClr val="00FF99">
                  <a:tint val="23500"/>
                  <a:satMod val="160000"/>
                </a:srgbClr>
              </a:gs>
            </a:gsLst>
            <a:lin ang="16200000" scaled="1"/>
            <a:tileRect/>
          </a:gra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</a:rPr>
              <a:t>Масса</a:t>
            </a:r>
          </a:p>
          <a:p>
            <a:pPr marL="342900" indent="-342900">
              <a:buAutoNum type="arabicPeriod"/>
            </a:pP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</a:rPr>
              <a:t>Заряд</a:t>
            </a:r>
          </a:p>
          <a:p>
            <a:pPr marL="342900" indent="-342900">
              <a:buAutoNum type="arabicPeriod"/>
            </a:pP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Энергетический </a:t>
            </a: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</a:rPr>
              <a:t>спектр</a:t>
            </a:r>
            <a:endParaRPr lang="ru-RU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4" name="Picture 6"/>
          <p:cNvPicPr>
            <a:picLocks noChangeAspect="1" noChangeArrowheads="1"/>
          </p:cNvPicPr>
          <p:nvPr/>
        </p:nvPicPr>
        <p:blipFill>
          <a:blip r:embed="rId9"/>
          <a:srcRect l="15984" t="33636" r="61807" b="4012"/>
          <a:stretch>
            <a:fillRect/>
          </a:stretch>
        </p:blipFill>
        <p:spPr bwMode="auto">
          <a:xfrm rot="10800000">
            <a:off x="7929586" y="3214686"/>
            <a:ext cx="928694" cy="1428762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48530" y="332655"/>
            <a:ext cx="89068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</a:rPr>
              <a:t> Механизмы действия ионизирующих излучений на организм человека</a:t>
            </a:r>
            <a:endParaRPr lang="ru-RU" sz="2800" b="1" u="sng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29058" y="1857364"/>
            <a:ext cx="4857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rgbClr val="0000FF"/>
                </a:solidFill>
              </a:rPr>
              <a:t>«</a:t>
            </a:r>
            <a:r>
              <a:rPr lang="ru-RU" sz="2000" b="1" i="1" dirty="0" smtClean="0">
                <a:solidFill>
                  <a:srgbClr val="0000FF"/>
                </a:solidFill>
              </a:rPr>
              <a:t>Радиация по самой своей природе </a:t>
            </a:r>
            <a:r>
              <a:rPr lang="ru-RU" sz="2000" b="1" i="1" u="sng" dirty="0" smtClean="0">
                <a:solidFill>
                  <a:schemeClr val="accent4">
                    <a:lumMod val="75000"/>
                  </a:schemeClr>
                </a:solidFill>
              </a:rPr>
              <a:t>вредна</a:t>
            </a:r>
            <a:r>
              <a:rPr lang="ru-RU" sz="2000" b="1" i="1" dirty="0" smtClean="0">
                <a:solidFill>
                  <a:srgbClr val="0000FF"/>
                </a:solidFill>
              </a:rPr>
              <a:t> для </a:t>
            </a:r>
            <a:r>
              <a:rPr lang="ru-RU" sz="2000" b="1" i="1" u="sng" dirty="0" smtClean="0">
                <a:solidFill>
                  <a:schemeClr val="accent4">
                    <a:lumMod val="75000"/>
                  </a:schemeClr>
                </a:solidFill>
              </a:rPr>
              <a:t>жизни</a:t>
            </a:r>
            <a:r>
              <a:rPr lang="ru-RU" sz="2000" b="1" i="1" dirty="0" smtClean="0">
                <a:solidFill>
                  <a:srgbClr val="0000FF"/>
                </a:solidFill>
              </a:rPr>
              <a:t>». </a:t>
            </a:r>
            <a:endParaRPr lang="ru-RU" sz="2000" b="1" i="1" dirty="0">
              <a:solidFill>
                <a:srgbClr val="0000FF"/>
              </a:solidFill>
            </a:endParaRPr>
          </a:p>
        </p:txBody>
      </p:sp>
      <p:pic>
        <p:nvPicPr>
          <p:cNvPr id="81922" name="Picture 2" descr="C:\Documents and Settings\1\Мои документы\Мои рисунки\20_1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85926"/>
            <a:ext cx="3594087" cy="2370715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285720" y="3643314"/>
            <a:ext cx="8210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0000FF"/>
                </a:solidFill>
              </a:rPr>
              <a:t>Зубр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000496" y="2857496"/>
            <a:ext cx="4857784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Это </a:t>
            </a:r>
            <a:r>
              <a:rPr lang="ru-RU" sz="2400" b="1" i="1" dirty="0" smtClean="0">
                <a:solidFill>
                  <a:srgbClr val="0000FF"/>
                </a:solidFill>
              </a:rPr>
              <a:t>поражающее </a:t>
            </a:r>
            <a:r>
              <a:rPr lang="ru-RU" sz="2400" dirty="0" smtClean="0">
                <a:solidFill>
                  <a:srgbClr val="0000FF"/>
                </a:solidFill>
              </a:rPr>
              <a:t>действие.</a:t>
            </a:r>
            <a:endParaRPr lang="ru-RU" sz="2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22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572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FF"/>
                </a:solidFill>
              </a:rPr>
              <a:t>Радиационное поражение имеет 4 стадии</a:t>
            </a:r>
          </a:p>
          <a:p>
            <a:endParaRPr lang="ru-RU" sz="2400" b="1" i="1" dirty="0" smtClean="0">
              <a:solidFill>
                <a:srgbClr val="0000FF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Физическая стадия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. </a:t>
            </a:r>
            <a:r>
              <a:rPr lang="ru-RU" sz="2400" i="1" dirty="0" smtClean="0">
                <a:solidFill>
                  <a:srgbClr val="0000FF"/>
                </a:solidFill>
              </a:rPr>
              <a:t>Длится</a:t>
            </a:r>
            <a:r>
              <a:rPr lang="ru-RU" sz="2400" b="1" i="1" dirty="0" smtClean="0">
                <a:solidFill>
                  <a:srgbClr val="0000FF"/>
                </a:solidFill>
              </a:rPr>
              <a:t>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10</a:t>
            </a:r>
            <a:r>
              <a:rPr lang="ru-RU" sz="2400" b="1" i="1" baseline="30000" dirty="0" smtClean="0">
                <a:solidFill>
                  <a:schemeClr val="accent4">
                    <a:lumMod val="75000"/>
                  </a:schemeClr>
                </a:solidFill>
              </a:rPr>
              <a:t>-13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 с</a:t>
            </a:r>
            <a:endParaRPr lang="ru-RU" sz="24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500174"/>
            <a:ext cx="8643998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0000FF"/>
                </a:solidFill>
              </a:rPr>
              <a:t>Происходит </a:t>
            </a:r>
            <a:r>
              <a:rPr lang="ru-RU" sz="2400" b="1" i="1" dirty="0" smtClean="0">
                <a:solidFill>
                  <a:srgbClr val="0000FF"/>
                </a:solidFill>
              </a:rPr>
              <a:t>поглощение </a:t>
            </a:r>
            <a:r>
              <a:rPr lang="ru-RU" sz="2400" i="1" dirty="0" smtClean="0">
                <a:solidFill>
                  <a:srgbClr val="0000FF"/>
                </a:solidFill>
              </a:rPr>
              <a:t>энергии молекулами структур клетки. Образуются ионизированные и возбужденные молекулы = </a:t>
            </a:r>
            <a:r>
              <a:rPr lang="ru-RU" sz="2400" b="1" i="1" dirty="0" smtClean="0">
                <a:solidFill>
                  <a:srgbClr val="0000FF"/>
                </a:solidFill>
              </a:rPr>
              <a:t>активные центры</a:t>
            </a:r>
            <a:r>
              <a:rPr lang="ru-RU" sz="2400" i="1" dirty="0" smtClean="0">
                <a:solidFill>
                  <a:srgbClr val="0000FF"/>
                </a:solidFill>
              </a:rPr>
              <a:t>.</a:t>
            </a:r>
            <a:endParaRPr lang="ru-RU" sz="2400" i="1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2857496"/>
            <a:ext cx="84296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/>
              <a:t>2. Физико-химическая стадия действия излучения. </a:t>
            </a:r>
            <a:r>
              <a:rPr lang="ru-RU" sz="2400" dirty="0" smtClean="0">
                <a:solidFill>
                  <a:srgbClr val="0000FF"/>
                </a:solidFill>
              </a:rPr>
              <a:t>Длится 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14744" y="3214686"/>
            <a:ext cx="11544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10</a:t>
            </a:r>
            <a:r>
              <a:rPr lang="ru-RU" sz="2400" b="1" i="1" baseline="30000" dirty="0" smtClean="0">
                <a:solidFill>
                  <a:schemeClr val="accent4">
                    <a:lumMod val="75000"/>
                  </a:schemeClr>
                </a:solidFill>
              </a:rPr>
              <a:t>-9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 с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3786190"/>
            <a:ext cx="8429684" cy="19389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0000FF"/>
                </a:solidFill>
              </a:rPr>
              <a:t> Это различного рода </a:t>
            </a:r>
            <a:r>
              <a:rPr lang="ru-RU" sz="2400" b="1" i="1" dirty="0" smtClean="0">
                <a:solidFill>
                  <a:srgbClr val="0000FF"/>
                </a:solidFill>
              </a:rPr>
              <a:t>реакции</a:t>
            </a:r>
            <a:r>
              <a:rPr lang="ru-RU" sz="2400" i="1" dirty="0" smtClean="0">
                <a:solidFill>
                  <a:srgbClr val="0000FF"/>
                </a:solidFill>
              </a:rPr>
              <a:t>. Происходит </a:t>
            </a:r>
            <a:r>
              <a:rPr lang="ru-RU" sz="2400" b="1" i="1" dirty="0" smtClean="0">
                <a:solidFill>
                  <a:srgbClr val="0000FF"/>
                </a:solidFill>
              </a:rPr>
              <a:t>разрушение</a:t>
            </a:r>
            <a:r>
              <a:rPr lang="ru-RU" sz="2400" i="1" dirty="0" smtClean="0">
                <a:solidFill>
                  <a:srgbClr val="0000FF"/>
                </a:solidFill>
              </a:rPr>
              <a:t> биологических молекул, их </a:t>
            </a:r>
            <a:r>
              <a:rPr lang="ru-RU" sz="2400" b="1" i="1" dirty="0" err="1" smtClean="0">
                <a:solidFill>
                  <a:srgbClr val="0000FF"/>
                </a:solidFill>
              </a:rPr>
              <a:t>конформационная</a:t>
            </a:r>
            <a:r>
              <a:rPr lang="ru-RU" sz="2400" i="1" dirty="0" smtClean="0">
                <a:solidFill>
                  <a:srgbClr val="0000FF"/>
                </a:solidFill>
              </a:rPr>
              <a:t> перестройка, образование </a:t>
            </a:r>
            <a:r>
              <a:rPr lang="ru-RU" sz="2400" b="1" i="1" dirty="0" smtClean="0">
                <a:solidFill>
                  <a:srgbClr val="0000FF"/>
                </a:solidFill>
              </a:rPr>
              <a:t>свободных радикалов</a:t>
            </a:r>
            <a:r>
              <a:rPr lang="ru-RU" sz="2400" i="1" dirty="0" smtClean="0">
                <a:solidFill>
                  <a:srgbClr val="0000FF"/>
                </a:solidFill>
              </a:rPr>
              <a:t>, обладающих высокой химической активностью. </a:t>
            </a:r>
            <a:endParaRPr lang="ru-RU" sz="2400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28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357166"/>
            <a:ext cx="8429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/>
              <a:t>3. Биохимическая стадия действия излучения</a:t>
            </a:r>
            <a:endParaRPr lang="ru-RU" sz="2400" b="1" i="1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2285984" y="857232"/>
            <a:ext cx="664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Длится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до 1 с </a:t>
            </a:r>
            <a:endParaRPr lang="ru-RU" sz="24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1428736"/>
            <a:ext cx="8501122" cy="26776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Происходят реакции химически активных веществ с различными </a:t>
            </a:r>
            <a:r>
              <a:rPr lang="ru-RU" sz="2400" b="1" i="1" dirty="0" err="1" smtClean="0">
                <a:solidFill>
                  <a:srgbClr val="0000FF"/>
                </a:solidFill>
              </a:rPr>
              <a:t>биоструктурами</a:t>
            </a:r>
            <a:r>
              <a:rPr lang="ru-RU" sz="2400" dirty="0" smtClean="0">
                <a:solidFill>
                  <a:srgbClr val="0000FF"/>
                </a:solidFill>
              </a:rPr>
              <a:t>. Отмечается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b="1" i="1" dirty="0" smtClean="0">
                <a:solidFill>
                  <a:srgbClr val="0000FF"/>
                </a:solidFill>
              </a:rPr>
              <a:t>деструктуризация</a:t>
            </a:r>
            <a:r>
              <a:rPr lang="ru-RU" sz="2400" dirty="0" smtClean="0">
                <a:solidFill>
                  <a:srgbClr val="0000FF"/>
                </a:solidFill>
              </a:rPr>
              <a:t> и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FF"/>
                </a:solidFill>
              </a:rPr>
              <a:t> образование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новых соединений, не свойственных </a:t>
            </a:r>
            <a:r>
              <a:rPr lang="ru-RU" sz="2400" dirty="0" smtClean="0">
                <a:solidFill>
                  <a:srgbClr val="0000FF"/>
                </a:solidFill>
              </a:rPr>
              <a:t>облучаемому организму.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b="1" i="1" dirty="0" smtClean="0">
                <a:solidFill>
                  <a:srgbClr val="0000FF"/>
                </a:solidFill>
              </a:rPr>
              <a:t>Нарушение обмена </a:t>
            </a:r>
            <a:r>
              <a:rPr lang="ru-RU" sz="2400" dirty="0" smtClean="0">
                <a:solidFill>
                  <a:srgbClr val="0000FF"/>
                </a:solidFill>
              </a:rPr>
              <a:t>веществ с изменением соответствующих функций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4143380"/>
            <a:ext cx="8358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B050"/>
                </a:solidFill>
              </a:rPr>
              <a:t>ПРИМЕР:</a:t>
            </a: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dirty="0" smtClean="0">
                <a:solidFill>
                  <a:srgbClr val="00B050"/>
                </a:solidFill>
              </a:rPr>
              <a:t>Нарушение синтеза белков, АТФ.</a:t>
            </a:r>
            <a:endParaRPr lang="ru-RU" sz="2400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4714884"/>
            <a:ext cx="84296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/>
              <a:t>4. Биологическая стадия = клиническая стадия. </a:t>
            </a:r>
            <a:r>
              <a:rPr lang="ru-RU" sz="2400" dirty="0" smtClean="0">
                <a:solidFill>
                  <a:srgbClr val="0000FF"/>
                </a:solidFill>
              </a:rPr>
              <a:t>Длится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от нескольких секунд до нескольких десятилетий</a:t>
            </a:r>
            <a:r>
              <a:rPr lang="ru-RU" sz="2400" dirty="0" smtClean="0">
                <a:solidFill>
                  <a:srgbClr val="0000FF"/>
                </a:solidFill>
              </a:rPr>
              <a:t>.</a:t>
            </a:r>
            <a:endParaRPr lang="ru-RU" sz="2400" b="1" i="1" u="sng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5857892"/>
            <a:ext cx="8429684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На этой стадии возникают </a:t>
            </a:r>
            <a:r>
              <a:rPr lang="ru-RU" sz="2000" b="1" u="sng" dirty="0" smtClean="0">
                <a:solidFill>
                  <a:srgbClr val="0000FF"/>
                </a:solidFill>
              </a:rPr>
              <a:t>видимые радиационные поражения</a:t>
            </a:r>
            <a:r>
              <a:rPr lang="ru-RU" sz="2000" dirty="0" smtClean="0">
                <a:solidFill>
                  <a:srgbClr val="0000FF"/>
                </a:solidFill>
              </a:rPr>
              <a:t>.</a:t>
            </a:r>
            <a:endParaRPr lang="ru-RU" sz="20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8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28604"/>
            <a:ext cx="83582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0000FF"/>
                </a:solidFill>
              </a:rPr>
              <a:t>Основные</a:t>
            </a:r>
            <a:r>
              <a:rPr lang="ru-RU" sz="2800" b="1" u="sng" dirty="0" smtClean="0">
                <a:solidFill>
                  <a:srgbClr val="0000FF"/>
                </a:solidFill>
              </a:rPr>
              <a:t> механизмы радиационных поражений</a:t>
            </a:r>
            <a:endParaRPr lang="ru-RU" sz="2800" b="1" u="sng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285860"/>
            <a:ext cx="8572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1. Теория «мишени»</a:t>
            </a:r>
            <a:endParaRPr lang="ru-RU" sz="2400" b="1" i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1714488"/>
            <a:ext cx="6929486" cy="1785104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rgbClr val="0000FF"/>
                </a:solidFill>
              </a:rPr>
              <a:t>В живой клетке имеется определенный </a:t>
            </a:r>
            <a:r>
              <a:rPr lang="ru-RU" sz="2200" b="1" i="1" dirty="0" smtClean="0">
                <a:solidFill>
                  <a:srgbClr val="0000FF"/>
                </a:solidFill>
              </a:rPr>
              <a:t>чувствительный объем – мишень. </a:t>
            </a:r>
            <a:r>
              <a:rPr lang="ru-RU" sz="2200" dirty="0" smtClean="0">
                <a:solidFill>
                  <a:srgbClr val="0000FF"/>
                </a:solidFill>
              </a:rPr>
              <a:t>Это может быть </a:t>
            </a:r>
            <a:r>
              <a:rPr lang="ru-RU" sz="2200" b="1" dirty="0" smtClean="0">
                <a:solidFill>
                  <a:srgbClr val="0000FF"/>
                </a:solidFill>
              </a:rPr>
              <a:t>ядро, ядрышко или ген</a:t>
            </a:r>
            <a:r>
              <a:rPr lang="ru-RU" sz="2200" dirty="0" smtClean="0">
                <a:solidFill>
                  <a:srgbClr val="0000FF"/>
                </a:solidFill>
              </a:rPr>
              <a:t>. </a:t>
            </a:r>
            <a:r>
              <a:rPr lang="ru-RU" sz="2200" b="1" i="1" dirty="0" smtClean="0">
                <a:solidFill>
                  <a:schemeClr val="accent4">
                    <a:lumMod val="75000"/>
                  </a:schemeClr>
                </a:solidFill>
              </a:rPr>
              <a:t>Попадание в мишень вызывает гибель клетки.</a:t>
            </a:r>
            <a:endParaRPr lang="ru-RU" sz="22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643314"/>
            <a:ext cx="8358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/>
              <a:t>2. Теория косвенного действия</a:t>
            </a:r>
            <a:endParaRPr lang="ru-RU" sz="2400" b="1" i="1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4143380"/>
            <a:ext cx="8429684" cy="1323439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rtlCol="0">
            <a:spAutoFit/>
          </a:bodyPr>
          <a:lstStyle/>
          <a:p>
            <a:r>
              <a:rPr lang="ru-RU" sz="2000" b="1" i="1" u="sng" dirty="0" smtClean="0">
                <a:solidFill>
                  <a:srgbClr val="0000FF"/>
                </a:solidFill>
              </a:rPr>
              <a:t>Косвенное действие </a:t>
            </a:r>
            <a:r>
              <a:rPr lang="ru-RU" sz="2000" dirty="0" smtClean="0">
                <a:solidFill>
                  <a:srgbClr val="0000FF"/>
                </a:solidFill>
              </a:rPr>
              <a:t>– это </a:t>
            </a:r>
            <a:r>
              <a:rPr lang="ru-RU" sz="2000" b="1" i="1" dirty="0" smtClean="0">
                <a:solidFill>
                  <a:srgbClr val="0000FF"/>
                </a:solidFill>
              </a:rPr>
              <a:t>изменение молекул в растворе</a:t>
            </a:r>
            <a:r>
              <a:rPr lang="ru-RU" sz="2000" dirty="0" smtClean="0">
                <a:solidFill>
                  <a:srgbClr val="0000FF"/>
                </a:solidFill>
              </a:rPr>
              <a:t>, вызванные </a:t>
            </a:r>
            <a:r>
              <a:rPr lang="ru-RU" sz="2000" b="1" i="1" dirty="0" smtClean="0">
                <a:solidFill>
                  <a:srgbClr val="0000FF"/>
                </a:solidFill>
              </a:rPr>
              <a:t>продуктами </a:t>
            </a:r>
            <a:r>
              <a:rPr lang="ru-RU" sz="2000" dirty="0" smtClean="0">
                <a:solidFill>
                  <a:srgbClr val="0000FF"/>
                </a:solidFill>
              </a:rPr>
              <a:t>радиолиза (</a:t>
            </a:r>
            <a:r>
              <a:rPr lang="ru-RU" sz="2000" b="1" dirty="0" smtClean="0">
                <a:solidFill>
                  <a:srgbClr val="00B050"/>
                </a:solidFill>
              </a:rPr>
              <a:t>повреждение)</a:t>
            </a:r>
            <a:r>
              <a:rPr lang="ru-RU" sz="2000" dirty="0" smtClean="0">
                <a:solidFill>
                  <a:srgbClr val="0000FF"/>
                </a:solidFill>
              </a:rPr>
              <a:t> </a:t>
            </a:r>
            <a:r>
              <a:rPr lang="ru-RU" sz="2000" b="1" i="1" u="sng" dirty="0" smtClean="0">
                <a:solidFill>
                  <a:schemeClr val="accent4">
                    <a:lumMod val="75000"/>
                  </a:schemeClr>
                </a:solidFill>
              </a:rPr>
              <a:t>воды</a:t>
            </a:r>
            <a:r>
              <a:rPr lang="ru-RU" sz="2000" dirty="0" smtClean="0">
                <a:solidFill>
                  <a:srgbClr val="0000FF"/>
                </a:solidFill>
              </a:rPr>
              <a:t>, а </a:t>
            </a:r>
            <a:r>
              <a:rPr lang="ru-RU" sz="2000" b="1" i="1" u="sng" dirty="0" smtClean="0">
                <a:solidFill>
                  <a:srgbClr val="0000FF"/>
                </a:solidFill>
              </a:rPr>
              <a:t>не энергией </a:t>
            </a:r>
            <a:r>
              <a:rPr lang="ru-RU" sz="2000" b="1" i="1" dirty="0" smtClean="0">
                <a:solidFill>
                  <a:srgbClr val="0000FF"/>
                </a:solidFill>
              </a:rPr>
              <a:t>излучения</a:t>
            </a:r>
            <a:r>
              <a:rPr lang="ru-RU" sz="2000" dirty="0" smtClean="0">
                <a:solidFill>
                  <a:srgbClr val="0000FF"/>
                </a:solidFill>
              </a:rPr>
              <a:t>, поглощенной самими исследуемыми молекулами. </a:t>
            </a:r>
            <a:endParaRPr lang="ru-RU" sz="2000" dirty="0">
              <a:solidFill>
                <a:srgbClr val="0000FF"/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 l="42572" t="12499" b="29809"/>
          <a:stretch>
            <a:fillRect/>
          </a:stretch>
        </p:blipFill>
        <p:spPr bwMode="auto">
          <a:xfrm>
            <a:off x="1643042" y="5715016"/>
            <a:ext cx="3835411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>
            <a:off x="2571736" y="5786454"/>
            <a:ext cx="285752" cy="2143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14" descr="рис 4"/>
          <p:cNvPicPr>
            <a:picLocks noChangeAspect="1" noChangeArrowheads="1"/>
          </p:cNvPicPr>
          <p:nvPr/>
        </p:nvPicPr>
        <p:blipFill>
          <a:blip r:embed="rId4"/>
          <a:srcRect l="58900" t="51844" r="6573" b="17756"/>
          <a:stretch>
            <a:fillRect/>
          </a:stretch>
        </p:blipFill>
        <p:spPr bwMode="auto">
          <a:xfrm>
            <a:off x="928662" y="5786454"/>
            <a:ext cx="1214423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714348" y="5715016"/>
          <a:ext cx="350837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791" name="Формула" r:id="rId5" imgW="279360" imgH="228600" progId="Equation.3">
                  <p:embed/>
                </p:oleObj>
              </mc:Choice>
              <mc:Fallback>
                <p:oleObj name="Формула" r:id="rId5" imgW="2793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48" y="5715016"/>
                        <a:ext cx="350837" cy="357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4" descr="рис 4"/>
          <p:cNvPicPr>
            <a:picLocks noChangeAspect="1" noChangeArrowheads="1"/>
          </p:cNvPicPr>
          <p:nvPr/>
        </p:nvPicPr>
        <p:blipFill>
          <a:blip r:embed="rId4"/>
          <a:srcRect l="58900" t="51844" r="6573" b="17756"/>
          <a:stretch>
            <a:fillRect/>
          </a:stretch>
        </p:blipFill>
        <p:spPr bwMode="auto">
          <a:xfrm rot="1419862">
            <a:off x="4049795" y="6135236"/>
            <a:ext cx="1214423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857752" y="6286520"/>
            <a:ext cx="214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•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72066" y="6286520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00FF"/>
                </a:solidFill>
              </a:rPr>
              <a:t>мишень</a:t>
            </a:r>
            <a:endParaRPr lang="ru-RU" b="1" i="1" dirty="0">
              <a:solidFill>
                <a:srgbClr val="0000FF"/>
              </a:solidFill>
            </a:endParaRPr>
          </a:p>
        </p:txBody>
      </p:sp>
      <p:pic>
        <p:nvPicPr>
          <p:cNvPr id="14" name="Picture 2" descr="C:\Documents and Settings\1\Мои документы\Мои рисунки\image001.jpg"/>
          <p:cNvPicPr>
            <a:picLocks noChangeAspect="1" noChangeArrowheads="1"/>
          </p:cNvPicPr>
          <p:nvPr/>
        </p:nvPicPr>
        <p:blipFill>
          <a:blip r:embed="rId7"/>
          <a:srcRect r="49519" b="6249"/>
          <a:stretch>
            <a:fillRect/>
          </a:stretch>
        </p:blipFill>
        <p:spPr bwMode="auto">
          <a:xfrm>
            <a:off x="7215206" y="2071678"/>
            <a:ext cx="1000132" cy="1285884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7786710" y="2714620"/>
            <a:ext cx="12458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0000FF"/>
                </a:solidFill>
              </a:rPr>
              <a:t>мишень</a:t>
            </a:r>
            <a:endParaRPr lang="ru-RU" b="1" i="1" dirty="0">
              <a:solidFill>
                <a:srgbClr val="0000FF"/>
              </a:solidFill>
            </a:endParaRPr>
          </a:p>
        </p:txBody>
      </p:sp>
      <p:sp>
        <p:nvSpPr>
          <p:cNvPr id="18" name="Равнобедренный треугольник 17"/>
          <p:cNvSpPr/>
          <p:nvPr/>
        </p:nvSpPr>
        <p:spPr>
          <a:xfrm rot="2948458">
            <a:off x="8003645" y="5422253"/>
            <a:ext cx="639483" cy="29459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Picture 3" descr="C:\Documents and Settings\1\Мои документы\Мои рисунки\1.jpg"/>
          <p:cNvPicPr>
            <a:picLocks noChangeAspect="1" noChangeArrowheads="1"/>
          </p:cNvPicPr>
          <p:nvPr/>
        </p:nvPicPr>
        <p:blipFill>
          <a:blip r:embed="rId8"/>
          <a:srcRect t="29830" r="55769"/>
          <a:stretch>
            <a:fillRect/>
          </a:stretch>
        </p:blipFill>
        <p:spPr bwMode="auto">
          <a:xfrm>
            <a:off x="7143768" y="5351622"/>
            <a:ext cx="1643074" cy="1176334"/>
          </a:xfrm>
          <a:prstGeom prst="rect">
            <a:avLst/>
          </a:prstGeom>
          <a:noFill/>
          <a:ln w="28575">
            <a:solidFill>
              <a:schemeClr val="accent3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7106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357158" y="4714884"/>
            <a:ext cx="8429684" cy="1714512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57158" y="285728"/>
            <a:ext cx="8429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3. Теория прямого действия</a:t>
            </a:r>
            <a:endParaRPr lang="ru-RU" sz="2400" b="1" i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714356"/>
            <a:ext cx="8572560" cy="156966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0000FF"/>
                </a:solidFill>
              </a:rPr>
              <a:t>Причиной поражающего действия ИИ является </a:t>
            </a:r>
            <a:r>
              <a:rPr lang="ru-RU" sz="2400" b="1" u="sng" dirty="0" smtClean="0">
                <a:solidFill>
                  <a:srgbClr val="0000FF"/>
                </a:solidFill>
              </a:rPr>
              <a:t>прямое</a:t>
            </a:r>
            <a:r>
              <a:rPr lang="ru-RU" sz="2400" i="1" dirty="0" smtClean="0">
                <a:solidFill>
                  <a:srgbClr val="0000FF"/>
                </a:solidFill>
              </a:rPr>
              <a:t> воздействие на </a:t>
            </a:r>
            <a:r>
              <a:rPr lang="ru-RU" sz="2400" b="1" u="sng" dirty="0" smtClean="0">
                <a:solidFill>
                  <a:schemeClr val="accent4">
                    <a:lumMod val="75000"/>
                  </a:schemeClr>
                </a:solidFill>
              </a:rPr>
              <a:t>органические </a:t>
            </a:r>
            <a:r>
              <a:rPr lang="ru-RU" sz="2400" b="1" dirty="0" smtClean="0">
                <a:solidFill>
                  <a:srgbClr val="FF0000"/>
                </a:solidFill>
              </a:rPr>
              <a:t>! </a:t>
            </a:r>
            <a:r>
              <a:rPr lang="ru-RU" sz="2400" i="1" dirty="0" smtClean="0">
                <a:solidFill>
                  <a:srgbClr val="0000FF"/>
                </a:solidFill>
              </a:rPr>
              <a:t>молекулы живого  субстрата: нуклеиновые кислоты, белки, липиды и др.</a:t>
            </a:r>
            <a:endParaRPr lang="ru-RU" sz="2400" i="1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3214686"/>
            <a:ext cx="82868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Изменения возникают в результате поглощения энергии излучения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самими </a:t>
            </a:r>
            <a:r>
              <a:rPr lang="ru-RU" sz="2400" dirty="0" smtClean="0">
                <a:solidFill>
                  <a:srgbClr val="0000FF"/>
                </a:solidFill>
              </a:rPr>
              <a:t>исследуемыми молекулами-мишенями, что приводит </a:t>
            </a:r>
            <a:r>
              <a:rPr lang="ru-RU" sz="2400" b="1" i="1" dirty="0" smtClean="0">
                <a:solidFill>
                  <a:srgbClr val="0000FF"/>
                </a:solidFill>
              </a:rPr>
              <a:t>к</a:t>
            </a: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b="1" i="1" dirty="0" smtClean="0">
                <a:solidFill>
                  <a:srgbClr val="0000FF"/>
                </a:solidFill>
              </a:rPr>
              <a:t>нарушению целостности структуры клетки</a:t>
            </a:r>
            <a:r>
              <a:rPr lang="ru-RU" sz="2400" dirty="0" smtClean="0">
                <a:solidFill>
                  <a:srgbClr val="0000FF"/>
                </a:solidFill>
              </a:rPr>
              <a:t>.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Возникают свободные радикалы органических молекул. </a:t>
            </a:r>
            <a:r>
              <a:rPr lang="ru-RU" sz="2400" dirty="0" smtClean="0">
                <a:solidFill>
                  <a:srgbClr val="0000FF"/>
                </a:solidFill>
              </a:rPr>
              <a:t>Они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не свойственны </a:t>
            </a:r>
            <a:r>
              <a:rPr lang="ru-RU" sz="2400" dirty="0" smtClean="0">
                <a:solidFill>
                  <a:srgbClr val="0000FF"/>
                </a:solidFill>
              </a:rPr>
              <a:t>организму в норме и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поэтому резко изменяют нормальный метаболизм.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pic>
        <p:nvPicPr>
          <p:cNvPr id="5" name="Picture 14" descr="рис 4"/>
          <p:cNvPicPr>
            <a:picLocks noChangeAspect="1" noChangeArrowheads="1"/>
          </p:cNvPicPr>
          <p:nvPr/>
        </p:nvPicPr>
        <p:blipFill>
          <a:blip r:embed="rId2"/>
          <a:srcRect l="58900" t="51844" r="6573" b="17756"/>
          <a:stretch>
            <a:fillRect/>
          </a:stretch>
        </p:blipFill>
        <p:spPr bwMode="auto">
          <a:xfrm>
            <a:off x="1857356" y="2500306"/>
            <a:ext cx="1214423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786050" y="2500306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•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71802" y="2643182"/>
            <a:ext cx="19288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rgbClr val="0000FF"/>
                </a:solidFill>
              </a:rPr>
              <a:t>Органическая молекула</a:t>
            </a:r>
            <a:endParaRPr lang="ru-RU" sz="1600" b="1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9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429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4. Теория цепных процессов</a:t>
            </a:r>
            <a:endParaRPr lang="ru-RU" sz="2400" b="1" i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785794"/>
            <a:ext cx="8572560" cy="156966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При тотальном облучении всего организма </a:t>
            </a:r>
            <a:r>
              <a:rPr lang="ru-RU" sz="2400" b="1" i="1" dirty="0" smtClean="0">
                <a:solidFill>
                  <a:srgbClr val="0000FF"/>
                </a:solidFill>
              </a:rPr>
              <a:t>при воздействии свободных радикалов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окисление </a:t>
            </a:r>
            <a:r>
              <a:rPr lang="ru-RU" sz="2400" b="1" i="1" u="sng" dirty="0" err="1" smtClean="0">
                <a:solidFill>
                  <a:schemeClr val="accent4">
                    <a:lumMod val="75000"/>
                  </a:schemeClr>
                </a:solidFill>
              </a:rPr>
              <a:t>фосфолипидов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dirty="0" smtClean="0">
                <a:solidFill>
                  <a:srgbClr val="0000FF"/>
                </a:solidFill>
              </a:rPr>
              <a:t>может приобрести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цепной характер</a:t>
            </a:r>
            <a:r>
              <a:rPr lang="ru-RU" sz="2400" dirty="0" smtClean="0">
                <a:solidFill>
                  <a:srgbClr val="0000FF"/>
                </a:solidFill>
              </a:rPr>
              <a:t>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2500306"/>
            <a:ext cx="85011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Среди продуктов распада </a:t>
            </a:r>
            <a:r>
              <a:rPr lang="ru-RU" sz="2400" dirty="0" err="1" smtClean="0">
                <a:solidFill>
                  <a:srgbClr val="0000FF"/>
                </a:solidFill>
              </a:rPr>
              <a:t>фосфолипидов</a:t>
            </a:r>
            <a:r>
              <a:rPr lang="ru-RU" sz="2400" dirty="0" smtClean="0">
                <a:solidFill>
                  <a:srgbClr val="0000FF"/>
                </a:solidFill>
              </a:rPr>
              <a:t> появляются </a:t>
            </a:r>
            <a:r>
              <a:rPr lang="ru-RU" sz="2400" b="1" i="1" dirty="0" smtClean="0">
                <a:solidFill>
                  <a:srgbClr val="0000FF"/>
                </a:solidFill>
              </a:rPr>
              <a:t>новые свободные радикалы,</a:t>
            </a:r>
            <a:r>
              <a:rPr lang="ru-RU" sz="2400" dirty="0" smtClean="0">
                <a:solidFill>
                  <a:srgbClr val="0000FF"/>
                </a:solidFill>
              </a:rPr>
              <a:t> которые поддерживают биохимические реакции и после окончания облучения.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85720" y="4214818"/>
            <a:ext cx="457203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0000FF"/>
                </a:solidFill>
              </a:rPr>
              <a:t>Свободные радикалы в теле человека представлены </a:t>
            </a:r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</a:rPr>
              <a:t>активными формами кислорода</a:t>
            </a:r>
            <a:r>
              <a:rPr lang="ru-RU" sz="2000" b="1" i="1" dirty="0">
                <a:solidFill>
                  <a:srgbClr val="0000FF"/>
                </a:solidFill>
              </a:rPr>
              <a:t>, являются </a:t>
            </a:r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</a:rPr>
              <a:t>побочными продуктами процессов, протекающих в митохондриях</a:t>
            </a:r>
            <a:r>
              <a:rPr lang="ru-RU" sz="2000" b="1" i="1" dirty="0">
                <a:solidFill>
                  <a:srgbClr val="0000FF"/>
                </a:solidFill>
              </a:rPr>
              <a:t>.</a:t>
            </a:r>
          </a:p>
        </p:txBody>
      </p:sp>
      <p:pic>
        <p:nvPicPr>
          <p:cNvPr id="6" name="Picture 2" descr="Картинка 1 из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t="9615" r="10538"/>
          <a:stretch>
            <a:fillRect/>
          </a:stretch>
        </p:blipFill>
        <p:spPr bwMode="auto">
          <a:xfrm>
            <a:off x="4786314" y="4000504"/>
            <a:ext cx="4143404" cy="2543183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9314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Соединительная линия уступом 10"/>
          <p:cNvCxnSpPr/>
          <p:nvPr/>
        </p:nvCxnSpPr>
        <p:spPr>
          <a:xfrm rot="5400000">
            <a:off x="3595675" y="261921"/>
            <a:ext cx="344488" cy="1677987"/>
          </a:xfrm>
          <a:prstGeom prst="bentConnector3">
            <a:avLst>
              <a:gd name="adj1" fmla="val 50000"/>
            </a:avLst>
          </a:prstGeom>
          <a:ln w="5715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/>
          <p:cNvCxnSpPr/>
          <p:nvPr/>
        </p:nvCxnSpPr>
        <p:spPr>
          <a:xfrm>
            <a:off x="4643438" y="1071546"/>
            <a:ext cx="2214579" cy="445144"/>
          </a:xfrm>
          <a:prstGeom prst="bentConnector3">
            <a:avLst>
              <a:gd name="adj1" fmla="val 91290"/>
            </a:avLst>
          </a:prstGeom>
          <a:ln w="5715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071538" y="1285860"/>
            <a:ext cx="2928958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u="sng" dirty="0" smtClean="0">
                <a:solidFill>
                  <a:srgbClr val="0000FF"/>
                </a:solidFill>
                <a:latin typeface="+mj-lt"/>
                <a:cs typeface="Arial" pitchFamily="34" charset="0"/>
              </a:rPr>
              <a:t>I.</a:t>
            </a:r>
            <a:r>
              <a:rPr lang="ru-RU" sz="2400" b="1" i="1" dirty="0" smtClean="0">
                <a:solidFill>
                  <a:srgbClr val="0000FF"/>
                </a:solidFill>
                <a:latin typeface="+mj-lt"/>
                <a:cs typeface="Arial" pitchFamily="34" charset="0"/>
              </a:rPr>
              <a:t> </a:t>
            </a:r>
            <a:r>
              <a:rPr lang="ru-RU" sz="2400" b="1" i="1" u="sng" dirty="0" smtClean="0">
                <a:solidFill>
                  <a:srgbClr val="0000FF"/>
                </a:solidFill>
                <a:latin typeface="+mj-lt"/>
                <a:cs typeface="Arial" pitchFamily="34" charset="0"/>
              </a:rPr>
              <a:t>Диагностика</a:t>
            </a:r>
            <a:endParaRPr lang="ru-RU" sz="2400" b="1" i="1" u="sng" dirty="0">
              <a:solidFill>
                <a:srgbClr val="0000FF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57950" y="1357298"/>
            <a:ext cx="2357467" cy="461665"/>
          </a:xfrm>
          <a:prstGeom prst="rect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u="sng" dirty="0" smtClean="0">
                <a:solidFill>
                  <a:srgbClr val="0000FF"/>
                </a:solidFill>
                <a:latin typeface="+mj-lt"/>
                <a:cs typeface="Arial" pitchFamily="34" charset="0"/>
              </a:rPr>
              <a:t>II.</a:t>
            </a:r>
            <a:r>
              <a:rPr lang="ru-RU" sz="2400" b="1" i="1" u="sng" dirty="0" smtClean="0">
                <a:solidFill>
                  <a:srgbClr val="0000FF"/>
                </a:solidFill>
                <a:latin typeface="+mj-lt"/>
                <a:cs typeface="Arial" pitchFamily="34" charset="0"/>
              </a:rPr>
              <a:t>Терапия</a:t>
            </a:r>
            <a:endParaRPr lang="ru-RU" sz="2400" b="1" i="1" u="sng" dirty="0">
              <a:solidFill>
                <a:srgbClr val="0000FF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5" name="Соединительная линия уступом 14"/>
          <p:cNvCxnSpPr/>
          <p:nvPr/>
        </p:nvCxnSpPr>
        <p:spPr>
          <a:xfrm rot="5400000">
            <a:off x="1999434" y="1215220"/>
            <a:ext cx="323850" cy="146526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2857488" y="1928802"/>
            <a:ext cx="1785950" cy="1000132"/>
          </a:xfrm>
          <a:prstGeom prst="bentConnector3">
            <a:avLst>
              <a:gd name="adj1" fmla="val 99920"/>
            </a:avLst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56" name="Прямоугольник 55"/>
          <p:cNvSpPr/>
          <p:nvPr/>
        </p:nvSpPr>
        <p:spPr>
          <a:xfrm>
            <a:off x="357158" y="2143116"/>
            <a:ext cx="3244799" cy="461665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2700000" scaled="1"/>
            <a:tileRect/>
          </a:gradFill>
          <a:ln w="38100">
            <a:solidFill>
              <a:srgbClr val="00FF00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Гамма-топограф</a:t>
            </a:r>
            <a:endParaRPr lang="ru-RU" sz="2400" b="1" i="1" dirty="0">
              <a:solidFill>
                <a:schemeClr val="accent4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215074" y="3571876"/>
            <a:ext cx="2357439" cy="461665"/>
          </a:xfrm>
          <a:prstGeom prst="rect">
            <a:avLst/>
          </a:prstGeom>
          <a:ln w="5715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i="1" dirty="0" smtClean="0">
                <a:solidFill>
                  <a:srgbClr val="0000FF"/>
                </a:solidFill>
                <a:cs typeface="Arial" pitchFamily="34" charset="0"/>
              </a:rPr>
              <a:t>Радоновая</a:t>
            </a:r>
            <a:endParaRPr lang="ru-RU" sz="2400" b="1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3" name="Прямая со стрелкой 82"/>
          <p:cNvCxnSpPr/>
          <p:nvPr/>
        </p:nvCxnSpPr>
        <p:spPr>
          <a:xfrm rot="5400000">
            <a:off x="6893735" y="2250273"/>
            <a:ext cx="1571636" cy="92869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9" name="Прямоугольник 58"/>
          <p:cNvSpPr/>
          <p:nvPr/>
        </p:nvSpPr>
        <p:spPr>
          <a:xfrm>
            <a:off x="4000496" y="2857496"/>
            <a:ext cx="2071701" cy="92333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38100">
            <a:solidFill>
              <a:srgbClr val="00FF00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Позитрон-эмиссионная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 томография</a:t>
            </a:r>
            <a:endParaRPr lang="ru-RU" b="1" dirty="0">
              <a:solidFill>
                <a:schemeClr val="accent4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285720" y="3071810"/>
            <a:ext cx="3389069" cy="461665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38100">
            <a:solidFill>
              <a:srgbClr val="00FF00"/>
            </a:solidFill>
          </a:ln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Авторадиография</a:t>
            </a:r>
            <a:endParaRPr lang="ru-RU" sz="24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57158" y="4786322"/>
            <a:ext cx="3429024" cy="1200329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  <a:ln w="38100">
            <a:solidFill>
              <a:srgbClr val="00FF00"/>
            </a:solidFill>
          </a:ln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Ионная медицинская радиография</a:t>
            </a:r>
            <a:endParaRPr lang="ru-RU" sz="24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57158" y="214290"/>
            <a:ext cx="85011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0000FF"/>
                </a:solidFill>
              </a:rPr>
              <a:t>Биофизические основы  использования  радионуклидов в медицине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cxnSp>
        <p:nvCxnSpPr>
          <p:cNvPr id="123" name="Прямая соединительная линия 122"/>
          <p:cNvCxnSpPr/>
          <p:nvPr/>
        </p:nvCxnSpPr>
        <p:spPr>
          <a:xfrm>
            <a:off x="6500826" y="1214422"/>
            <a:ext cx="142876" cy="71438"/>
          </a:xfrm>
          <a:prstGeom prst="line">
            <a:avLst/>
          </a:prstGeom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Прямая соединительная линия 123"/>
          <p:cNvCxnSpPr/>
          <p:nvPr/>
        </p:nvCxnSpPr>
        <p:spPr>
          <a:xfrm rot="5400000">
            <a:off x="6643702" y="1142984"/>
            <a:ext cx="142876" cy="142876"/>
          </a:xfrm>
          <a:prstGeom prst="line">
            <a:avLst/>
          </a:prstGeom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Соединительная линия уступом 41"/>
          <p:cNvCxnSpPr/>
          <p:nvPr/>
        </p:nvCxnSpPr>
        <p:spPr>
          <a:xfrm rot="5400000">
            <a:off x="1766869" y="2805107"/>
            <a:ext cx="2895616" cy="1143007"/>
          </a:xfrm>
          <a:prstGeom prst="bentConnector3">
            <a:avLst>
              <a:gd name="adj1" fmla="val 85131"/>
            </a:avLst>
          </a:prstGeom>
          <a:ln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9" name="Соединительная линия уступом 48"/>
          <p:cNvCxnSpPr/>
          <p:nvPr/>
        </p:nvCxnSpPr>
        <p:spPr>
          <a:xfrm rot="5400000">
            <a:off x="2464579" y="1893085"/>
            <a:ext cx="1285885" cy="1214445"/>
          </a:xfrm>
          <a:prstGeom prst="bentConnector3">
            <a:avLst>
              <a:gd name="adj1" fmla="val 66889"/>
            </a:avLst>
          </a:prstGeom>
          <a:ln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54" name="Picture 2" descr="http://www.megabook.ru/MObjects2/DATA4/otherfiles/tarasova317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28808" y="4149080"/>
            <a:ext cx="2000264" cy="2071702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20" name="Picture 7" descr="C:\Documents and Settings\1\Мои документы\Мои рисунки\PAT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3802708"/>
            <a:ext cx="1928826" cy="1143008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7286676" cy="954107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 w="57150">
            <a:solidFill>
              <a:srgbClr val="00FF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u="sng" dirty="0" err="1" smtClean="0">
                <a:cs typeface="Arial" pitchFamily="34" charset="0"/>
              </a:rPr>
              <a:t>Радионуклидная</a:t>
            </a:r>
            <a:r>
              <a:rPr lang="ru-RU" sz="2800" b="1" i="1" u="sng" dirty="0" smtClean="0">
                <a:cs typeface="Arial" pitchFamily="34" charset="0"/>
              </a:rPr>
              <a:t> диагностика =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u="sng" dirty="0" smtClean="0">
                <a:cs typeface="Arial" pitchFamily="34" charset="0"/>
              </a:rPr>
              <a:t> метод меченых атомов</a:t>
            </a:r>
            <a:endParaRPr lang="ru-RU" sz="2800" b="1" i="1" u="sng" dirty="0">
              <a:cs typeface="Arial" pitchFamily="34" charset="0"/>
            </a:endParaRPr>
          </a:p>
        </p:txBody>
      </p:sp>
      <p:pic>
        <p:nvPicPr>
          <p:cNvPr id="5" name="Picture 2" descr="C:\Documents and Settings\1\Мои документы\Мои рисунки\230px-George_de_Heves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1357298"/>
            <a:ext cx="1857388" cy="2402033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7000892" y="4500570"/>
            <a:ext cx="1714512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00FF"/>
                </a:solidFill>
              </a:rPr>
              <a:t>1885-1966</a:t>
            </a:r>
            <a:endParaRPr lang="ru-RU" b="1" i="1" dirty="0">
              <a:solidFill>
                <a:srgbClr val="0000FF"/>
              </a:solidFill>
            </a:endParaRPr>
          </a:p>
        </p:txBody>
      </p:sp>
      <p:pic>
        <p:nvPicPr>
          <p:cNvPr id="7" name="Picture 2" descr="C:\Documents and Settings\1\Мои документы\Мои рисунки\Нобель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72" y="285728"/>
            <a:ext cx="1143008" cy="1071570"/>
          </a:xfrm>
          <a:prstGeom prst="rec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7715272" y="128586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bg1"/>
                </a:solidFill>
              </a:rPr>
              <a:t>1943 г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00892" y="3786190"/>
            <a:ext cx="1714512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i="1" dirty="0" err="1" smtClean="0">
                <a:solidFill>
                  <a:srgbClr val="0000FF"/>
                </a:solidFill>
              </a:rPr>
              <a:t>Дьердь</a:t>
            </a:r>
            <a:r>
              <a:rPr lang="ru-RU" sz="2000" b="1" i="1" dirty="0" smtClean="0">
                <a:solidFill>
                  <a:srgbClr val="0000FF"/>
                </a:solidFill>
              </a:rPr>
              <a:t> де </a:t>
            </a:r>
            <a:r>
              <a:rPr lang="ru-RU" sz="2000" b="1" i="1" dirty="0" err="1" smtClean="0">
                <a:solidFill>
                  <a:srgbClr val="0000FF"/>
                </a:solidFill>
              </a:rPr>
              <a:t>Хевеши</a:t>
            </a:r>
            <a:endParaRPr lang="ru-RU" sz="2000" b="1" i="1" dirty="0">
              <a:solidFill>
                <a:srgbClr val="0000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6050" y="1506468"/>
            <a:ext cx="6374512" cy="2308324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r>
              <a:rPr lang="ru-RU" sz="2400" b="1" i="1" u="sng" dirty="0" err="1" smtClean="0">
                <a:solidFill>
                  <a:schemeClr val="accent4">
                    <a:lumMod val="75000"/>
                  </a:schemeClr>
                </a:solidFill>
              </a:rPr>
              <a:t>Радионуклидная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 диагностика </a:t>
            </a:r>
            <a:r>
              <a:rPr lang="ru-RU" sz="2400" dirty="0" smtClean="0">
                <a:solidFill>
                  <a:srgbClr val="0000FF"/>
                </a:solidFill>
              </a:rPr>
              <a:t>- это способ лучевого исследования </a:t>
            </a:r>
            <a:r>
              <a:rPr lang="ru-RU" sz="2400" b="1" u="sng" dirty="0" smtClean="0">
                <a:solidFill>
                  <a:srgbClr val="0000FF"/>
                </a:solidFill>
              </a:rPr>
              <a:t>функционального </a:t>
            </a:r>
            <a:r>
              <a:rPr lang="ru-RU" sz="2400" b="1" dirty="0" smtClean="0">
                <a:solidFill>
                  <a:srgbClr val="0000FF"/>
                </a:solidFill>
              </a:rPr>
              <a:t>и</a:t>
            </a:r>
            <a:r>
              <a:rPr lang="ru-RU" sz="2400" b="1" u="sng" dirty="0" smtClean="0">
                <a:solidFill>
                  <a:srgbClr val="0000FF"/>
                </a:solidFill>
              </a:rPr>
              <a:t> морфологического</a:t>
            </a:r>
            <a:r>
              <a:rPr lang="ru-RU" sz="2400" dirty="0" smtClean="0">
                <a:solidFill>
                  <a:srgbClr val="0000FF"/>
                </a:solidFill>
              </a:rPr>
              <a:t> состояния органов с помощью </a:t>
            </a:r>
            <a:r>
              <a:rPr lang="ru-RU" sz="2400" u="sng" dirty="0" smtClean="0">
                <a:solidFill>
                  <a:srgbClr val="0000FF"/>
                </a:solidFill>
              </a:rPr>
              <a:t>соединений</a:t>
            </a:r>
            <a:r>
              <a:rPr lang="ru-RU" sz="2400" dirty="0" smtClean="0">
                <a:solidFill>
                  <a:srgbClr val="0000FF"/>
                </a:solidFill>
              </a:rPr>
              <a:t>,  </a:t>
            </a:r>
            <a:r>
              <a:rPr lang="ru-RU" sz="2400" b="1" i="1" dirty="0" smtClean="0">
                <a:solidFill>
                  <a:srgbClr val="0000FF"/>
                </a:solidFill>
              </a:rPr>
              <a:t>меченых  радионуклидами</a:t>
            </a:r>
            <a:r>
              <a:rPr lang="ru-RU" sz="2400" dirty="0" smtClean="0">
                <a:solidFill>
                  <a:srgbClr val="0000FF"/>
                </a:solidFill>
              </a:rPr>
              <a:t>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6050" y="3814792"/>
            <a:ext cx="6643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Эти </a:t>
            </a:r>
            <a:r>
              <a:rPr lang="ru-RU" sz="2000" u="sng" dirty="0" smtClean="0">
                <a:solidFill>
                  <a:srgbClr val="0000FF"/>
                </a:solidFill>
              </a:rPr>
              <a:t>соединения</a:t>
            </a:r>
            <a:r>
              <a:rPr lang="ru-RU" sz="2000" dirty="0" smtClean="0">
                <a:solidFill>
                  <a:srgbClr val="0000FF"/>
                </a:solidFill>
              </a:rPr>
              <a:t>, используемые для </a:t>
            </a:r>
            <a:r>
              <a:rPr lang="ru-RU" sz="2000" i="1" dirty="0" smtClean="0">
                <a:solidFill>
                  <a:srgbClr val="0000FF"/>
                </a:solidFill>
              </a:rPr>
              <a:t>медицинских целей</a:t>
            </a:r>
            <a:r>
              <a:rPr lang="ru-RU" sz="2000" dirty="0" smtClean="0">
                <a:solidFill>
                  <a:srgbClr val="0000FF"/>
                </a:solidFill>
              </a:rPr>
              <a:t>, называют</a:t>
            </a:r>
            <a:endParaRPr lang="ru-RU" sz="2000" b="1" i="1" dirty="0">
              <a:solidFill>
                <a:srgbClr val="0000FF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73849" y="4439015"/>
            <a:ext cx="635671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i="1" dirty="0" smtClean="0">
                <a:solidFill>
                  <a:srgbClr val="0000FF"/>
                </a:solidFill>
              </a:rPr>
              <a:t>радиофармацевтическими </a:t>
            </a:r>
            <a:r>
              <a:rPr lang="ru-RU" sz="2000" i="1" dirty="0" smtClean="0">
                <a:solidFill>
                  <a:srgbClr val="0000FF"/>
                </a:solidFill>
              </a:rPr>
              <a:t>препаратами</a:t>
            </a:r>
            <a:endParaRPr lang="ru-RU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334406" y="5085184"/>
            <a:ext cx="86439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Молекула этого вещества содержит и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радионуклид и химическое вещество,</a:t>
            </a:r>
            <a:r>
              <a:rPr lang="ru-RU" sz="2400" dirty="0" smtClean="0">
                <a:solidFill>
                  <a:srgbClr val="0000FF"/>
                </a:solidFill>
              </a:rPr>
              <a:t> которое </a:t>
            </a:r>
            <a:r>
              <a:rPr lang="ru-RU" sz="2400" b="1" dirty="0" smtClean="0">
                <a:solidFill>
                  <a:srgbClr val="0000FF"/>
                </a:solidFill>
              </a:rPr>
              <a:t>разрешено</a:t>
            </a:r>
            <a:r>
              <a:rPr lang="ru-RU" sz="2400" dirty="0" smtClean="0">
                <a:solidFill>
                  <a:srgbClr val="0000FF"/>
                </a:solidFill>
              </a:rPr>
              <a:t> для введения человеку с диагностической целью.</a:t>
            </a:r>
            <a:endParaRPr lang="ru-RU" sz="2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C:\Documents and Settings\1\Мои документы\Мои рисунки\йо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2643182"/>
            <a:ext cx="1785950" cy="1357322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26629" name="Picture 5" descr="C:\Documents and Settings\1\Мои документы\Мои рисунки\1_6.jpg"/>
          <p:cNvPicPr>
            <a:picLocks noChangeAspect="1" noChangeArrowheads="1"/>
          </p:cNvPicPr>
          <p:nvPr/>
        </p:nvPicPr>
        <p:blipFill>
          <a:blip r:embed="rId3"/>
          <a:srcRect l="32692" b="53791"/>
          <a:stretch>
            <a:fillRect/>
          </a:stretch>
        </p:blipFill>
        <p:spPr bwMode="auto">
          <a:xfrm>
            <a:off x="428596" y="2786058"/>
            <a:ext cx="2928958" cy="1500198"/>
          </a:xfrm>
          <a:prstGeom prst="rect">
            <a:avLst/>
          </a:prstGeom>
          <a:noFill/>
        </p:spPr>
      </p:pic>
      <p:pic>
        <p:nvPicPr>
          <p:cNvPr id="26630" name="Picture 6" descr="C:\Documents and Settings\1\Мои документы\Мои рисунки\йод 13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2714620"/>
            <a:ext cx="1571636" cy="121444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85720" y="332656"/>
            <a:ext cx="8643998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i="1" u="sng" dirty="0" smtClean="0">
                <a:solidFill>
                  <a:srgbClr val="00B050"/>
                </a:solidFill>
              </a:rPr>
              <a:t>Терминология:</a:t>
            </a:r>
            <a:r>
              <a:rPr lang="ru-RU" sz="2000" dirty="0" smtClean="0">
                <a:solidFill>
                  <a:srgbClr val="0000FF"/>
                </a:solidFill>
              </a:rPr>
              <a:t>    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радионуклиды – </a:t>
            </a:r>
            <a:r>
              <a:rPr lang="ru-RU" sz="2000" dirty="0" smtClean="0">
                <a:solidFill>
                  <a:srgbClr val="0000FF"/>
                </a:solidFill>
              </a:rPr>
              <a:t>это </a:t>
            </a:r>
            <a:r>
              <a:rPr lang="ru-RU" sz="2000" b="1" i="1" dirty="0" smtClean="0">
                <a:solidFill>
                  <a:srgbClr val="0000FF"/>
                </a:solidFill>
              </a:rPr>
              <a:t>нестабильные </a:t>
            </a:r>
            <a:r>
              <a:rPr lang="ru-RU" sz="2000" dirty="0" smtClean="0">
                <a:solidFill>
                  <a:srgbClr val="0000FF"/>
                </a:solidFill>
              </a:rPr>
              <a:t>радиоактивные  атомы  с малым периодом полураспада. Они </a:t>
            </a:r>
            <a:r>
              <a:rPr lang="ru-RU" sz="2000" i="1" dirty="0" smtClean="0">
                <a:solidFill>
                  <a:srgbClr val="0000FF"/>
                </a:solidFill>
              </a:rPr>
              <a:t>спонтанно 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распадаются</a:t>
            </a:r>
            <a:r>
              <a:rPr lang="ru-RU" sz="2000" b="1" i="1" dirty="0" smtClean="0">
                <a:solidFill>
                  <a:srgbClr val="0000FF"/>
                </a:solidFill>
              </a:rPr>
              <a:t> </a:t>
            </a:r>
            <a:r>
              <a:rPr lang="ru-RU" sz="2000" dirty="0" smtClean="0">
                <a:solidFill>
                  <a:srgbClr val="0000FF"/>
                </a:solidFill>
              </a:rPr>
              <a:t>с </a:t>
            </a:r>
            <a:r>
              <a:rPr lang="ru-RU" sz="2000" b="1" i="1" dirty="0" smtClean="0">
                <a:solidFill>
                  <a:srgbClr val="0000FF"/>
                </a:solidFill>
              </a:rPr>
              <a:t>выделением энергии</a:t>
            </a:r>
            <a:r>
              <a:rPr lang="ru-RU" sz="2000" dirty="0" smtClean="0">
                <a:solidFill>
                  <a:srgbClr val="0000FF"/>
                </a:solidFill>
              </a:rPr>
              <a:t>. В природе их 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нет,</a:t>
            </a:r>
            <a:r>
              <a:rPr lang="ru-RU" sz="2000" dirty="0" smtClean="0">
                <a:solidFill>
                  <a:srgbClr val="0000FF"/>
                </a:solidFill>
              </a:rPr>
              <a:t> поэтому их получают искусственно в ускорителях. </a:t>
            </a:r>
            <a:r>
              <a:rPr lang="ru-RU" sz="2000" i="1" dirty="0" smtClean="0">
                <a:solidFill>
                  <a:schemeClr val="accent4">
                    <a:lumMod val="75000"/>
                  </a:schemeClr>
                </a:solidFill>
              </a:rPr>
              <a:t>Радионуклид должен обеспечивать 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минимальное облучение </a:t>
            </a:r>
            <a:r>
              <a:rPr lang="ru-RU" sz="2000" i="1" dirty="0" smtClean="0">
                <a:solidFill>
                  <a:schemeClr val="accent4">
                    <a:lumMod val="75000"/>
                  </a:schemeClr>
                </a:solidFill>
              </a:rPr>
              <a:t>и 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отображать состояние исследуемого органа</a:t>
            </a:r>
            <a:r>
              <a:rPr lang="ru-RU" sz="2000" i="1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  <a:endParaRPr lang="ru-RU" sz="2000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26627" name="Picture 3" descr="C:\Documents and Settings\1\Мои документы\Мои рисунки\0002411363-preview.jpg"/>
          <p:cNvPicPr>
            <a:picLocks noChangeAspect="1" noChangeArrowheads="1"/>
          </p:cNvPicPr>
          <p:nvPr/>
        </p:nvPicPr>
        <p:blipFill>
          <a:blip r:embed="rId5"/>
          <a:srcRect l="6250" t="3030" r="12500" b="6061"/>
          <a:stretch>
            <a:fillRect/>
          </a:stretch>
        </p:blipFill>
        <p:spPr bwMode="auto">
          <a:xfrm>
            <a:off x="6929454" y="2643182"/>
            <a:ext cx="1857388" cy="1857388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4643438" y="4071942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rgbClr val="0000FF"/>
                </a:solidFill>
              </a:rPr>
              <a:t>Концентрируется в щитовидной железе</a:t>
            </a:r>
            <a:endParaRPr lang="ru-RU" sz="1400" b="1" i="1" dirty="0">
              <a:solidFill>
                <a:srgbClr val="0000FF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8596" y="2714620"/>
            <a:ext cx="2357454" cy="571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786842" cy="3416320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Суть</a:t>
            </a:r>
            <a:r>
              <a:rPr lang="ru-RU" sz="2400" u="sng" dirty="0" smtClean="0">
                <a:solidFill>
                  <a:srgbClr val="0000FF"/>
                </a:solidFill>
              </a:rPr>
              <a:t> </a:t>
            </a:r>
            <a:r>
              <a:rPr lang="ru-RU" sz="2400" b="1" i="1" u="sng" dirty="0" err="1" smtClean="0">
                <a:solidFill>
                  <a:schemeClr val="accent4">
                    <a:lumMod val="75000"/>
                  </a:schemeClr>
                </a:solidFill>
              </a:rPr>
              <a:t>радионуклидной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 диагностики </a:t>
            </a:r>
            <a:r>
              <a:rPr lang="en-US" sz="2400" b="1" i="1" u="sng" dirty="0" smtClean="0">
                <a:solidFill>
                  <a:srgbClr val="0000FF"/>
                </a:solidFill>
              </a:rPr>
              <a:t>in vivo</a:t>
            </a:r>
            <a:r>
              <a:rPr lang="ru-RU" sz="2400" b="1" i="1" u="sng" dirty="0" smtClean="0">
                <a:solidFill>
                  <a:srgbClr val="0000FF"/>
                </a:solidFill>
              </a:rPr>
              <a:t>:</a:t>
            </a:r>
          </a:p>
          <a:p>
            <a:r>
              <a:rPr lang="ru-RU" sz="2400" dirty="0" smtClean="0">
                <a:solidFill>
                  <a:srgbClr val="0000FF"/>
                </a:solidFill>
              </a:rPr>
              <a:t>В  организм больного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вводят</a:t>
            </a:r>
            <a:r>
              <a:rPr lang="ru-RU" sz="2400" dirty="0" smtClean="0">
                <a:solidFill>
                  <a:srgbClr val="0000FF"/>
                </a:solidFill>
              </a:rPr>
              <a:t> радионуклиды, которые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избирательно накапливаются </a:t>
            </a:r>
            <a:r>
              <a:rPr lang="ru-RU" sz="2400" dirty="0" smtClean="0">
                <a:solidFill>
                  <a:srgbClr val="0000FF"/>
                </a:solidFill>
              </a:rPr>
              <a:t>отдельными органами. Там они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распадаются </a:t>
            </a:r>
            <a:r>
              <a:rPr lang="ru-RU" sz="2400" b="1" i="1" dirty="0" smtClean="0">
                <a:solidFill>
                  <a:srgbClr val="FF0000"/>
                </a:solidFill>
              </a:rPr>
              <a:t>! </a:t>
            </a:r>
            <a:r>
              <a:rPr lang="ru-RU" sz="2400" dirty="0" smtClean="0">
                <a:solidFill>
                  <a:srgbClr val="0000FF"/>
                </a:solidFill>
              </a:rPr>
              <a:t>и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испускают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ИИ</a:t>
            </a:r>
            <a:r>
              <a:rPr lang="ru-RU" sz="2400" dirty="0" smtClean="0">
                <a:solidFill>
                  <a:srgbClr val="0000FF"/>
                </a:solidFill>
              </a:rPr>
              <a:t>, которое надо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зарегистрировать =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визуализировать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dirty="0" smtClean="0">
                <a:solidFill>
                  <a:srgbClr val="0000FF"/>
                </a:solidFill>
              </a:rPr>
              <a:t>= обнаружить области их концентрации по ИИ = </a:t>
            </a:r>
            <a:r>
              <a:rPr lang="ru-RU" sz="2400" b="1" i="1" dirty="0" smtClean="0">
                <a:solidFill>
                  <a:srgbClr val="0000FF"/>
                </a:solidFill>
              </a:rPr>
              <a:t>создать картину пространственного распределения введенного радионуклида в организм</a:t>
            </a:r>
            <a:r>
              <a:rPr lang="ru-RU" sz="2400" dirty="0" smtClean="0">
                <a:solidFill>
                  <a:srgbClr val="0000FF"/>
                </a:solidFill>
              </a:rPr>
              <a:t>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3" name="Плюс 2"/>
          <p:cNvSpPr/>
          <p:nvPr/>
        </p:nvSpPr>
        <p:spPr>
          <a:xfrm>
            <a:off x="500034" y="3857628"/>
            <a:ext cx="357190" cy="428628"/>
          </a:xfrm>
          <a:prstGeom prst="mathPlus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928662" y="3857628"/>
            <a:ext cx="785818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Возможность изучения </a:t>
            </a:r>
            <a:r>
              <a:rPr lang="ru-RU" sz="2000" b="1" dirty="0" smtClean="0">
                <a:solidFill>
                  <a:srgbClr val="0000FF"/>
                </a:solidFill>
              </a:rPr>
              <a:t>физиологических функций </a:t>
            </a:r>
            <a:r>
              <a:rPr lang="ru-RU" sz="2000" dirty="0" smtClean="0">
                <a:solidFill>
                  <a:srgbClr val="0000FF"/>
                </a:solidFill>
              </a:rPr>
              <a:t>параллельно с определением </a:t>
            </a:r>
            <a:r>
              <a:rPr lang="ru-RU" sz="2000" i="1" u="sng" dirty="0" smtClean="0">
                <a:solidFill>
                  <a:srgbClr val="0000FF"/>
                </a:solidFill>
              </a:rPr>
              <a:t>топографо-анатомических параметров</a:t>
            </a:r>
            <a:endParaRPr lang="ru-RU" sz="2000" i="1" u="sng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4929198"/>
            <a:ext cx="84296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Кроме этого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проводят тесты </a:t>
            </a:r>
            <a:r>
              <a:rPr lang="en-US" sz="2400" b="1" i="1" u="sng" dirty="0" smtClean="0">
                <a:solidFill>
                  <a:srgbClr val="0000FF"/>
                </a:solidFill>
              </a:rPr>
              <a:t>in vitro</a:t>
            </a:r>
            <a:r>
              <a:rPr lang="ru-RU" sz="2400" b="1" i="1" u="sng" dirty="0" smtClean="0">
                <a:solidFill>
                  <a:srgbClr val="0000FF"/>
                </a:solidFill>
              </a:rPr>
              <a:t>:</a:t>
            </a:r>
          </a:p>
          <a:p>
            <a:r>
              <a:rPr lang="ru-RU" sz="2400" dirty="0" smtClean="0">
                <a:solidFill>
                  <a:srgbClr val="0000FF"/>
                </a:solidFill>
              </a:rPr>
              <a:t>измеряют радиоактивность проб жидкостей и тканей человеческого организма- это кусочки тканей, кровь и выделения больного. </a:t>
            </a:r>
            <a:endParaRPr lang="ru-RU" sz="2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500042"/>
            <a:ext cx="8001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</a:rPr>
              <a:t>Рентгеновское излучение  </a:t>
            </a:r>
            <a:endParaRPr lang="ru-RU" sz="2800" b="1" u="sng" dirty="0">
              <a:solidFill>
                <a:srgbClr val="FF0000"/>
              </a:solidFill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57158" y="1500174"/>
            <a:ext cx="85725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b="1" i="1" u="sng" dirty="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Рентгеновское излучение </a:t>
            </a:r>
            <a:r>
              <a:rPr lang="ru-RU" sz="2400" dirty="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(РИ</a:t>
            </a:r>
            <a:r>
              <a:rPr lang="ru-RU" sz="2400" dirty="0" smtClean="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) - </a:t>
            </a:r>
            <a:r>
              <a:rPr lang="ru-RU" sz="2400" dirty="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это электромагнитные волны с длиной волны </a:t>
            </a:r>
            <a:endParaRPr lang="ru-RU" sz="2400" dirty="0" smtClean="0">
              <a:solidFill>
                <a:srgbClr val="0000FF"/>
              </a:solidFill>
              <a:ea typeface="Times New Roman" pitchFamily="18" charset="0"/>
              <a:cs typeface="Arial" charset="0"/>
            </a:endParaRPr>
          </a:p>
          <a:p>
            <a:r>
              <a:rPr lang="ru-RU" sz="2400" b="1" dirty="0" smtClean="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от </a:t>
            </a:r>
            <a:r>
              <a:rPr lang="ru-RU" sz="2400" b="1" dirty="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80 до 10</a:t>
            </a:r>
            <a:r>
              <a:rPr lang="ru-RU" sz="2400" b="1" baseline="30000" dirty="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-5 </a:t>
            </a:r>
            <a:r>
              <a:rPr lang="ru-RU" sz="2400" b="1" dirty="0" smtClean="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нм,</a:t>
            </a:r>
            <a:endParaRPr lang="ru-RU" sz="2400" b="1" dirty="0">
              <a:solidFill>
                <a:srgbClr val="0000FF"/>
              </a:solidFill>
              <a:ea typeface="Times New Roman" pitchFamily="18" charset="0"/>
              <a:cs typeface="Arial" charset="0"/>
            </a:endParaRPr>
          </a:p>
        </p:txBody>
      </p:sp>
      <p:pic>
        <p:nvPicPr>
          <p:cNvPr id="4" name="Picture 3" descr="C:\Documents and Settings\1\Мои документы\Мои рисунки\355px-Spectre_svg.png"/>
          <p:cNvPicPr>
            <a:picLocks noChangeAspect="1" noChangeArrowheads="1"/>
          </p:cNvPicPr>
          <p:nvPr/>
        </p:nvPicPr>
        <p:blipFill>
          <a:blip r:embed="rId2"/>
          <a:srcRect r="43103"/>
          <a:stretch>
            <a:fillRect/>
          </a:stretch>
        </p:blipFill>
        <p:spPr bwMode="auto">
          <a:xfrm>
            <a:off x="4214810" y="2643182"/>
            <a:ext cx="4572032" cy="2071702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4643438" y="3429000"/>
            <a:ext cx="2643206" cy="500066"/>
          </a:xfrm>
          <a:prstGeom prst="roundRect">
            <a:avLst/>
          </a:prstGeom>
          <a:solidFill>
            <a:srgbClr val="B6F741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643438" y="3429000"/>
            <a:ext cx="12795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10</a:t>
            </a:r>
            <a:r>
              <a:rPr lang="ru-RU" sz="2400" b="1" baseline="30000" dirty="0" smtClean="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-5</a:t>
            </a:r>
            <a:r>
              <a:rPr lang="ru-RU" b="1" baseline="30000" dirty="0" smtClean="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 </a:t>
            </a:r>
            <a:r>
              <a:rPr lang="ru-RU" b="1" dirty="0" smtClean="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нм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000760" y="3429000"/>
            <a:ext cx="12186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-80 </a:t>
            </a:r>
            <a:r>
              <a:rPr lang="ru-RU" sz="2000" dirty="0" smtClean="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нм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2857496"/>
            <a:ext cx="3786214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00FF"/>
                </a:solidFill>
              </a:rPr>
              <a:t>что соответствует энергии квантов </a:t>
            </a:r>
          </a:p>
          <a:p>
            <a:pPr algn="ctr"/>
            <a:r>
              <a:rPr lang="ru-RU" sz="2400" dirty="0" smtClean="0">
                <a:solidFill>
                  <a:srgbClr val="0000FF"/>
                </a:solidFill>
              </a:rPr>
              <a:t>от </a:t>
            </a:r>
            <a:r>
              <a:rPr lang="ru-RU" sz="2400" b="1" dirty="0" smtClean="0">
                <a:solidFill>
                  <a:srgbClr val="0000FF"/>
                </a:solidFill>
              </a:rPr>
              <a:t>0,12 кэВ</a:t>
            </a:r>
            <a:br>
              <a:rPr lang="ru-RU" sz="2400" b="1" dirty="0" smtClean="0">
                <a:solidFill>
                  <a:srgbClr val="0000FF"/>
                </a:solidFill>
              </a:rPr>
            </a:br>
            <a:r>
              <a:rPr lang="ru-RU" sz="2400" b="1" dirty="0" smtClean="0">
                <a:solidFill>
                  <a:srgbClr val="0000FF"/>
                </a:solidFill>
              </a:rPr>
              <a:t> до 1,2 </a:t>
            </a:r>
            <a:r>
              <a:rPr lang="ru-RU" sz="2400" b="1" dirty="0" err="1" smtClean="0">
                <a:solidFill>
                  <a:srgbClr val="0000FF"/>
                </a:solidFill>
              </a:rPr>
              <a:t>Мэв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86578" y="2500306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0FF"/>
                </a:solidFill>
              </a:rPr>
              <a:t>УФ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86710" y="2500306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Видим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20" y="5214950"/>
            <a:ext cx="4572032" cy="830997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3500000" scaled="1"/>
            <a:tileRect/>
          </a:gra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i="1" u="sng" dirty="0" smtClean="0"/>
              <a:t>Мягкое</a:t>
            </a:r>
            <a:r>
              <a:rPr lang="ru-RU" sz="2400" i="1" dirty="0" smtClean="0"/>
              <a:t> Р.И. – до 0,2 нм</a:t>
            </a:r>
          </a:p>
          <a:p>
            <a:r>
              <a:rPr lang="ru-RU" sz="2400" b="1" i="1" u="sng" dirty="0" smtClean="0"/>
              <a:t>Жесткое</a:t>
            </a:r>
            <a:r>
              <a:rPr lang="ru-RU" sz="2400" i="1" dirty="0" smtClean="0"/>
              <a:t> Р.И. </a:t>
            </a:r>
            <a:r>
              <a:rPr lang="el-GR" sz="2400" i="1" dirty="0" smtClean="0">
                <a:ea typeface="Verdana"/>
                <a:cs typeface="Verdana"/>
              </a:rPr>
              <a:t>λ</a:t>
            </a:r>
            <a:r>
              <a:rPr lang="el-GR" sz="2400" i="1" dirty="0" smtClean="0">
                <a:ea typeface="Verdana"/>
                <a:cs typeface="Times New Roman"/>
              </a:rPr>
              <a:t>&lt;</a:t>
            </a:r>
            <a:r>
              <a:rPr lang="ru-RU" sz="2400" i="1" dirty="0" smtClean="0">
                <a:ea typeface="Verdana"/>
                <a:cs typeface="Times New Roman"/>
              </a:rPr>
              <a:t>0,2 нм</a:t>
            </a:r>
            <a:endParaRPr lang="ru-RU" sz="2400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5429256" y="2500306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chemeClr val="accent4">
                    <a:lumMod val="75000"/>
                  </a:schemeClr>
                </a:solidFill>
              </a:rPr>
              <a:t>Рентг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20" y="357166"/>
            <a:ext cx="8572560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 smtClean="0">
                <a:latin typeface="+mj-lt"/>
                <a:cs typeface="Arial" pitchFamily="34" charset="0"/>
              </a:rPr>
              <a:t>Гамма-топограф=</a:t>
            </a:r>
            <a:r>
              <a:rPr lang="ru-RU" sz="2800" b="1" dirty="0" smtClean="0">
                <a:latin typeface="+mj-lt"/>
                <a:cs typeface="Arial" pitchFamily="34" charset="0"/>
              </a:rPr>
              <a:t> </a:t>
            </a:r>
            <a:r>
              <a:rPr lang="ru-RU" sz="2800" b="1" dirty="0" err="1" smtClean="0">
                <a:latin typeface="+mj-lt"/>
                <a:cs typeface="Arial" pitchFamily="34" charset="0"/>
              </a:rPr>
              <a:t>сцинтиграф</a:t>
            </a:r>
            <a:endParaRPr lang="ru-RU" sz="2800" b="1" dirty="0">
              <a:latin typeface="+mj-lt"/>
              <a:cs typeface="Arial" pitchFamily="34" charset="0"/>
            </a:endParaRPr>
          </a:p>
        </p:txBody>
      </p:sp>
      <p:pic>
        <p:nvPicPr>
          <p:cNvPr id="26626" name="Picture 2" descr="C:\Documents and Settings\1\Мои документы\Мои рисунки\рн диагн-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00108"/>
            <a:ext cx="4500594" cy="3881443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5" name="Picture 2" descr="Картинка 8 из 10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1000108"/>
            <a:ext cx="3786214" cy="3857652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85720" y="4929198"/>
            <a:ext cx="850112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u="sng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Гамма-топограф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– </a:t>
            </a:r>
            <a:r>
              <a:rPr lang="ru-RU" sz="2000" dirty="0" smtClean="0">
                <a:solidFill>
                  <a:srgbClr val="0000FF"/>
                </a:solidFill>
                <a:cs typeface="Arial" pitchFamily="34" charset="0"/>
              </a:rPr>
              <a:t>это 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сканирующий счетчик </a:t>
            </a:r>
            <a:r>
              <a:rPr lang="ru-RU" sz="2000" dirty="0" smtClean="0">
                <a:solidFill>
                  <a:srgbClr val="0000FF"/>
                </a:solidFill>
                <a:cs typeface="Arial" pitchFamily="34" charset="0"/>
              </a:rPr>
              <a:t>(сцинтилляционный детектор), </a:t>
            </a:r>
            <a:r>
              <a:rPr lang="ru-RU" sz="2000" b="1" i="1" dirty="0" smtClean="0">
                <a:solidFill>
                  <a:srgbClr val="0000FF"/>
                </a:solidFill>
                <a:cs typeface="Arial" pitchFamily="34" charset="0"/>
              </a:rPr>
              <a:t>движущийся</a:t>
            </a:r>
            <a:r>
              <a:rPr lang="ru-RU" sz="2000" dirty="0" smtClean="0">
                <a:solidFill>
                  <a:srgbClr val="0000FF"/>
                </a:solidFill>
                <a:cs typeface="Arial" pitchFamily="34" charset="0"/>
              </a:rPr>
              <a:t> над телом и </a:t>
            </a:r>
            <a:r>
              <a:rPr lang="ru-RU" sz="2000" b="1" i="1" dirty="0" smtClean="0">
                <a:solidFill>
                  <a:srgbClr val="0000FF"/>
                </a:solidFill>
                <a:cs typeface="Arial" pitchFamily="34" charset="0"/>
              </a:rPr>
              <a:t>фиксирующий</a:t>
            </a:r>
            <a:r>
              <a:rPr lang="ru-RU" sz="2000" dirty="0" smtClean="0">
                <a:solidFill>
                  <a:srgbClr val="0000FF"/>
                </a:solidFill>
                <a:cs typeface="Arial" pitchFamily="34" charset="0"/>
              </a:rPr>
              <a:t> в каждой точке </a:t>
            </a:r>
            <a:r>
              <a:rPr lang="ru-RU" sz="2000" b="1" i="1" dirty="0" smtClean="0">
                <a:solidFill>
                  <a:srgbClr val="0000FF"/>
                </a:solidFill>
                <a:cs typeface="Arial" pitchFamily="34" charset="0"/>
              </a:rPr>
              <a:t>интенсивность излучения</a:t>
            </a:r>
            <a:r>
              <a:rPr lang="ru-RU" sz="2000" dirty="0" smtClean="0">
                <a:solidFill>
                  <a:srgbClr val="0000FF"/>
                </a:solidFill>
                <a:cs typeface="Arial" pitchFamily="34" charset="0"/>
              </a:rPr>
              <a:t>, введенного в организм  пациента </a:t>
            </a:r>
            <a:r>
              <a:rPr lang="ru-RU" sz="2000" dirty="0" err="1" smtClean="0">
                <a:solidFill>
                  <a:srgbClr val="0000FF"/>
                </a:solidFill>
                <a:cs typeface="Arial" pitchFamily="34" charset="0"/>
              </a:rPr>
              <a:t>радиофармацевтического</a:t>
            </a:r>
            <a:r>
              <a:rPr lang="ru-RU" sz="2000" dirty="0" smtClean="0">
                <a:solidFill>
                  <a:srgbClr val="0000FF"/>
                </a:solidFill>
                <a:cs typeface="Arial" pitchFamily="34" charset="0"/>
              </a:rPr>
              <a:t> препарата  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+ ФЭУ</a:t>
            </a:r>
            <a:r>
              <a:rPr lang="ru-RU" sz="2000" dirty="0" smtClean="0">
                <a:solidFill>
                  <a:srgbClr val="0000FF"/>
                </a:solidFill>
                <a:cs typeface="Arial" pitchFamily="34" charset="0"/>
              </a:rPr>
              <a:t>, куда поступают электрические импульсы.</a:t>
            </a:r>
            <a:endParaRPr lang="ru-RU" sz="2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357166"/>
            <a:ext cx="8501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Результаты измерения, </a:t>
            </a:r>
            <a:r>
              <a:rPr lang="ru-RU" sz="2000" b="1" i="1" dirty="0" smtClean="0">
                <a:solidFill>
                  <a:srgbClr val="0000FF"/>
                </a:solidFill>
              </a:rPr>
              <a:t>показывающие содержание радиоактивного элемента в объекте</a:t>
            </a:r>
            <a:r>
              <a:rPr lang="ru-RU" sz="2000" dirty="0" smtClean="0">
                <a:solidFill>
                  <a:srgbClr val="0000FF"/>
                </a:solidFill>
              </a:rPr>
              <a:t>, получают </a:t>
            </a:r>
            <a:r>
              <a:rPr lang="ru-RU" sz="2000" b="1" dirty="0" smtClean="0">
                <a:solidFill>
                  <a:srgbClr val="0000FF"/>
                </a:solidFill>
              </a:rPr>
              <a:t>в виде кривых </a:t>
            </a:r>
            <a:r>
              <a:rPr lang="ru-RU" sz="2000" dirty="0" smtClean="0">
                <a:solidFill>
                  <a:srgbClr val="0000FF"/>
                </a:solidFill>
              </a:rPr>
              <a:t>или </a:t>
            </a:r>
            <a:r>
              <a:rPr lang="ru-RU" sz="2000" b="1" i="1" u="sng" dirty="0" smtClean="0">
                <a:solidFill>
                  <a:srgbClr val="0000FF"/>
                </a:solidFill>
              </a:rPr>
              <a:t>наглядного изображения</a:t>
            </a:r>
            <a:r>
              <a:rPr lang="ru-RU" sz="2000" dirty="0" smtClean="0">
                <a:solidFill>
                  <a:srgbClr val="0000FF"/>
                </a:solidFill>
              </a:rPr>
              <a:t>. </a:t>
            </a:r>
            <a:endParaRPr lang="ru-RU" sz="2000" dirty="0">
              <a:solidFill>
                <a:srgbClr val="0000FF"/>
              </a:solidFill>
            </a:endParaRPr>
          </a:p>
        </p:txBody>
      </p:sp>
      <p:pic>
        <p:nvPicPr>
          <p:cNvPr id="27652" name="Picture 4" descr="C:\Documents and Settings\1\Мои документы\Мои рисунки\ris_6_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1" y="4343400"/>
            <a:ext cx="3714776" cy="2300310"/>
          </a:xfrm>
          <a:prstGeom prst="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27653" name="Picture 5" descr="C:\Documents and Settings\1\Мои документы\Мои рисунки\ris_7_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1357298"/>
            <a:ext cx="4838700" cy="3457575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27654" name="Picture 6" descr="C:\Documents and Settings\1\Мои документы\Мои рисунки\ris_8_0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1357298"/>
            <a:ext cx="3786214" cy="2066925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285720" y="3500438"/>
            <a:ext cx="35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" name="Picture 4" descr="C:\Documents and Settings\1\Мои документы\Мои рисунки\йод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3500438"/>
            <a:ext cx="1143008" cy="857256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1571604" y="3500438"/>
            <a:ext cx="2428892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00FF"/>
                </a:solidFill>
              </a:rPr>
              <a:t>Радиоактивный йод дают натощак и </a:t>
            </a:r>
            <a:r>
              <a:rPr lang="ru-RU" sz="1400" b="1" dirty="0" smtClean="0">
                <a:solidFill>
                  <a:srgbClr val="0000FF"/>
                </a:solidFill>
              </a:rPr>
              <a:t>через сутки </a:t>
            </a:r>
            <a:r>
              <a:rPr lang="ru-RU" sz="1400" dirty="0" smtClean="0">
                <a:solidFill>
                  <a:srgbClr val="0000FF"/>
                </a:solidFill>
              </a:rPr>
              <a:t>проводят </a:t>
            </a:r>
            <a:r>
              <a:rPr lang="ru-RU" sz="1400" dirty="0" err="1" smtClean="0">
                <a:solidFill>
                  <a:srgbClr val="0000FF"/>
                </a:solidFill>
              </a:rPr>
              <a:t>сцинтиграфию</a:t>
            </a:r>
            <a:r>
              <a:rPr lang="ru-RU" sz="1400" dirty="0" smtClean="0">
                <a:solidFill>
                  <a:srgbClr val="0000FF"/>
                </a:solidFill>
              </a:rPr>
              <a:t>.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29322" y="5715016"/>
            <a:ext cx="1571604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rgbClr val="0000FF"/>
                </a:solidFill>
              </a:rPr>
              <a:t>Метастазы в костных тканях</a:t>
            </a:r>
            <a:endParaRPr lang="ru-RU" sz="1600" b="1" i="1" dirty="0">
              <a:solidFill>
                <a:srgbClr val="0000FF"/>
              </a:solidFill>
            </a:endParaRPr>
          </a:p>
        </p:txBody>
      </p:sp>
      <p:pic>
        <p:nvPicPr>
          <p:cNvPr id="12" name="Picture 3" descr="C:\Documents and Settings\1\Мои документы\Мои рисунки\рн диаг-а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71934" y="4929198"/>
            <a:ext cx="1928826" cy="1571636"/>
          </a:xfrm>
          <a:prstGeom prst="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27656" name="Picture 8" descr="C:\Documents and Settings\1\Мои документы\Мои рисунки\метазтазы в костных тканях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29520" y="4857760"/>
            <a:ext cx="1357322" cy="1643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Documents and Settings\1\Мои документы\Мои рисунки\рн методы иссл-я в кардиологии и ангиолог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357166"/>
            <a:ext cx="6500858" cy="3857652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85720" y="4286256"/>
            <a:ext cx="857256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u="sng" dirty="0" err="1" smtClean="0">
                <a:solidFill>
                  <a:srgbClr val="0000FF"/>
                </a:solidFill>
              </a:rPr>
              <a:t>Сцинтиграфия</a:t>
            </a:r>
            <a:r>
              <a:rPr lang="ru-RU" sz="2000" b="1" i="1" u="sng" dirty="0" smtClean="0">
                <a:solidFill>
                  <a:srgbClr val="0000FF"/>
                </a:solidFill>
              </a:rPr>
              <a:t> миокарда </a:t>
            </a:r>
            <a:r>
              <a:rPr lang="ru-RU" sz="2000" dirty="0" smtClean="0">
                <a:solidFill>
                  <a:srgbClr val="0000FF"/>
                </a:solidFill>
              </a:rPr>
              <a:t>с помощью </a:t>
            </a:r>
            <a:r>
              <a:rPr lang="ru-RU" sz="2000" b="1" i="1" dirty="0" smtClean="0">
                <a:solidFill>
                  <a:srgbClr val="0000FF"/>
                </a:solidFill>
              </a:rPr>
              <a:t>таллия хлорида </a:t>
            </a:r>
            <a:r>
              <a:rPr lang="ru-RU" sz="2000" dirty="0" smtClean="0">
                <a:solidFill>
                  <a:srgbClr val="0000FF"/>
                </a:solidFill>
              </a:rPr>
              <a:t>основана на том, что 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таллий </a:t>
            </a:r>
            <a:r>
              <a:rPr lang="ru-RU" sz="2000" b="1" i="1" dirty="0" err="1" smtClean="0">
                <a:solidFill>
                  <a:schemeClr val="accent4">
                    <a:lumMod val="75000"/>
                  </a:schemeClr>
                </a:solidFill>
              </a:rPr>
              <a:t>накапливается,в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 основном,  в здоровом миокарде. </a:t>
            </a:r>
            <a:r>
              <a:rPr lang="ru-RU" sz="2000" dirty="0" smtClean="0">
                <a:solidFill>
                  <a:srgbClr val="0000FF"/>
                </a:solidFill>
              </a:rPr>
              <a:t>Таллий вводят </a:t>
            </a:r>
            <a:r>
              <a:rPr lang="ru-RU" sz="2000" b="1" i="1" dirty="0" smtClean="0">
                <a:solidFill>
                  <a:srgbClr val="0000FF"/>
                </a:solidFill>
              </a:rPr>
              <a:t>внутривенно</a:t>
            </a:r>
            <a:r>
              <a:rPr lang="ru-RU" sz="2000" dirty="0" smtClean="0">
                <a:solidFill>
                  <a:srgbClr val="0000FF"/>
                </a:solidFill>
              </a:rPr>
              <a:t> и при </a:t>
            </a:r>
            <a:r>
              <a:rPr lang="ru-RU" sz="2000" u="sng" dirty="0" smtClean="0">
                <a:solidFill>
                  <a:srgbClr val="0000FF"/>
                </a:solidFill>
              </a:rPr>
              <a:t>нормальном коронарном кровоснабжении миокард захватывает до 90% таллия</a:t>
            </a:r>
            <a:r>
              <a:rPr lang="ru-RU" sz="2000" dirty="0" smtClean="0">
                <a:solidFill>
                  <a:srgbClr val="0000FF"/>
                </a:solidFill>
              </a:rPr>
              <a:t>.</a:t>
            </a:r>
          </a:p>
          <a:p>
            <a:r>
              <a:rPr lang="ru-RU" sz="2000" dirty="0" smtClean="0">
                <a:solidFill>
                  <a:srgbClr val="0000FF"/>
                </a:solidFill>
              </a:rPr>
              <a:t>Если же </a:t>
            </a:r>
            <a:r>
              <a:rPr lang="ru-RU" sz="2000" b="1" i="1" dirty="0" smtClean="0">
                <a:solidFill>
                  <a:srgbClr val="0000FF"/>
                </a:solidFill>
              </a:rPr>
              <a:t>кровоток </a:t>
            </a:r>
            <a:r>
              <a:rPr lang="ru-RU" sz="2000" b="1" i="1" u="sng" dirty="0" smtClean="0">
                <a:solidFill>
                  <a:srgbClr val="0000FF"/>
                </a:solidFill>
              </a:rPr>
              <a:t>нарушен</a:t>
            </a:r>
            <a:r>
              <a:rPr lang="ru-RU" sz="2000" dirty="0" smtClean="0">
                <a:solidFill>
                  <a:srgbClr val="0000FF"/>
                </a:solidFill>
              </a:rPr>
              <a:t>, то </a:t>
            </a:r>
            <a:r>
              <a:rPr lang="ru-RU" sz="2000" b="1" dirty="0" smtClean="0">
                <a:solidFill>
                  <a:srgbClr val="0000FF"/>
                </a:solidFill>
              </a:rPr>
              <a:t>уровень таллия </a:t>
            </a:r>
            <a:r>
              <a:rPr lang="ru-RU" sz="2000" dirty="0" smtClean="0">
                <a:solidFill>
                  <a:srgbClr val="0000FF"/>
                </a:solidFill>
              </a:rPr>
              <a:t>на этом участке заметно </a:t>
            </a:r>
            <a:r>
              <a:rPr lang="ru-RU" sz="2000" b="1" i="1" u="sng" dirty="0" smtClean="0">
                <a:solidFill>
                  <a:srgbClr val="0000FF"/>
                </a:solidFill>
              </a:rPr>
              <a:t>снижен</a:t>
            </a:r>
            <a:r>
              <a:rPr lang="ru-RU" sz="2000" dirty="0" smtClean="0">
                <a:solidFill>
                  <a:srgbClr val="0000FF"/>
                </a:solidFill>
              </a:rPr>
              <a:t>.</a:t>
            </a:r>
            <a:endParaRPr lang="ru-RU" sz="2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+mj-lt"/>
                <a:cs typeface="Arial" pitchFamily="34" charset="0"/>
              </a:rPr>
              <a:t>Авторадиография</a:t>
            </a: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285720" y="2143116"/>
            <a:ext cx="8643998" cy="22467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i="1" dirty="0"/>
              <a:t> </a:t>
            </a:r>
            <a:r>
              <a:rPr lang="ru-RU" sz="2000" i="1" dirty="0" smtClean="0"/>
              <a:t>Пленка </a:t>
            </a:r>
            <a:r>
              <a:rPr lang="ru-RU" sz="2000" i="1" dirty="0"/>
              <a:t>с чувствительной к радиоактивному излучению фотоэмульсией накладывается на поверхность или срез </a:t>
            </a:r>
            <a:r>
              <a:rPr lang="ru-RU" sz="2000" i="1" dirty="0" smtClean="0"/>
              <a:t>объекта, содержащего радиоактивные метки. Радиоактивные </a:t>
            </a:r>
            <a:r>
              <a:rPr lang="ru-RU" sz="2000" i="1" dirty="0"/>
              <a:t>вещества, содержащиеся в объекте, как бы сами себя фотографируют (отсюда название). После проявления места затемнения на пленке соответствуют локализации радиоактивных частиц.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7158" y="642918"/>
            <a:ext cx="85011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Авторадиография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-</a:t>
            </a:r>
            <a:r>
              <a:rPr lang="ru-RU" sz="2400" dirty="0" smtClean="0">
                <a:solidFill>
                  <a:srgbClr val="0000FF"/>
                </a:solidFill>
              </a:rPr>
              <a:t> это </a:t>
            </a:r>
            <a:r>
              <a:rPr lang="ru-RU" sz="2400" b="1" dirty="0" smtClean="0">
                <a:solidFill>
                  <a:srgbClr val="0000FF"/>
                </a:solidFill>
              </a:rPr>
              <a:t>выявление радиоактивно меченых </a:t>
            </a:r>
            <a:r>
              <a:rPr lang="ru-RU" sz="2400" dirty="0" smtClean="0">
                <a:solidFill>
                  <a:srgbClr val="0000FF"/>
                </a:solidFill>
              </a:rPr>
              <a:t>молекул(ДНК, РНК или белков), основанный на их способности </a:t>
            </a:r>
            <a:r>
              <a:rPr lang="ru-RU" sz="2400" b="1" i="1" dirty="0" smtClean="0">
                <a:solidFill>
                  <a:srgbClr val="0000FF"/>
                </a:solidFill>
              </a:rPr>
              <a:t>воздействовать на фотопленку</a:t>
            </a:r>
            <a:r>
              <a:rPr lang="ru-RU" sz="2400" dirty="0" smtClean="0">
                <a:solidFill>
                  <a:srgbClr val="0000FF"/>
                </a:solidFill>
              </a:rPr>
              <a:t>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4643446"/>
            <a:ext cx="3786214" cy="857256"/>
          </a:xfrm>
          <a:prstGeom prst="rec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>
            <a:stCxn id="6" idx="1"/>
            <a:endCxn id="6" idx="3"/>
          </p:cNvCxnSpPr>
          <p:nvPr/>
        </p:nvCxnSpPr>
        <p:spPr>
          <a:xfrm rot="10800000" flipH="1">
            <a:off x="571472" y="5072074"/>
            <a:ext cx="3786214" cy="1588"/>
          </a:xfrm>
          <a:prstGeom prst="line">
            <a:avLst/>
          </a:prstGeom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71472" y="4714884"/>
            <a:ext cx="14462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0000FF"/>
                </a:solidFill>
              </a:rPr>
              <a:t>фотопленка</a:t>
            </a:r>
            <a:endParaRPr lang="ru-RU" sz="1400" b="1" i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472" y="5143512"/>
            <a:ext cx="37862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err="1" smtClean="0">
                <a:solidFill>
                  <a:srgbClr val="0000FF"/>
                </a:solidFill>
              </a:rPr>
              <a:t>Биоткань</a:t>
            </a:r>
            <a:r>
              <a:rPr lang="ru-RU" sz="1400" b="1" i="1" dirty="0" smtClean="0">
                <a:solidFill>
                  <a:srgbClr val="0000FF"/>
                </a:solidFill>
              </a:rPr>
              <a:t>           •          •           •</a:t>
            </a:r>
            <a:endParaRPr lang="ru-RU" sz="1400" b="1" i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00298" y="5786454"/>
            <a:ext cx="27146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rgbClr val="0000FF"/>
                </a:solidFill>
              </a:rPr>
              <a:t>Радиоактивные метки</a:t>
            </a:r>
            <a:endParaRPr lang="ru-RU" sz="1400" b="1" i="1" dirty="0">
              <a:solidFill>
                <a:srgbClr val="0000FF"/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rot="16200000" flipV="1">
            <a:off x="2893207" y="5536421"/>
            <a:ext cx="428628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3143240" y="5357826"/>
            <a:ext cx="714380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0800000">
            <a:off x="2357422" y="5357826"/>
            <a:ext cx="785818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2214546" y="4857760"/>
            <a:ext cx="142876" cy="1588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2286778" y="4856966"/>
            <a:ext cx="142876" cy="1588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2358216" y="4856966"/>
            <a:ext cx="142876" cy="1588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3001158" y="4856966"/>
            <a:ext cx="142876" cy="1588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3072596" y="4856966"/>
            <a:ext cx="142876" cy="1588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3144034" y="4856966"/>
            <a:ext cx="142876" cy="1588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>
            <a:off x="3858414" y="4856966"/>
            <a:ext cx="142876" cy="1588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3929852" y="4856966"/>
            <a:ext cx="142876" cy="1588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>
            <a:off x="3786976" y="4856966"/>
            <a:ext cx="142876" cy="1588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357686" y="4500570"/>
            <a:ext cx="2143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i="1" dirty="0" smtClean="0">
                <a:solidFill>
                  <a:srgbClr val="0000FF"/>
                </a:solidFill>
              </a:rPr>
              <a:t>Следы от радиоактивного излучения</a:t>
            </a:r>
            <a:endParaRPr lang="ru-RU" sz="1200" b="1" i="1" dirty="0">
              <a:solidFill>
                <a:srgbClr val="0000FF"/>
              </a:solidFill>
            </a:endParaRPr>
          </a:p>
        </p:txBody>
      </p:sp>
      <p:pic>
        <p:nvPicPr>
          <p:cNvPr id="29" name="Picture 2" descr="lumiBi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4429132"/>
            <a:ext cx="1428777" cy="2022467"/>
          </a:xfrm>
          <a:prstGeom prst="rect">
            <a:avLst/>
          </a:prstGeom>
          <a:noFill/>
          <a:ln w="38100">
            <a:solidFill>
              <a:schemeClr val="accent4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30" name="Picture 7" descr="Рис. 3. Включение в ядра соединительнотканых клеток меченного тритием тимидина, идущего на построение нуклеиновых кислот. Увеличено в 600 раз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82" y="5214950"/>
            <a:ext cx="1500198" cy="1263644"/>
          </a:xfrm>
          <a:prstGeom prst="rect">
            <a:avLst/>
          </a:prstGeom>
          <a:noFill/>
          <a:ln w="38100">
            <a:solidFill>
              <a:schemeClr val="accent4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29698" name="Picture 2" descr="C:\Documents and Settings\1\Мои документы\Мои рисунки\autograf Томаса Андерс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142852"/>
            <a:ext cx="2158778" cy="839800"/>
          </a:xfrm>
          <a:prstGeom prst="rect">
            <a:avLst/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atin typeface="+mj-lt"/>
                <a:cs typeface="Arial" pitchFamily="34" charset="0"/>
              </a:rPr>
              <a:t>Ионная медицинская радиография</a:t>
            </a:r>
            <a:endParaRPr lang="ru-RU" sz="2800" b="1" dirty="0">
              <a:latin typeface="+mj-lt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571480"/>
            <a:ext cx="85011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u="sng" dirty="0" smtClean="0">
                <a:solidFill>
                  <a:srgbClr val="0000FF"/>
                </a:solidFill>
              </a:rPr>
              <a:t>Суть</a:t>
            </a:r>
            <a:r>
              <a:rPr lang="ru-RU" sz="2000" dirty="0" smtClean="0">
                <a:solidFill>
                  <a:srgbClr val="0000FF"/>
                </a:solidFill>
              </a:rPr>
              <a:t>: </a:t>
            </a:r>
            <a:r>
              <a:rPr lang="ru-RU" sz="2000" b="1" i="1" dirty="0" smtClean="0">
                <a:solidFill>
                  <a:srgbClr val="0000FF"/>
                </a:solidFill>
              </a:rPr>
              <a:t>пробег тяжелых заряженных </a:t>
            </a:r>
            <a:r>
              <a:rPr lang="ru-RU" sz="2000" dirty="0" smtClean="0">
                <a:solidFill>
                  <a:srgbClr val="0000FF"/>
                </a:solidFill>
              </a:rPr>
              <a:t>частиц ( альфа, протонов) зависит </a:t>
            </a:r>
            <a:r>
              <a:rPr lang="ru-RU" sz="2000" b="1" i="1" u="sng" dirty="0" smtClean="0">
                <a:solidFill>
                  <a:srgbClr val="0000FF"/>
                </a:solidFill>
              </a:rPr>
              <a:t>от плотности вещества</a:t>
            </a:r>
            <a:r>
              <a:rPr lang="ru-RU" sz="2000" dirty="0" smtClean="0">
                <a:solidFill>
                  <a:srgbClr val="0000FF"/>
                </a:solidFill>
              </a:rPr>
              <a:t>. Регистрируют поток </a:t>
            </a:r>
            <a:r>
              <a:rPr lang="ru-RU" sz="2000" b="1" i="1" u="sng" dirty="0" smtClean="0">
                <a:solidFill>
                  <a:schemeClr val="accent4">
                    <a:lumMod val="75000"/>
                  </a:schemeClr>
                </a:solidFill>
              </a:rPr>
              <a:t>до и после </a:t>
            </a:r>
            <a:r>
              <a:rPr lang="ru-RU" sz="2000" dirty="0" smtClean="0">
                <a:solidFill>
                  <a:srgbClr val="0000FF"/>
                </a:solidFill>
              </a:rPr>
              <a:t>прохождения объекта и получают сведения </a:t>
            </a:r>
            <a:r>
              <a:rPr lang="ru-RU" sz="2000" b="1" i="1" dirty="0" smtClean="0">
                <a:solidFill>
                  <a:srgbClr val="0000FF"/>
                </a:solidFill>
              </a:rPr>
              <a:t>о средней плотности </a:t>
            </a:r>
            <a:r>
              <a:rPr lang="ru-RU" sz="2000" dirty="0" smtClean="0">
                <a:solidFill>
                  <a:srgbClr val="0000FF"/>
                </a:solidFill>
              </a:rPr>
              <a:t>мягких тканей вещества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1785926"/>
            <a:ext cx="8572560" cy="95410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 smtClean="0">
                <a:latin typeface="+mj-lt"/>
                <a:cs typeface="Arial" pitchFamily="34" charset="0"/>
              </a:rPr>
              <a:t>ПЭТ=позитронно-эмиссионный</a:t>
            </a:r>
            <a:r>
              <a:rPr lang="ru-RU" sz="2800" b="1" dirty="0" smtClean="0">
                <a:latin typeface="+mj-lt"/>
                <a:cs typeface="Arial" pitchFamily="34" charset="0"/>
              </a:rPr>
              <a:t> томограф</a:t>
            </a:r>
            <a:endParaRPr lang="ru-RU" sz="2800" b="1" dirty="0">
              <a:latin typeface="+mj-lt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2786058"/>
            <a:ext cx="321471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u="sng" dirty="0" smtClean="0">
                <a:solidFill>
                  <a:srgbClr val="0000FF"/>
                </a:solidFill>
              </a:rPr>
              <a:t>В основе </a:t>
            </a:r>
            <a:r>
              <a:rPr lang="ru-RU" sz="2000" b="1" i="1" u="sng" dirty="0" smtClean="0">
                <a:solidFill>
                  <a:schemeClr val="accent4">
                    <a:lumMod val="75000"/>
                  </a:schemeClr>
                </a:solidFill>
              </a:rPr>
              <a:t>ПЭТ</a:t>
            </a:r>
            <a:r>
              <a:rPr lang="ru-RU" sz="2000" dirty="0" smtClean="0">
                <a:solidFill>
                  <a:srgbClr val="0000FF"/>
                </a:solidFill>
              </a:rPr>
              <a:t>: </a:t>
            </a:r>
            <a:r>
              <a:rPr lang="ru-RU" sz="2000" b="1" i="1" dirty="0" smtClean="0">
                <a:solidFill>
                  <a:srgbClr val="0000FF"/>
                </a:solidFill>
              </a:rPr>
              <a:t>регистрация двух противоположно направленных гамма - квантов</a:t>
            </a:r>
            <a:r>
              <a:rPr lang="ru-RU" sz="2000" dirty="0" smtClean="0">
                <a:solidFill>
                  <a:srgbClr val="0000FF"/>
                </a:solidFill>
              </a:rPr>
              <a:t>, одинаковых энергий, возникших в результате </a:t>
            </a:r>
            <a:r>
              <a:rPr lang="ru-RU" sz="2000" b="1" i="1" dirty="0" smtClean="0">
                <a:solidFill>
                  <a:srgbClr val="0000FF"/>
                </a:solidFill>
              </a:rPr>
              <a:t>аннигиляции.</a:t>
            </a:r>
            <a:endParaRPr lang="ru-RU" sz="2000" b="1" i="1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5715016"/>
            <a:ext cx="3500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00FF"/>
                </a:solidFill>
              </a:rPr>
              <a:t>В организм пациента вводят </a:t>
            </a:r>
            <a:r>
              <a:rPr lang="ru-RU" sz="1600" b="1" i="1" dirty="0" err="1" smtClean="0">
                <a:solidFill>
                  <a:srgbClr val="0000FF"/>
                </a:solidFill>
              </a:rPr>
              <a:t>позитронноизлучающий</a:t>
            </a:r>
            <a:r>
              <a:rPr lang="ru-RU" sz="1600" b="1" i="1" dirty="0" smtClean="0">
                <a:solidFill>
                  <a:srgbClr val="0000FF"/>
                </a:solidFill>
              </a:rPr>
              <a:t>  </a:t>
            </a:r>
            <a:r>
              <a:rPr lang="ru-RU" sz="1600" dirty="0" smtClean="0">
                <a:solidFill>
                  <a:srgbClr val="0000FF"/>
                </a:solidFill>
              </a:rPr>
              <a:t>радионуклид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72396" y="5643578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00FF"/>
                </a:solidFill>
              </a:rPr>
              <a:t>11 </a:t>
            </a:r>
            <a:r>
              <a:rPr lang="ru-RU" b="1" dirty="0" smtClean="0">
                <a:solidFill>
                  <a:srgbClr val="0000FF"/>
                </a:solidFill>
              </a:rPr>
              <a:t> 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29586" y="56435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</a:rPr>
              <a:t>С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00892" y="6072206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00FF"/>
                </a:solidFill>
              </a:rPr>
              <a:t>Т=20,4 мин</a:t>
            </a:r>
            <a:endParaRPr lang="ru-RU" b="1" i="1" dirty="0">
              <a:solidFill>
                <a:srgbClr val="0000FF"/>
              </a:solidFill>
            </a:endParaRPr>
          </a:p>
        </p:txBody>
      </p:sp>
      <p:pic>
        <p:nvPicPr>
          <p:cNvPr id="11" name="Picture 2" descr="C:\Documents and Settings\1\Мои документы\Мои рисунки\antipart_1_300.jpg"/>
          <p:cNvPicPr>
            <a:picLocks noChangeAspect="1" noChangeArrowheads="1"/>
          </p:cNvPicPr>
          <p:nvPr/>
        </p:nvPicPr>
        <p:blipFill>
          <a:blip r:embed="rId2"/>
          <a:srcRect l="5577" t="34209" b="19693"/>
          <a:stretch>
            <a:fillRect/>
          </a:stretch>
        </p:blipFill>
        <p:spPr bwMode="auto">
          <a:xfrm>
            <a:off x="6858016" y="4000504"/>
            <a:ext cx="1928826" cy="1571636"/>
          </a:xfrm>
          <a:prstGeom prst="rect">
            <a:avLst/>
          </a:prstGeom>
          <a:noFill/>
          <a:ln w="57150">
            <a:noFill/>
          </a:ln>
        </p:spPr>
      </p:pic>
      <p:sp>
        <p:nvSpPr>
          <p:cNvPr id="12" name="Минус 11"/>
          <p:cNvSpPr/>
          <p:nvPr/>
        </p:nvSpPr>
        <p:spPr>
          <a:xfrm>
            <a:off x="7215206" y="4714884"/>
            <a:ext cx="285752" cy="71438"/>
          </a:xfrm>
          <a:prstGeom prst="mathMinus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7358082" y="4572008"/>
            <a:ext cx="35719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15338" y="4857760"/>
            <a:ext cx="35719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5" name="Плюс 14"/>
          <p:cNvSpPr/>
          <p:nvPr/>
        </p:nvSpPr>
        <p:spPr>
          <a:xfrm>
            <a:off x="8001024" y="4786322"/>
            <a:ext cx="285752" cy="357190"/>
          </a:xfrm>
          <a:prstGeom prst="mathPlus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13013330">
            <a:off x="6922291" y="4150555"/>
            <a:ext cx="285752" cy="71438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2682428" flipV="1">
            <a:off x="8561542" y="5373901"/>
            <a:ext cx="283972" cy="85538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Picture 2" descr="C:\Documents and Settings\1\Мои документы\Мои рисунки\пэт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2714620"/>
            <a:ext cx="3357586" cy="3786214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23" name="Picture 7" descr="C:\Documents and Settings\1\Мои документы\Мои рисунки\PAT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2786058"/>
            <a:ext cx="1928826" cy="1143008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 descr="C:\Documents and Settings\1\Мои документы\Мои рисунки\pe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285860"/>
            <a:ext cx="2500330" cy="2000264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31749" name="Picture 5" descr="C:\Documents and Settings\1\Мои документы\Мои рисунки\пэт рак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85728"/>
            <a:ext cx="4000528" cy="3548084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31750" name="Picture 6" descr="C:\Documents and Settings\1\Мои документы\Мои рисунки\PAT4 в неврологии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3857628"/>
            <a:ext cx="3214710" cy="2643206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5357818" y="3214686"/>
            <a:ext cx="1643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bg1"/>
                </a:solidFill>
              </a:rPr>
              <a:t>ПЭТ Рак</a:t>
            </a:r>
            <a:endParaRPr lang="ru-RU" sz="2000" b="1" i="1" dirty="0">
              <a:solidFill>
                <a:schemeClr val="bg1"/>
              </a:solidFill>
            </a:endParaRPr>
          </a:p>
        </p:txBody>
      </p:sp>
      <p:pic>
        <p:nvPicPr>
          <p:cNvPr id="31752" name="Picture 8" descr="C:\Documents and Settings\1\Мои документы\Мои рисунки\PAT2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285728"/>
            <a:ext cx="4572032" cy="3571900"/>
          </a:xfrm>
          <a:prstGeom prst="rect">
            <a:avLst/>
          </a:prstGeom>
          <a:noFill/>
        </p:spPr>
      </p:pic>
      <p:pic>
        <p:nvPicPr>
          <p:cNvPr id="31753" name="Picture 9" descr="C:\Documents and Settings\1\Мои документы\Мои рисунки\PAT3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4286256"/>
            <a:ext cx="2000264" cy="164307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57158" y="3786190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rgbClr val="0000FF"/>
                </a:solidFill>
              </a:rPr>
              <a:t>Оценка распространения рака и наличия метастазов</a:t>
            </a:r>
            <a:endParaRPr lang="ru-RU" sz="1600" b="1" i="1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5720" y="5857892"/>
            <a:ext cx="3286148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rgbClr val="0000FF"/>
                </a:solidFill>
              </a:rPr>
              <a:t>В постинфарктном периоде можно отличить живые участки миокарда от необратимых изменений</a:t>
            </a:r>
            <a:endParaRPr lang="ru-RU" sz="1400" b="1" i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43768" y="4929198"/>
            <a:ext cx="2000232" cy="13849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rgbClr val="0000FF"/>
                </a:solidFill>
              </a:rPr>
              <a:t>Оценка функциональных изменений головного мозга при сосудистых заболеваниях.</a:t>
            </a:r>
            <a:endParaRPr lang="ru-RU" sz="1400" b="1" i="1" dirty="0">
              <a:solidFill>
                <a:srgbClr val="0000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5984" y="4286256"/>
            <a:ext cx="16430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rgbClr val="0000FF"/>
                </a:solidFill>
              </a:rPr>
              <a:t>Оценка эффективности химиотерапии</a:t>
            </a:r>
            <a:endParaRPr lang="ru-RU" sz="1400" i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642918"/>
            <a:ext cx="8572560" cy="4619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Радоновая терапия </a:t>
            </a:r>
            <a:endParaRPr lang="ru-RU" sz="2400" b="1" i="1" u="sng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0"/>
            <a:ext cx="8572560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+mj-lt"/>
                <a:cs typeface="Arial" pitchFamily="34" charset="0"/>
              </a:rPr>
              <a:t>Радоновая </a:t>
            </a:r>
            <a:r>
              <a:rPr lang="ru-RU" sz="2800" b="1" dirty="0" smtClean="0">
                <a:latin typeface="+mj-lt"/>
                <a:cs typeface="Arial" pitchFamily="34" charset="0"/>
              </a:rPr>
              <a:t>терапия = альфа -терапия</a:t>
            </a:r>
            <a:endParaRPr lang="ru-RU" sz="2800" b="1" dirty="0">
              <a:latin typeface="+mj-lt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00496" y="642918"/>
            <a:ext cx="4857784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0000FF"/>
                </a:solidFill>
              </a:rPr>
              <a:t>метод лечения с применением радона и радоновых вод. </a:t>
            </a:r>
            <a:endParaRPr lang="ru-RU" sz="2000" b="1" i="1" dirty="0">
              <a:solidFill>
                <a:srgbClr val="0000FF"/>
              </a:solidFill>
            </a:endParaRPr>
          </a:p>
        </p:txBody>
      </p:sp>
      <p:pic>
        <p:nvPicPr>
          <p:cNvPr id="33794" name="Picture 2" descr="C:\Documents and Settings\1\Мои документы\Мои рисунки\radon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85860"/>
            <a:ext cx="1714512" cy="123825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5720" y="1357298"/>
            <a:ext cx="428628" cy="21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85720" y="1285860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222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44" y="2071678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86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2714620"/>
            <a:ext cx="3786214" cy="31393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rgbClr val="0000FF"/>
                </a:solidFill>
              </a:rPr>
              <a:t>Инертный газ радон без цвета, вкуса и запаха используют  для </a:t>
            </a:r>
          </a:p>
          <a:p>
            <a:pPr>
              <a:buFont typeface="Arial" pitchFamily="34" charset="0"/>
              <a:buChar char="•"/>
            </a:pPr>
            <a:r>
              <a:rPr lang="ru-RU" sz="2200" b="1" i="1" dirty="0" smtClean="0">
                <a:solidFill>
                  <a:srgbClr val="0000FF"/>
                </a:solidFill>
              </a:rPr>
              <a:t>Поверхностного воздействия на кожу </a:t>
            </a:r>
            <a:r>
              <a:rPr lang="ru-RU" sz="2200" dirty="0" smtClean="0">
                <a:solidFill>
                  <a:srgbClr val="0000FF"/>
                </a:solidFill>
              </a:rPr>
              <a:t>(ванна)</a:t>
            </a:r>
          </a:p>
          <a:p>
            <a:pPr>
              <a:buFont typeface="Arial" pitchFamily="34" charset="0"/>
              <a:buChar char="•"/>
            </a:pPr>
            <a:r>
              <a:rPr lang="ru-RU" sz="2200" b="1" i="1" dirty="0" smtClean="0">
                <a:solidFill>
                  <a:srgbClr val="0000FF"/>
                </a:solidFill>
              </a:rPr>
              <a:t>Органы пищеварения </a:t>
            </a:r>
            <a:r>
              <a:rPr lang="ru-RU" sz="2200" dirty="0" smtClean="0">
                <a:solidFill>
                  <a:srgbClr val="0000FF"/>
                </a:solidFill>
              </a:rPr>
              <a:t>(питье)</a:t>
            </a:r>
          </a:p>
          <a:p>
            <a:pPr>
              <a:buFont typeface="Arial" pitchFamily="34" charset="0"/>
              <a:buChar char="•"/>
            </a:pPr>
            <a:r>
              <a:rPr lang="ru-RU" sz="2200" b="1" i="1" dirty="0" smtClean="0">
                <a:solidFill>
                  <a:srgbClr val="0000FF"/>
                </a:solidFill>
              </a:rPr>
              <a:t>Дыхания</a:t>
            </a:r>
            <a:r>
              <a:rPr lang="ru-RU" sz="2200" dirty="0" smtClean="0">
                <a:solidFill>
                  <a:srgbClr val="0000FF"/>
                </a:solidFill>
              </a:rPr>
              <a:t> (ингаляции)</a:t>
            </a:r>
            <a:endParaRPr lang="ru-RU" sz="2200" dirty="0">
              <a:solidFill>
                <a:srgbClr val="0000FF"/>
              </a:solidFill>
            </a:endParaRPr>
          </a:p>
        </p:txBody>
      </p:sp>
      <p:pic>
        <p:nvPicPr>
          <p:cNvPr id="33795" name="Picture 3" descr="C:\Documents and Settings\1\Мои документы\Мои рисунки\u26_7049_list_i_vod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1142984"/>
            <a:ext cx="1928826" cy="1613341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33797" name="Picture 5" descr="C:\Documents and Settings\1\Мои документы\Мои рисунки\touristbelokurukha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1357298"/>
            <a:ext cx="3214710" cy="2357439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7358082" y="1428736"/>
            <a:ext cx="15001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rgbClr val="0000FF"/>
                </a:solidFill>
              </a:rPr>
              <a:t>Выход радоновых вод на поверхность</a:t>
            </a:r>
            <a:endParaRPr lang="ru-RU" sz="1400" b="1" i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00496" y="3786190"/>
            <a:ext cx="4786346" cy="2677656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Действующий фактор: </a:t>
            </a:r>
            <a:r>
              <a:rPr lang="ru-RU" sz="2400" b="1" i="1" dirty="0" smtClean="0">
                <a:solidFill>
                  <a:srgbClr val="0000FF"/>
                </a:solidFill>
              </a:rPr>
              <a:t>растворенный в воде инертный газ радон, распад которого сопровождается </a:t>
            </a:r>
            <a:r>
              <a:rPr lang="ru-RU" sz="2400" b="1" i="1" u="sng" dirty="0" err="1" smtClean="0">
                <a:solidFill>
                  <a:schemeClr val="accent4">
                    <a:lumMod val="75000"/>
                  </a:schemeClr>
                </a:solidFill>
              </a:rPr>
              <a:t>альфа-излучением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.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       </a:t>
            </a:r>
            <a:r>
              <a:rPr lang="ru-RU" sz="2000" b="1" i="1" dirty="0" smtClean="0">
                <a:solidFill>
                  <a:srgbClr val="0000FF"/>
                </a:solidFill>
              </a:rPr>
              <a:t>Период полураспада 3,825 суток.</a:t>
            </a:r>
            <a:endParaRPr lang="ru-RU" sz="2000" b="1" i="1" u="sng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Documents and Settings\1\Мои документы\Мои рисунки\радон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2500330" cy="2143140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34819" name="Picture 3" descr="C:\Documents and Settings\1\Мои документы\Мои рисунки\altaiwest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357166"/>
            <a:ext cx="3000376" cy="2357454"/>
          </a:xfrm>
          <a:prstGeom prst="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4" name="Picture 2" descr="http://www.megabook.ru/MObjects2/DATA4/otherfiles/tarasova317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357166"/>
            <a:ext cx="2500330" cy="2357454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34820" name="Picture 4" descr="C:\Documents and Settings\1\Мои документы\Мои рисунки\Железноводск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4214818"/>
            <a:ext cx="3400082" cy="2278055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34821" name="Picture 5" descr="C:\Documents and Settings\1\Мои документы\Мои рисунки\Пятигорск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2500306"/>
            <a:ext cx="2643206" cy="1643074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357158" y="6143644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Железноводск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3786190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Пятигорск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00364" y="2786058"/>
            <a:ext cx="5857916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Активность</a:t>
            </a:r>
            <a:r>
              <a:rPr lang="ru-RU" sz="2400" dirty="0" smtClean="0"/>
              <a:t> </a:t>
            </a:r>
            <a:r>
              <a:rPr lang="ru-RU" sz="2400" i="1" dirty="0" smtClean="0">
                <a:solidFill>
                  <a:srgbClr val="0000FF"/>
                </a:solidFill>
              </a:rPr>
              <a:t>радона в используемой минеральной воде должна быть больше </a:t>
            </a:r>
            <a:r>
              <a:rPr lang="ru-RU" sz="2400" b="1" i="1" dirty="0" smtClean="0">
                <a:solidFill>
                  <a:srgbClr val="0000FF"/>
                </a:solidFill>
              </a:rPr>
              <a:t>37 Бк</a:t>
            </a:r>
            <a:r>
              <a:rPr lang="en-US" sz="2400" b="1" i="1" dirty="0" smtClean="0">
                <a:solidFill>
                  <a:srgbClr val="0000FF"/>
                </a:solidFill>
              </a:rPr>
              <a:t>/</a:t>
            </a:r>
            <a:r>
              <a:rPr lang="ru-RU" sz="2400" b="1" i="1" dirty="0" smtClean="0">
                <a:solidFill>
                  <a:srgbClr val="0000FF"/>
                </a:solidFill>
              </a:rPr>
              <a:t>л.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pic>
        <p:nvPicPr>
          <p:cNvPr id="34822" name="Picture 6" descr="C:\Documents and Settings\1\Мои документы\Мои рисунки\Obl_bolnica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86182" y="4071942"/>
            <a:ext cx="5000660" cy="2500329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4000496" y="4286256"/>
            <a:ext cx="4857784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00FF"/>
                </a:solidFill>
              </a:rPr>
              <a:t> </a:t>
            </a:r>
            <a:r>
              <a:rPr lang="ru-RU" sz="2000" b="1" i="1" dirty="0" smtClean="0">
                <a:solidFill>
                  <a:schemeClr val="bg1"/>
                </a:solidFill>
              </a:rPr>
              <a:t>Стимулирует </a:t>
            </a:r>
            <a:r>
              <a:rPr lang="ru-RU" sz="2000" dirty="0" smtClean="0">
                <a:solidFill>
                  <a:schemeClr val="bg1"/>
                </a:solidFill>
              </a:rPr>
              <a:t>функцию коркового слоя надпочечников.</a:t>
            </a:r>
          </a:p>
          <a:p>
            <a:pPr>
              <a:buFont typeface="Arial" pitchFamily="34" charset="0"/>
              <a:buChar char="•"/>
            </a:pPr>
            <a:r>
              <a:rPr lang="ru-RU" sz="2000" i="1" dirty="0" smtClean="0">
                <a:solidFill>
                  <a:schemeClr val="bg1"/>
                </a:solidFill>
              </a:rPr>
              <a:t>Изменяет проницаемость гематоэнцефалического барьера</a:t>
            </a:r>
          </a:p>
          <a:p>
            <a:pPr>
              <a:buFont typeface="Arial" pitchFamily="34" charset="0"/>
              <a:buChar char="•"/>
            </a:pPr>
            <a:r>
              <a:rPr lang="ru-RU" sz="2200" b="1" i="1" dirty="0" smtClean="0">
                <a:solidFill>
                  <a:schemeClr val="bg1"/>
                </a:solidFill>
              </a:rPr>
              <a:t>Усиливает процессы торможения </a:t>
            </a:r>
            <a:r>
              <a:rPr lang="ru-RU" sz="2200" b="1" i="1" dirty="0" smtClean="0">
                <a:solidFill>
                  <a:srgbClr val="FF0000"/>
                </a:solidFill>
              </a:rPr>
              <a:t>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 descr="C:\Documents and Settings\1\Мои документы\Мои рисунки\kiv%20statvent%20(7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5067199" cy="4470396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57166"/>
            <a:ext cx="3571899" cy="2962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85720" y="5286388"/>
            <a:ext cx="5072098" cy="1200329"/>
          </a:xfrm>
          <a:prstGeom prst="rect">
            <a:avLst/>
          </a:prstGeom>
          <a:solidFill>
            <a:srgbClr val="D1ED2B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54%</a:t>
            </a:r>
            <a:r>
              <a:rPr lang="ru-RU" sz="2400" b="1" dirty="0" smtClean="0">
                <a:solidFill>
                  <a:srgbClr val="0000FF"/>
                </a:solidFill>
              </a:rPr>
              <a:t> дозы облучения каждого жителя Земли дает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радон.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5844" name="Picture 4" descr="C:\Documents and Settings\1\Мои документы\Мои рисунки\84aa77ccd31c8bb550a1858d9206c14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3429000"/>
            <a:ext cx="3357586" cy="3143272"/>
          </a:xfrm>
          <a:prstGeom prst="rect">
            <a:avLst/>
          </a:prstGeom>
          <a:noFill/>
          <a:ln w="57150">
            <a:solidFill>
              <a:schemeClr val="accent3">
                <a:lumMod val="40000"/>
                <a:lumOff val="6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357166"/>
            <a:ext cx="85011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</a:rPr>
              <a:t> Дозиметрия  ионизирующего излучения</a:t>
            </a:r>
            <a:endParaRPr lang="ru-RU" sz="2800" b="1" u="sng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571612"/>
            <a:ext cx="8429684" cy="193899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tint val="66000"/>
                  <a:satMod val="160000"/>
                </a:schemeClr>
              </a:gs>
              <a:gs pos="50000">
                <a:schemeClr val="accent1">
                  <a:lumMod val="75000"/>
                  <a:tint val="44500"/>
                  <a:satMod val="160000"/>
                </a:schemeClr>
              </a:gs>
              <a:gs pos="100000">
                <a:schemeClr val="accent1">
                  <a:lumMod val="75000"/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FF"/>
                </a:solidFill>
              </a:rPr>
              <a:t>Дозиметрия – </a:t>
            </a:r>
            <a:r>
              <a:rPr lang="ru-RU" sz="2400" dirty="0" smtClean="0">
                <a:solidFill>
                  <a:srgbClr val="0000FF"/>
                </a:solidFill>
              </a:rPr>
              <a:t>это раздел ядерной физики, в которой изучаются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величины,</a:t>
            </a:r>
            <a:r>
              <a:rPr lang="ru-RU" sz="2400" dirty="0" smtClean="0">
                <a:solidFill>
                  <a:srgbClr val="0000FF"/>
                </a:solidFill>
              </a:rPr>
              <a:t> характеризующие действие </a:t>
            </a:r>
            <a:r>
              <a:rPr lang="ru-RU" sz="2400" b="1" dirty="0" smtClean="0">
                <a:solidFill>
                  <a:srgbClr val="0000FF"/>
                </a:solidFill>
              </a:rPr>
              <a:t>ИИ</a:t>
            </a:r>
            <a:r>
              <a:rPr lang="ru-RU" sz="2400" dirty="0" smtClean="0">
                <a:solidFill>
                  <a:srgbClr val="0000FF"/>
                </a:solidFill>
              </a:rPr>
              <a:t> на вещество,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FF"/>
                </a:solidFill>
              </a:rPr>
              <a:t> а также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методы и приборы </a:t>
            </a:r>
            <a:r>
              <a:rPr lang="ru-RU" sz="2400" dirty="0" smtClean="0">
                <a:solidFill>
                  <a:srgbClr val="0000FF"/>
                </a:solidFill>
              </a:rPr>
              <a:t>для их измерения.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4071942"/>
            <a:ext cx="84296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00FF"/>
                </a:solidFill>
              </a:rPr>
              <a:t>Дозиметрия возникла из необходимости 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количественной оценки </a:t>
            </a:r>
            <a:r>
              <a:rPr lang="ru-RU" sz="2400" dirty="0" smtClean="0">
                <a:solidFill>
                  <a:srgbClr val="0000FF"/>
                </a:solidFill>
              </a:rPr>
              <a:t>действия </a:t>
            </a:r>
            <a:r>
              <a:rPr lang="ru-RU" sz="2400" b="1" i="1" dirty="0" smtClean="0">
                <a:solidFill>
                  <a:srgbClr val="0000FF"/>
                </a:solidFill>
              </a:rPr>
              <a:t>ИИ.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02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1000108"/>
            <a:ext cx="45720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8 ноября 1895 года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Рентген </a:t>
            </a:r>
            <a:r>
              <a:rPr lang="ru-RU" sz="2400" i="1" dirty="0" smtClean="0">
                <a:solidFill>
                  <a:srgbClr val="0000FF"/>
                </a:solidFill>
              </a:rPr>
              <a:t>первым из людей посмотрел сквозь твердое непрозрачное тело.</a:t>
            </a:r>
            <a:endParaRPr lang="ru-RU" sz="2400" i="1" dirty="0">
              <a:solidFill>
                <a:srgbClr val="0000FF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57158" y="357166"/>
            <a:ext cx="2643206" cy="9144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История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tint val="88000"/>
                  <a:satMod val="150000"/>
                </a:scheme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8226" name="Picture 2" descr="C:\Documents and Settings\1\Мои документы\Мои рисунки\Roentg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643182"/>
            <a:ext cx="2324100" cy="3175000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85720" y="5786454"/>
            <a:ext cx="3357586" cy="7386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rgbClr val="0000FF"/>
                </a:solidFill>
              </a:rPr>
              <a:t>Первый опубликованный рентгеновский снимок – кисть  руки жены с двумя кольцами.</a:t>
            </a:r>
            <a:endParaRPr lang="ru-RU" sz="1400" b="1" i="1" dirty="0">
              <a:solidFill>
                <a:srgbClr val="0000FF"/>
              </a:solidFill>
            </a:endParaRPr>
          </a:p>
        </p:txBody>
      </p:sp>
      <p:pic>
        <p:nvPicPr>
          <p:cNvPr id="8" name="Picture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357166"/>
            <a:ext cx="2068509" cy="2928958"/>
          </a:xfrm>
          <a:prstGeom prst="rect">
            <a:avLst/>
          </a:prstGeom>
          <a:noFill/>
          <a:ln w="57150">
            <a:solidFill>
              <a:schemeClr val="accent3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6643702" y="3357562"/>
            <a:ext cx="2286000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lvl="0" eaLnBrk="0" hangingPunct="0"/>
            <a:r>
              <a:rPr lang="ru-RU" sz="1600" b="1" i="1" dirty="0" err="1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Вильге́льм</a:t>
            </a:r>
            <a:r>
              <a:rPr lang="ru-RU" sz="1600" b="1" i="1" dirty="0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600" b="1" i="1" dirty="0" err="1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Ко́нрад</a:t>
            </a:r>
            <a:r>
              <a:rPr lang="ru-RU" sz="1600" b="1" i="1" dirty="0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600" b="1" i="1" dirty="0" err="1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Рентге́н</a:t>
            </a:r>
            <a:r>
              <a:rPr lang="ru-RU" sz="1600" b="1" i="1" dirty="0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endParaRPr lang="ru-RU" sz="1600" b="1" i="1" dirty="0" smtClean="0">
              <a:solidFill>
                <a:srgbClr val="0000FF"/>
              </a:solidFill>
            </a:endParaRPr>
          </a:p>
          <a:p>
            <a:pPr lvl="0" eaLnBrk="0" hangingPunct="0"/>
            <a:r>
              <a:rPr lang="ru-RU" sz="1600" b="1" i="1" dirty="0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(1845 – 1923)</a:t>
            </a:r>
            <a:endParaRPr lang="ru-RU" sz="1600" b="1" i="1" dirty="0">
              <a:solidFill>
                <a:srgbClr val="0000FF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929322" y="4214818"/>
            <a:ext cx="30003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ru-RU" dirty="0" smtClean="0">
                <a:cs typeface="Times New Roman" pitchFamily="18" charset="0"/>
              </a:rPr>
              <a:t> </a:t>
            </a:r>
            <a:r>
              <a:rPr lang="ru-RU" sz="1600" dirty="0" smtClean="0"/>
              <a:t> </a:t>
            </a:r>
            <a:endParaRPr lang="ru-RU" sz="1600" dirty="0"/>
          </a:p>
        </p:txBody>
      </p:sp>
      <p:pic>
        <p:nvPicPr>
          <p:cNvPr id="308227" name="Picture 3" descr="C:\Documents and Settings\1\Мои документы\Мои рисунки\Нобель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357166"/>
            <a:ext cx="1714512" cy="2000264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5357818" y="2357430"/>
            <a:ext cx="989373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  <a:cs typeface="Times New Roman" pitchFamily="18" charset="0"/>
              </a:rPr>
              <a:t> 1901</a:t>
            </a:r>
            <a:r>
              <a:rPr lang="ru-RU" sz="1600" dirty="0" smtClean="0">
                <a:solidFill>
                  <a:prstClr val="black"/>
                </a:solidFill>
              </a:rPr>
              <a:t> </a:t>
            </a:r>
            <a:endParaRPr lang="ru-RU" dirty="0"/>
          </a:p>
        </p:txBody>
      </p:sp>
      <p:pic>
        <p:nvPicPr>
          <p:cNvPr id="269313" name="Picture 1" descr="C:\Documents and Settings\1\Мои документы\Мои рисунки\РТ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02994" y="5429250"/>
            <a:ext cx="2512146" cy="777864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2643174" y="2857496"/>
            <a:ext cx="407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День рождения</a:t>
            </a: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Р.И.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22 декабря 1895 г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ru-RU" sz="2400" b="1" i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32656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</a:rPr>
              <a:t> Поглощенная, экспозиционная </a:t>
            </a:r>
            <a:r>
              <a:rPr lang="ru-RU" sz="2800" b="1" u="sng" dirty="0">
                <a:solidFill>
                  <a:srgbClr val="FF0000"/>
                </a:solidFill>
              </a:rPr>
              <a:t>и</a:t>
            </a:r>
          </a:p>
          <a:p>
            <a:pPr algn="ctr"/>
            <a:r>
              <a:rPr lang="ru-RU" sz="2800" b="1" u="sng" dirty="0">
                <a:solidFill>
                  <a:srgbClr val="FF0000"/>
                </a:solidFill>
              </a:rPr>
              <a:t>э</a:t>
            </a:r>
            <a:r>
              <a:rPr lang="ru-RU" sz="2800" b="1" u="sng" dirty="0" smtClean="0">
                <a:solidFill>
                  <a:srgbClr val="FF0000"/>
                </a:solidFill>
              </a:rPr>
              <a:t>квивалентная дозы</a:t>
            </a:r>
            <a:endParaRPr lang="ru-RU" sz="2800" b="1" u="sng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7620" y="1428736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Доза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 rot="2053835">
            <a:off x="3355699" y="1572712"/>
            <a:ext cx="45719" cy="1785419"/>
          </a:xfrm>
          <a:prstGeom prst="downArrow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 rot="17450468" flipH="1">
            <a:off x="5706761" y="1005326"/>
            <a:ext cx="77295" cy="1870177"/>
          </a:xfrm>
          <a:prstGeom prst="downArrow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14348" y="3357562"/>
            <a:ext cx="2714644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Поглощенная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graphicFrame>
        <p:nvGraphicFramePr>
          <p:cNvPr id="7577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7148558"/>
              </p:ext>
            </p:extLst>
          </p:nvPr>
        </p:nvGraphicFramePr>
        <p:xfrm>
          <a:off x="357158" y="3857628"/>
          <a:ext cx="1828800" cy="1531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925" name="Формула" r:id="rId3" imgW="469800" imgH="393480" progId="Equation.3">
                  <p:embed/>
                </p:oleObj>
              </mc:Choice>
              <mc:Fallback>
                <p:oleObj name="Формула" r:id="rId3" imgW="4698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8" y="3857628"/>
                        <a:ext cx="1828800" cy="1531938"/>
                      </a:xfrm>
                      <a:prstGeom prst="rect">
                        <a:avLst/>
                      </a:prstGeom>
                      <a:gradFill rotWithShape="1">
                        <a:gsLst>
                          <a:gs pos="7000">
                            <a:srgbClr val="F3AFAF"/>
                          </a:gs>
                          <a:gs pos="100000">
                            <a:srgbClr val="FFFFFF">
                              <a:alpha val="0"/>
                            </a:srgbClr>
                          </a:gs>
                        </a:gsLst>
                        <a:lin ang="5400000" scaled="1"/>
                      </a:gra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285720" y="5429264"/>
            <a:ext cx="12858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 </a:t>
            </a:r>
            <a:endParaRPr lang="ru-RU" sz="2400" b="1" dirty="0">
              <a:solidFill>
                <a:srgbClr val="0000FF"/>
              </a:solidFill>
            </a:endParaRPr>
          </a:p>
        </p:txBody>
      </p:sp>
      <p:pic>
        <p:nvPicPr>
          <p:cNvPr id="75780" name="Picture 4" descr="C:\Documents and Settings\1\Мои документы\Мои рисунки\Грей.bmp"/>
          <p:cNvPicPr>
            <a:picLocks noChangeAspect="1" noChangeArrowheads="1"/>
          </p:cNvPicPr>
          <p:nvPr/>
        </p:nvPicPr>
        <p:blipFill>
          <a:blip r:embed="rId5"/>
          <a:srcRect l="8824" r="7352"/>
          <a:stretch>
            <a:fillRect/>
          </a:stretch>
        </p:blipFill>
        <p:spPr bwMode="auto">
          <a:xfrm>
            <a:off x="500034" y="1000108"/>
            <a:ext cx="1357322" cy="1643074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57158" y="2714620"/>
            <a:ext cx="2428892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rgbClr val="0000FF"/>
                </a:solidFill>
              </a:rPr>
              <a:t>Грей англ. радиолог 1901-1965</a:t>
            </a:r>
            <a:endParaRPr lang="ru-RU" sz="1400" b="1" i="1" dirty="0">
              <a:solidFill>
                <a:srgbClr val="0000FF"/>
              </a:solidFill>
            </a:endParaRPr>
          </a:p>
        </p:txBody>
      </p:sp>
      <p:graphicFrame>
        <p:nvGraphicFramePr>
          <p:cNvPr id="7578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2365892"/>
              </p:ext>
            </p:extLst>
          </p:nvPr>
        </p:nvGraphicFramePr>
        <p:xfrm>
          <a:off x="285720" y="5545217"/>
          <a:ext cx="1997075" cy="99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926" name="Формула" r:id="rId6" imgW="787320" imgH="393480" progId="Equation.3">
                  <p:embed/>
                </p:oleObj>
              </mc:Choice>
              <mc:Fallback>
                <p:oleObj name="Формула" r:id="rId6" imgW="7873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5545217"/>
                        <a:ext cx="1997075" cy="998537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 w="63500">
                        <a:solidFill>
                          <a:srgbClr val="00FF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2285984" y="3857628"/>
            <a:ext cx="2500330" cy="18158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00FF"/>
                </a:solidFill>
              </a:rPr>
              <a:t> - отношение </a:t>
            </a:r>
            <a:r>
              <a:rPr lang="ru-RU" sz="1600" b="1" i="1" u="sng" dirty="0">
                <a:solidFill>
                  <a:schemeClr val="accent4">
                    <a:lumMod val="75000"/>
                  </a:schemeClr>
                </a:solidFill>
              </a:rPr>
              <a:t>энергии</a:t>
            </a:r>
            <a:r>
              <a:rPr lang="ru-RU" sz="1600" b="1" i="1" dirty="0">
                <a:solidFill>
                  <a:schemeClr val="accent4">
                    <a:lumMod val="75000"/>
                  </a:schemeClr>
                </a:solidFill>
              </a:rPr>
              <a:t>,</a:t>
            </a:r>
            <a:r>
              <a:rPr lang="ru-RU" sz="1600" b="1" dirty="0">
                <a:solidFill>
                  <a:srgbClr val="0000FF"/>
                </a:solidFill>
              </a:rPr>
              <a:t> </a:t>
            </a:r>
            <a:r>
              <a:rPr lang="ru-RU" sz="1600" b="1" dirty="0" smtClean="0">
                <a:solidFill>
                  <a:srgbClr val="0000FF"/>
                </a:solidFill>
              </a:rPr>
              <a:t>поглощенной  облучаемым  </a:t>
            </a:r>
            <a:r>
              <a:rPr lang="ru-RU" sz="1600" b="1" dirty="0">
                <a:solidFill>
                  <a:srgbClr val="0000FF"/>
                </a:solidFill>
              </a:rPr>
              <a:t>веществу к  </a:t>
            </a:r>
            <a:r>
              <a:rPr lang="ru-RU" sz="1600" b="1" i="1" u="sng" dirty="0">
                <a:solidFill>
                  <a:schemeClr val="accent4">
                    <a:lumMod val="75000"/>
                  </a:schemeClr>
                </a:solidFill>
              </a:rPr>
              <a:t>массе </a:t>
            </a:r>
            <a:r>
              <a:rPr lang="ru-RU" sz="1600" b="1" i="1" dirty="0" smtClean="0">
                <a:solidFill>
                  <a:srgbClr val="0000FF"/>
                </a:solidFill>
              </a:rPr>
              <a:t> </a:t>
            </a:r>
            <a:r>
              <a:rPr lang="ru-RU" sz="1600" b="1" dirty="0" smtClean="0">
                <a:solidFill>
                  <a:srgbClr val="0000FF"/>
                </a:solidFill>
              </a:rPr>
              <a:t>вещества в этом объеме.</a:t>
            </a:r>
            <a:endParaRPr lang="ru-RU" sz="16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43570" y="2357430"/>
            <a:ext cx="321471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Экспозиционная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5072066" y="2714620"/>
            <a:ext cx="378621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rgbClr val="0000FF"/>
                </a:solidFill>
              </a:rPr>
              <a:t> - мера ионизации </a:t>
            </a:r>
            <a:r>
              <a:rPr lang="ru-RU" sz="1600" b="1" i="1" u="sng" dirty="0">
                <a:solidFill>
                  <a:schemeClr val="accent4">
                    <a:lumMod val="75000"/>
                  </a:schemeClr>
                </a:solidFill>
              </a:rPr>
              <a:t>воздуха </a:t>
            </a:r>
            <a:r>
              <a:rPr lang="ru-RU" sz="1600" b="1" i="1" dirty="0">
                <a:solidFill>
                  <a:srgbClr val="0000FF"/>
                </a:solidFill>
              </a:rPr>
              <a:t>рентгеновскими или </a:t>
            </a:r>
          </a:p>
          <a:p>
            <a:r>
              <a:rPr lang="en-US" sz="1600" b="1" i="1" dirty="0">
                <a:solidFill>
                  <a:srgbClr val="0000FF"/>
                </a:solidFill>
                <a:cs typeface="Times New Roman" pitchFamily="18" charset="0"/>
              </a:rPr>
              <a:t>γ</a:t>
            </a:r>
            <a:r>
              <a:rPr lang="en-US" sz="1600" b="1" i="1" dirty="0">
                <a:solidFill>
                  <a:srgbClr val="0000FF"/>
                </a:solidFill>
              </a:rPr>
              <a:t>-</a:t>
            </a:r>
            <a:r>
              <a:rPr lang="ru-RU" sz="1600" b="1" i="1" dirty="0">
                <a:solidFill>
                  <a:srgbClr val="0000FF"/>
                </a:solidFill>
              </a:rPr>
              <a:t>лучами</a:t>
            </a:r>
            <a:r>
              <a:rPr lang="ru-RU" sz="1600" b="1" i="1" dirty="0" smtClean="0">
                <a:solidFill>
                  <a:srgbClr val="0000FF"/>
                </a:solidFill>
              </a:rPr>
              <a:t>. </a:t>
            </a:r>
            <a:r>
              <a:rPr lang="ru-RU" sz="1600" b="1" i="1" u="sng" dirty="0" smtClean="0">
                <a:solidFill>
                  <a:schemeClr val="accent4">
                    <a:lumMod val="75000"/>
                  </a:schemeClr>
                </a:solidFill>
              </a:rPr>
              <a:t>Только для фотонного</a:t>
            </a:r>
            <a:r>
              <a:rPr lang="ru-RU" sz="1600" b="1" i="1" dirty="0" smtClean="0">
                <a:solidFill>
                  <a:srgbClr val="0000FF"/>
                </a:solidFill>
              </a:rPr>
              <a:t> излучения</a:t>
            </a:r>
            <a:endParaRPr lang="ru-RU" sz="1600" b="1" i="1" dirty="0">
              <a:solidFill>
                <a:srgbClr val="0000FF"/>
              </a:solidFill>
            </a:endParaRPr>
          </a:p>
        </p:txBody>
      </p:sp>
      <p:graphicFrame>
        <p:nvGraphicFramePr>
          <p:cNvPr id="7578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8366866"/>
              </p:ext>
            </p:extLst>
          </p:nvPr>
        </p:nvGraphicFramePr>
        <p:xfrm>
          <a:off x="3586316" y="2811707"/>
          <a:ext cx="879671" cy="8092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927" name="Формула" r:id="rId8" imgW="469800" imgH="431640" progId="Equation.3">
                  <p:embed/>
                </p:oleObj>
              </mc:Choice>
              <mc:Fallback>
                <p:oleObj name="Формула" r:id="rId8" imgW="46980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6316" y="2811707"/>
                        <a:ext cx="879671" cy="809297"/>
                      </a:xfrm>
                      <a:prstGeom prst="rect">
                        <a:avLst/>
                      </a:prstGeom>
                      <a:solidFill>
                        <a:srgbClr val="00FFCC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5328746"/>
              </p:ext>
            </p:extLst>
          </p:nvPr>
        </p:nvGraphicFramePr>
        <p:xfrm>
          <a:off x="6072198" y="5500702"/>
          <a:ext cx="2750976" cy="9302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928" name="Формула" r:id="rId10" imgW="1168200" imgH="393480" progId="Equation.3">
                  <p:embed/>
                </p:oleObj>
              </mc:Choice>
              <mc:Fallback>
                <p:oleObj name="Формула" r:id="rId10" imgW="11682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2198" y="5500702"/>
                        <a:ext cx="2750976" cy="930261"/>
                      </a:xfrm>
                      <a:prstGeom prst="rect">
                        <a:avLst/>
                      </a:prstGeom>
                      <a:noFill/>
                      <a:ln w="63500">
                        <a:solidFill>
                          <a:srgbClr val="00FF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Объект 21"/>
          <p:cNvGraphicFramePr>
            <a:graphicFrameLocks noChangeAspect="1"/>
          </p:cNvGraphicFramePr>
          <p:nvPr/>
        </p:nvGraphicFramePr>
        <p:xfrm>
          <a:off x="3714744" y="2071678"/>
          <a:ext cx="2000264" cy="5000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929" name="Формула" r:id="rId12" imgW="482400" imgH="164880" progId="Equation.3">
                  <p:embed/>
                </p:oleObj>
              </mc:Choice>
              <mc:Fallback>
                <p:oleObj name="Формула" r:id="rId12" imgW="482400" imgH="164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4744" y="2071678"/>
                        <a:ext cx="2000264" cy="500066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6000760" y="6072206"/>
            <a:ext cx="1643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0FF"/>
                </a:solidFill>
              </a:rPr>
              <a:t>рентген</a:t>
            </a:r>
            <a:endParaRPr lang="ru-RU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75788" name="Object 12"/>
          <p:cNvGraphicFramePr>
            <a:graphicFrameLocks noChangeAspect="1"/>
          </p:cNvGraphicFramePr>
          <p:nvPr/>
        </p:nvGraphicFramePr>
        <p:xfrm>
          <a:off x="5786446" y="3857628"/>
          <a:ext cx="1828800" cy="1531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930" name="Формула" r:id="rId14" imgW="469800" imgH="393480" progId="Equation.3">
                  <p:embed/>
                </p:oleObj>
              </mc:Choice>
              <mc:Fallback>
                <p:oleObj name="Формула" r:id="rId14" imgW="4698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6446" y="3857628"/>
                        <a:ext cx="1828800" cy="1531938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FFCC00"/>
                          </a:gs>
                          <a:gs pos="100000">
                            <a:srgbClr val="FFFFFF"/>
                          </a:gs>
                        </a:gsLst>
                        <a:lin ang="5400000" scaled="1"/>
                      </a:gra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Прямоугольник 37"/>
          <p:cNvSpPr/>
          <p:nvPr/>
        </p:nvSpPr>
        <p:spPr>
          <a:xfrm>
            <a:off x="8286776" y="5572140"/>
            <a:ext cx="500066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TextBox 36"/>
          <p:cNvSpPr txBox="1"/>
          <p:nvPr/>
        </p:nvSpPr>
        <p:spPr>
          <a:xfrm>
            <a:off x="8215338" y="5572140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Кл</a:t>
            </a:r>
            <a:endParaRPr lang="ru-RU" sz="2000" b="1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8358214" y="6143644"/>
            <a:ext cx="357190" cy="21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8266834" y="5945848"/>
            <a:ext cx="500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кг</a:t>
            </a:r>
            <a:endParaRPr lang="ru-RU" sz="2000" b="1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5357818" y="5643578"/>
            <a:ext cx="357190" cy="642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graphicFrame>
        <p:nvGraphicFramePr>
          <p:cNvPr id="7578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0611311"/>
              </p:ext>
            </p:extLst>
          </p:nvPr>
        </p:nvGraphicFramePr>
        <p:xfrm>
          <a:off x="5119688" y="5572125"/>
          <a:ext cx="889000" cy="839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931" name="Формула" r:id="rId16" imgW="228600" imgH="215640" progId="Equation.3">
                  <p:embed/>
                </p:oleObj>
              </mc:Choice>
              <mc:Fallback>
                <p:oleObj name="Формула" r:id="rId16" imgW="22860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9688" y="5572125"/>
                        <a:ext cx="889000" cy="839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CC0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63500">
                            <a:solidFill>
                              <a:srgbClr val="FF00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85720" y="6250801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FF"/>
                </a:solidFill>
              </a:rPr>
              <a:t>грей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873925" y="3898614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Кл</a:t>
            </a:r>
            <a:endParaRPr lang="ru-RU" sz="20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7919168" y="4298724"/>
            <a:ext cx="500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кг</a:t>
            </a:r>
            <a:endParaRPr lang="ru-RU" sz="2000" b="1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7873925" y="4298724"/>
            <a:ext cx="545309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385730" y="5787584"/>
            <a:ext cx="2686336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1рад = 10</a:t>
            </a:r>
            <a:r>
              <a:rPr lang="ru-RU" sz="2400" b="1" baseline="30000" dirty="0" smtClean="0"/>
              <a:t>-2 </a:t>
            </a:r>
            <a:r>
              <a:rPr lang="ru-RU" sz="2400" b="1" dirty="0" smtClean="0"/>
              <a:t>Гр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63770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85720" y="2571744"/>
            <a:ext cx="8572560" cy="2286016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85720" y="857232"/>
            <a:ext cx="8572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0000FF"/>
                </a:solidFill>
              </a:rPr>
              <a:t> -это физическая величина, равная отношению суммарного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заряда </a:t>
            </a:r>
            <a:r>
              <a:rPr lang="en-US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q</a:t>
            </a:r>
            <a:r>
              <a:rPr lang="ru-RU" sz="2400" i="1" dirty="0" smtClean="0">
                <a:solidFill>
                  <a:srgbClr val="0000FF"/>
                </a:solidFill>
              </a:rPr>
              <a:t> всех ионов одного знака, созданных </a:t>
            </a:r>
            <a:r>
              <a:rPr lang="ru-RU" sz="2400" b="1" i="1" u="sng" dirty="0" smtClean="0">
                <a:solidFill>
                  <a:srgbClr val="FF0000"/>
                </a:solidFill>
              </a:rPr>
              <a:t>в воздухе</a:t>
            </a:r>
            <a:r>
              <a:rPr lang="ru-RU" sz="2400" b="1" i="1" dirty="0" smtClean="0">
                <a:solidFill>
                  <a:srgbClr val="FF0000"/>
                </a:solidFill>
              </a:rPr>
              <a:t>  </a:t>
            </a:r>
            <a:r>
              <a:rPr lang="ru-RU" sz="2400" i="1" dirty="0" smtClean="0">
                <a:solidFill>
                  <a:srgbClr val="0000FF"/>
                </a:solidFill>
              </a:rPr>
              <a:t>при </a:t>
            </a:r>
            <a:r>
              <a:rPr lang="ru-RU" sz="2400" i="1" u="sng" dirty="0" smtClean="0">
                <a:solidFill>
                  <a:srgbClr val="0000FF"/>
                </a:solidFill>
              </a:rPr>
              <a:t>нормальных условиях </a:t>
            </a:r>
            <a:r>
              <a:rPr lang="ru-RU" sz="2400" i="1" dirty="0" smtClean="0">
                <a:solidFill>
                  <a:srgbClr val="0000FF"/>
                </a:solidFill>
              </a:rPr>
              <a:t>к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массе воздуха </a:t>
            </a:r>
            <a:r>
              <a:rPr lang="en-US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m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i="1" dirty="0" smtClean="0">
                <a:solidFill>
                  <a:srgbClr val="0000FF"/>
                </a:solidFill>
              </a:rPr>
              <a:t>в этом объеме.</a:t>
            </a:r>
            <a:endParaRPr lang="ru-RU" sz="2400" i="1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357166"/>
            <a:ext cx="6929486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00FF"/>
                </a:solidFill>
              </a:rPr>
              <a:t>Экспозиционная  доза  Х 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2571744"/>
            <a:ext cx="8429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0000FF"/>
                </a:solidFill>
              </a:rPr>
              <a:t>Внесистемная единица </a:t>
            </a:r>
            <a:endParaRPr lang="ru-RU" sz="2400" b="1" u="sng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6314" y="2571744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рентген: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3000372"/>
            <a:ext cx="81439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При  экспозиционной дозе в </a:t>
            </a:r>
            <a:r>
              <a:rPr lang="ru-RU" sz="2400" b="1" dirty="0" smtClean="0">
                <a:solidFill>
                  <a:srgbClr val="0000FF"/>
                </a:solidFill>
              </a:rPr>
              <a:t>1 Р </a:t>
            </a:r>
            <a:r>
              <a:rPr lang="ru-RU" sz="2400" dirty="0" smtClean="0">
                <a:solidFill>
                  <a:srgbClr val="0000FF"/>
                </a:solidFill>
              </a:rPr>
              <a:t>в </a:t>
            </a:r>
            <a:r>
              <a:rPr lang="ru-RU" sz="2400" b="1" dirty="0" smtClean="0">
                <a:solidFill>
                  <a:srgbClr val="0000FF"/>
                </a:solidFill>
              </a:rPr>
              <a:t>1 см</a:t>
            </a:r>
            <a:r>
              <a:rPr lang="ru-RU" sz="2400" b="1" baseline="30000" dirty="0" smtClean="0">
                <a:solidFill>
                  <a:srgbClr val="0000FF"/>
                </a:solidFill>
              </a:rPr>
              <a:t>3 </a:t>
            </a:r>
            <a:r>
              <a:rPr lang="ru-RU" sz="2400" b="1" dirty="0" smtClean="0">
                <a:solidFill>
                  <a:srgbClr val="0000FF"/>
                </a:solidFill>
              </a:rPr>
              <a:t> </a:t>
            </a:r>
            <a:r>
              <a:rPr lang="ru-RU" sz="2400" dirty="0" smtClean="0">
                <a:solidFill>
                  <a:srgbClr val="0000FF"/>
                </a:solidFill>
              </a:rPr>
              <a:t>сухого воздуха при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нормальных условиях </a:t>
            </a:r>
            <a:r>
              <a:rPr lang="ru-RU" sz="2400" dirty="0" smtClean="0">
                <a:solidFill>
                  <a:srgbClr val="0000FF"/>
                </a:solidFill>
              </a:rPr>
              <a:t>в результате полной ионизации образуется </a:t>
            </a:r>
            <a:r>
              <a:rPr lang="ru-RU" sz="2400" b="1" i="1" dirty="0" smtClean="0">
                <a:solidFill>
                  <a:srgbClr val="0000FF"/>
                </a:solidFill>
              </a:rPr>
              <a:t>2,08•10</a:t>
            </a:r>
            <a:r>
              <a:rPr lang="ru-RU" sz="2400" b="1" i="1" baseline="30000" dirty="0" smtClean="0">
                <a:solidFill>
                  <a:srgbClr val="0000FF"/>
                </a:solidFill>
              </a:rPr>
              <a:t>9</a:t>
            </a:r>
            <a:r>
              <a:rPr lang="ru-RU" sz="2400" b="1" i="1" dirty="0" smtClean="0">
                <a:solidFill>
                  <a:srgbClr val="0000FF"/>
                </a:solidFill>
              </a:rPr>
              <a:t> пар ионов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4929198"/>
            <a:ext cx="842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u="sng" dirty="0" smtClean="0">
                <a:solidFill>
                  <a:schemeClr val="accent4">
                    <a:lumMod val="75000"/>
                  </a:schemeClr>
                </a:solidFill>
              </a:rPr>
              <a:t>Связь между поглощенной и экспозиционной дозами</a:t>
            </a:r>
            <a:endParaRPr lang="ru-RU" sz="2000" b="1" i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3000364" y="5357826"/>
          <a:ext cx="1571625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872" name="Формула" r:id="rId3" imgW="482400" imgH="164880" progId="Equation.3">
                  <p:embed/>
                </p:oleObj>
              </mc:Choice>
              <mc:Fallback>
                <p:oleObj name="Формула" r:id="rId3" imgW="482400" imgH="164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0364" y="5357826"/>
                        <a:ext cx="1571625" cy="500062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857752" y="5357826"/>
            <a:ext cx="4000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u="sng" dirty="0" smtClean="0">
                <a:solidFill>
                  <a:srgbClr val="0000FF"/>
                </a:solidFill>
              </a:rPr>
              <a:t>f</a:t>
            </a:r>
            <a:r>
              <a:rPr lang="ru-RU" sz="2000" i="1" u="sng" dirty="0" smtClean="0">
                <a:solidFill>
                  <a:srgbClr val="0000FF"/>
                </a:solidFill>
              </a:rPr>
              <a:t> –переходной коэффициент</a:t>
            </a:r>
            <a:endParaRPr lang="ru-RU" sz="2000" i="1" u="sng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034" y="6000768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f</a:t>
            </a:r>
            <a:r>
              <a:rPr lang="ru-RU" dirty="0" smtClean="0">
                <a:solidFill>
                  <a:srgbClr val="0000FF"/>
                </a:solidFill>
              </a:rPr>
              <a:t>= 36,8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43438" y="5929330"/>
            <a:ext cx="1571636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00FF"/>
                </a:solidFill>
              </a:rPr>
              <a:t>f</a:t>
            </a:r>
            <a:r>
              <a:rPr lang="ru-RU" sz="2400" b="1" i="1" dirty="0" smtClean="0">
                <a:solidFill>
                  <a:srgbClr val="0000FF"/>
                </a:solidFill>
              </a:rPr>
              <a:t>=</a:t>
            </a:r>
            <a:r>
              <a:rPr lang="en-US" sz="2400" b="1" i="1" dirty="0" smtClean="0">
                <a:solidFill>
                  <a:srgbClr val="0000FF"/>
                </a:solidFill>
              </a:rPr>
              <a:t>1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graphicFrame>
        <p:nvGraphicFramePr>
          <p:cNvPr id="76805" name="Object 5"/>
          <p:cNvGraphicFramePr>
            <a:graphicFrameLocks noChangeAspect="1"/>
          </p:cNvGraphicFramePr>
          <p:nvPr/>
        </p:nvGraphicFramePr>
        <p:xfrm>
          <a:off x="6715140" y="5857892"/>
          <a:ext cx="214314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873" name="Формула" r:id="rId5" imgW="431640" imgH="164880" progId="Equation.3">
                  <p:embed/>
                </p:oleObj>
              </mc:Choice>
              <mc:Fallback>
                <p:oleObj name="Формула" r:id="rId5" imgW="431640" imgH="164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5140" y="5857892"/>
                        <a:ext cx="2143140" cy="500063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7000892" y="607220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рад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7715272" y="6143644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рентген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57422" y="5857892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smtClean="0">
                <a:solidFill>
                  <a:srgbClr val="0000FF"/>
                </a:solidFill>
              </a:rPr>
              <a:t>Для воды и мягких тканей</a:t>
            </a:r>
            <a:endParaRPr lang="ru-RU" b="1" i="1" u="sng" dirty="0">
              <a:solidFill>
                <a:srgbClr val="0000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00166" y="5929330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Дж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00166" y="6286520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Кл</a:t>
            </a:r>
            <a:endParaRPr lang="ru-RU" dirty="0">
              <a:solidFill>
                <a:srgbClr val="0000FF"/>
              </a:solidFill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1571604" y="6286520"/>
            <a:ext cx="428628" cy="1588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429256" y="5857892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рад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72132" y="607220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Р</a:t>
            </a:r>
            <a:endParaRPr lang="ru-RU" dirty="0">
              <a:solidFill>
                <a:srgbClr val="0000FF"/>
              </a:solidFill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5429256" y="6143644"/>
            <a:ext cx="428628" cy="1588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275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332656"/>
            <a:ext cx="8501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Эффект действия радиоактивных излучений на организм человека зависит от: 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1518564"/>
            <a:ext cx="3926810" cy="1569660"/>
          </a:xfrm>
          <a:prstGeom prst="rect">
            <a:avLst/>
          </a:prstGeom>
          <a:gradFill flip="none" rotWithShape="1">
            <a:gsLst>
              <a:gs pos="0">
                <a:srgbClr val="7AEF39">
                  <a:tint val="66000"/>
                  <a:satMod val="160000"/>
                </a:srgbClr>
              </a:gs>
              <a:gs pos="50000">
                <a:srgbClr val="7AEF39">
                  <a:tint val="44500"/>
                  <a:satMod val="160000"/>
                </a:srgbClr>
              </a:gs>
              <a:gs pos="100000">
                <a:srgbClr val="7AEF39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0000FF"/>
                </a:solidFill>
              </a:rPr>
              <a:t>Величины поглощенной энергии на 1 кг, то есть от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поглощенной дозы </a:t>
            </a:r>
            <a:r>
              <a:rPr lang="en-US" sz="2400" b="1" i="1" u="sng" dirty="0" smtClean="0">
                <a:solidFill>
                  <a:srgbClr val="0000FF"/>
                </a:solidFill>
              </a:rPr>
              <a:t>D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37616" y="1505191"/>
            <a:ext cx="3571900" cy="1200329"/>
          </a:xfrm>
          <a:prstGeom prst="rect">
            <a:avLst/>
          </a:prstGeom>
          <a:gradFill flip="none" rotWithShape="1">
            <a:gsLst>
              <a:gs pos="0">
                <a:srgbClr val="7AEF39">
                  <a:tint val="66000"/>
                  <a:satMod val="160000"/>
                </a:srgbClr>
              </a:gs>
              <a:gs pos="50000">
                <a:srgbClr val="7AEF39">
                  <a:tint val="44500"/>
                  <a:satMod val="160000"/>
                </a:srgbClr>
              </a:gs>
              <a:gs pos="100000">
                <a:srgbClr val="7AEF39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Вида действующего излучения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 rot="2943627">
            <a:off x="3958042" y="1153677"/>
            <a:ext cx="63562" cy="309479"/>
          </a:xfrm>
          <a:prstGeom prst="downArrow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18517045">
            <a:off x="5002891" y="1143800"/>
            <a:ext cx="116265" cy="301207"/>
          </a:xfrm>
          <a:prstGeom prst="downArrow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28174" y="3429000"/>
            <a:ext cx="8630106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Принято сравнивать биологические эффекты, вызываемые </a:t>
            </a:r>
            <a:r>
              <a:rPr lang="ru-RU" sz="2400" b="1" i="1" dirty="0" smtClean="0">
                <a:solidFill>
                  <a:srgbClr val="0000FF"/>
                </a:solidFill>
              </a:rPr>
              <a:t>любыми ИИ </a:t>
            </a:r>
            <a:r>
              <a:rPr lang="ru-RU" sz="2400" dirty="0" smtClean="0">
                <a:solidFill>
                  <a:srgbClr val="0000FF"/>
                </a:solidFill>
              </a:rPr>
              <a:t>с эффектами от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фотонного </a:t>
            </a:r>
            <a:r>
              <a:rPr lang="ru-RU" sz="2400" dirty="0" smtClean="0">
                <a:solidFill>
                  <a:srgbClr val="0000FF"/>
                </a:solidFill>
              </a:rPr>
              <a:t>излучения (рентгеновского и гамма) с энергией </a:t>
            </a:r>
            <a:r>
              <a:rPr lang="ru-RU" sz="2400" b="1" i="1" dirty="0" smtClean="0">
                <a:solidFill>
                  <a:srgbClr val="0000FF"/>
                </a:solidFill>
              </a:rPr>
              <a:t>200 кэВ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35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428604"/>
            <a:ext cx="700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00FF"/>
                </a:solidFill>
              </a:rPr>
              <a:t>Эквивалентная доза</a:t>
            </a:r>
            <a:endParaRPr lang="ru-RU" sz="2800" b="1" u="sng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214422"/>
            <a:ext cx="83582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Это доза, полученная </a:t>
            </a:r>
            <a:r>
              <a:rPr lang="ru-RU" sz="2400" b="1" i="1" dirty="0" smtClean="0">
                <a:solidFill>
                  <a:srgbClr val="0000FF"/>
                </a:solidFill>
              </a:rPr>
              <a:t>живым </a:t>
            </a:r>
            <a:r>
              <a:rPr lang="ru-RU" sz="2400" dirty="0" smtClean="0">
                <a:solidFill>
                  <a:srgbClr val="0000FF"/>
                </a:solidFill>
              </a:rPr>
              <a:t>объектом с учетом </a:t>
            </a:r>
            <a:r>
              <a:rPr lang="ru-RU" sz="2400" b="1" i="1" dirty="0" smtClean="0">
                <a:solidFill>
                  <a:srgbClr val="0000FF"/>
                </a:solidFill>
              </a:rPr>
              <a:t>коэффициента качества </a:t>
            </a:r>
            <a:r>
              <a:rPr lang="ru-RU" sz="2400" dirty="0" smtClean="0">
                <a:solidFill>
                  <a:srgbClr val="0000FF"/>
                </a:solidFill>
              </a:rPr>
              <a:t>данного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конкретного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dirty="0" smtClean="0">
                <a:solidFill>
                  <a:srgbClr val="0000FF"/>
                </a:solidFill>
              </a:rPr>
              <a:t>вида излучения.</a:t>
            </a:r>
            <a:endParaRPr lang="ru-RU" sz="2400" dirty="0">
              <a:solidFill>
                <a:srgbClr val="0000FF"/>
              </a:solidFill>
            </a:endParaRPr>
          </a:p>
        </p:txBody>
      </p:sp>
      <p:graphicFrame>
        <p:nvGraphicFramePr>
          <p:cNvPr id="94210" name="Object 2"/>
          <p:cNvGraphicFramePr>
            <a:graphicFrameLocks noChangeAspect="1"/>
          </p:cNvGraphicFramePr>
          <p:nvPr/>
        </p:nvGraphicFramePr>
        <p:xfrm>
          <a:off x="2428860" y="2428868"/>
          <a:ext cx="40005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5933" name="Формула" r:id="rId3" imgW="622080" imgH="177480" progId="Equation.3">
                  <p:embed/>
                </p:oleObj>
              </mc:Choice>
              <mc:Fallback>
                <p:oleObj name="Формула" r:id="rId3" imgW="62208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8860" y="2428868"/>
                        <a:ext cx="4000500" cy="1143000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F3AFAF"/>
                          </a:gs>
                          <a:gs pos="100000">
                            <a:srgbClr val="FFFFFF">
                              <a:alpha val="0"/>
                            </a:srgbClr>
                          </a:gs>
                        </a:gsLst>
                        <a:lin ang="5400000" scaled="1"/>
                      </a:gradFill>
                      <a:ln w="63500">
                        <a:solidFill>
                          <a:srgbClr val="00FF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7158" y="3929066"/>
            <a:ext cx="8501122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FF"/>
                </a:solidFill>
              </a:rPr>
              <a:t>Эквивалентная доза </a:t>
            </a:r>
            <a:r>
              <a:rPr lang="en-US" sz="2400" b="1" i="1" dirty="0" smtClean="0">
                <a:solidFill>
                  <a:srgbClr val="0000FF"/>
                </a:solidFill>
              </a:rPr>
              <a:t>H</a:t>
            </a:r>
            <a:r>
              <a:rPr lang="ru-RU" sz="2400" b="1" i="1" dirty="0" smtClean="0">
                <a:solidFill>
                  <a:srgbClr val="0000FF"/>
                </a:solidFill>
              </a:rPr>
              <a:t> – это произведение поглощенной дозы </a:t>
            </a:r>
            <a:r>
              <a:rPr lang="en-US" sz="2400" b="1" i="1" dirty="0" smtClean="0">
                <a:solidFill>
                  <a:srgbClr val="0000FF"/>
                </a:solidFill>
              </a:rPr>
              <a:t>D</a:t>
            </a:r>
            <a:r>
              <a:rPr lang="ru-RU" sz="2400" b="1" i="1" dirty="0" smtClean="0">
                <a:solidFill>
                  <a:srgbClr val="0000FF"/>
                </a:solidFill>
              </a:rPr>
              <a:t> на коэффициент качества </a:t>
            </a:r>
            <a:r>
              <a:rPr lang="en-US" sz="2400" b="1" i="1" dirty="0" smtClean="0">
                <a:solidFill>
                  <a:srgbClr val="0000FF"/>
                </a:solidFill>
              </a:rPr>
              <a:t>K</a:t>
            </a:r>
            <a:r>
              <a:rPr lang="ru-RU" sz="2400" b="1" i="1" dirty="0" smtClean="0">
                <a:solidFill>
                  <a:srgbClr val="0000FF"/>
                </a:solidFill>
              </a:rPr>
              <a:t>.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728" y="550070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=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786050" y="5500702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643042" y="5857892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err="1" smtClean="0">
                <a:solidFill>
                  <a:srgbClr val="0000FF"/>
                </a:solidFill>
              </a:rPr>
              <a:t>зиверт</a:t>
            </a:r>
            <a:endParaRPr lang="ru-RU" b="1" i="1" dirty="0">
              <a:solidFill>
                <a:srgbClr val="0000FF"/>
              </a:solidFill>
            </a:endParaRPr>
          </a:p>
        </p:txBody>
      </p:sp>
      <p:sp>
        <p:nvSpPr>
          <p:cNvPr id="13" name="TextBox 7"/>
          <p:cNvSpPr txBox="1">
            <a:spLocks noChangeArrowheads="1"/>
          </p:cNvSpPr>
          <p:nvPr/>
        </p:nvSpPr>
        <p:spPr bwMode="auto">
          <a:xfrm>
            <a:off x="4500562" y="5143512"/>
            <a:ext cx="428628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i="1" dirty="0">
                <a:solidFill>
                  <a:srgbClr val="0000FF"/>
                </a:solidFill>
              </a:rPr>
              <a:t>Внесистемная единица </a:t>
            </a:r>
            <a:r>
              <a:rPr lang="ru-RU" sz="2000" b="1" i="1" dirty="0">
                <a:solidFill>
                  <a:srgbClr val="0000FF"/>
                </a:solidFill>
              </a:rPr>
              <a:t>бэр </a:t>
            </a:r>
            <a:r>
              <a:rPr lang="ru-RU" sz="2000" i="1" dirty="0">
                <a:solidFill>
                  <a:srgbClr val="0000FF"/>
                </a:solidFill>
              </a:rPr>
              <a:t>(биологический эквивалент рада):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5786" y="5286388"/>
            <a:ext cx="714380" cy="400110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Дж</a:t>
            </a:r>
            <a:endParaRPr lang="ru-RU" sz="2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857224" y="5715016"/>
            <a:ext cx="500066" cy="400110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кг</a:t>
            </a:r>
            <a:endParaRPr lang="ru-RU" sz="2000" b="1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857224" y="5715016"/>
            <a:ext cx="64294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714480" y="5500702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Зв</a:t>
            </a:r>
            <a:endParaRPr lang="ru-RU" sz="2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5572132" y="5929330"/>
            <a:ext cx="3071834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FF"/>
                </a:solidFill>
              </a:rPr>
              <a:t>1 бэр = 10</a:t>
            </a:r>
            <a:r>
              <a:rPr lang="ru-RU" sz="2400" b="1" i="1" baseline="30000" dirty="0" smtClean="0">
                <a:solidFill>
                  <a:srgbClr val="0000FF"/>
                </a:solidFill>
              </a:rPr>
              <a:t>-2 </a:t>
            </a:r>
            <a:r>
              <a:rPr lang="ru-RU" sz="2400" b="1" i="1" dirty="0" smtClean="0">
                <a:solidFill>
                  <a:srgbClr val="0000FF"/>
                </a:solidFill>
              </a:rPr>
              <a:t> Зв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11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572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Коэффициент качества</a:t>
            </a:r>
            <a:r>
              <a:rPr lang="ru-RU" sz="2400" dirty="0" smtClean="0">
                <a:solidFill>
                  <a:srgbClr val="0000FF"/>
                </a:solidFill>
              </a:rPr>
              <a:t> или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ОБЭ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–</a:t>
            </a: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относительная биологическая эффективность </a:t>
            </a:r>
            <a:r>
              <a:rPr lang="ru-RU" sz="2400" dirty="0" smtClean="0">
                <a:solidFill>
                  <a:srgbClr val="0000FF"/>
                </a:solidFill>
              </a:rPr>
              <a:t>излучения 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643050"/>
            <a:ext cx="82153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Он характеризует способность данного вида излучения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повреждать </a:t>
            </a:r>
            <a:r>
              <a:rPr lang="ru-RU" sz="2400" dirty="0" smtClean="0">
                <a:solidFill>
                  <a:srgbClr val="0000FF"/>
                </a:solidFill>
              </a:rPr>
              <a:t>ткани организма, те есть характеризует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способность ИИ к ионизации</a:t>
            </a:r>
            <a:r>
              <a:rPr lang="ru-RU" sz="2400" dirty="0" smtClean="0">
                <a:solidFill>
                  <a:srgbClr val="0000FF"/>
                </a:solidFill>
              </a:rPr>
              <a:t>. Величина </a:t>
            </a:r>
            <a:r>
              <a:rPr lang="ru-RU" sz="2400" b="1" i="1" dirty="0" smtClean="0">
                <a:solidFill>
                  <a:srgbClr val="0000FF"/>
                </a:solidFill>
              </a:rPr>
              <a:t>безразмерная</a:t>
            </a:r>
            <a:r>
              <a:rPr lang="ru-RU" sz="2400" dirty="0" smtClean="0">
                <a:solidFill>
                  <a:srgbClr val="0000FF"/>
                </a:solidFill>
              </a:rPr>
              <a:t>.</a:t>
            </a:r>
            <a:endParaRPr lang="ru-RU" sz="2400" dirty="0">
              <a:solidFill>
                <a:srgbClr val="0000FF"/>
              </a:solidFill>
            </a:endParaRPr>
          </a:p>
        </p:txBody>
      </p:sp>
      <p:graphicFrame>
        <p:nvGraphicFramePr>
          <p:cNvPr id="4" name="Group 25"/>
          <p:cNvGraphicFramePr>
            <a:graphicFrameLocks noGrp="1"/>
          </p:cNvGraphicFramePr>
          <p:nvPr/>
        </p:nvGraphicFramePr>
        <p:xfrm>
          <a:off x="285720" y="3280408"/>
          <a:ext cx="8501122" cy="3431094"/>
        </p:xfrm>
        <a:graphic>
          <a:graphicData uri="http://schemas.openxmlformats.org/drawingml/2006/table">
            <a:tbl>
              <a:tblPr/>
              <a:tblGrid>
                <a:gridCol w="4651936"/>
                <a:gridCol w="3849186"/>
              </a:tblGrid>
              <a:tr h="4876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Вид излучения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433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Рентгеновское, </a:t>
                      </a:r>
                      <a:r>
                        <a:rPr kumimoji="0" lang="el-GR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γ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 и </a:t>
                      </a:r>
                      <a:r>
                        <a:rPr kumimoji="0" lang="el-GR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β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-излучения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Тепловые нейтроны (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~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0,01 эВ)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Нейтроны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Протоны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α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-излучение </a:t>
                      </a:r>
                      <a:endParaRPr kumimoji="0" lang="el-GR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759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Физический смысл</a:t>
            </a:r>
            <a:r>
              <a:rPr lang="ru-RU" sz="2400" b="1" i="1" dirty="0" smtClean="0">
                <a:solidFill>
                  <a:srgbClr val="0000FF"/>
                </a:solidFill>
              </a:rPr>
              <a:t> коэффициента качества </a:t>
            </a:r>
            <a:r>
              <a:rPr lang="ru-RU" sz="2400" i="1" dirty="0" smtClean="0">
                <a:solidFill>
                  <a:srgbClr val="0000FF"/>
                </a:solidFill>
              </a:rPr>
              <a:t>ионизирующего излучения</a:t>
            </a:r>
            <a:endParaRPr lang="ru-RU" sz="2400" i="1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214422"/>
            <a:ext cx="8501122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FF"/>
                </a:solidFill>
              </a:rPr>
              <a:t>Коэффициент качества ИИ </a:t>
            </a:r>
            <a:r>
              <a:rPr lang="ru-RU" sz="2400" dirty="0" smtClean="0">
                <a:solidFill>
                  <a:srgbClr val="0000FF"/>
                </a:solidFill>
              </a:rPr>
              <a:t>показывает, во сколько раз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эффективность биологического </a:t>
            </a:r>
            <a:r>
              <a:rPr lang="ru-RU" sz="2400" dirty="0" smtClean="0">
                <a:solidFill>
                  <a:srgbClr val="0000FF"/>
                </a:solidFill>
              </a:rPr>
              <a:t>действия данного вида излучения больше, чем действие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фотонного </a:t>
            </a:r>
            <a:r>
              <a:rPr lang="ru-RU" sz="2400" dirty="0" smtClean="0">
                <a:solidFill>
                  <a:srgbClr val="0000FF"/>
                </a:solidFill>
              </a:rPr>
              <a:t>излучения (</a:t>
            </a:r>
            <a:r>
              <a:rPr lang="ru-RU" sz="2400" b="1" i="1" dirty="0" smtClean="0">
                <a:solidFill>
                  <a:srgbClr val="0000FF"/>
                </a:solidFill>
              </a:rPr>
              <a:t>рентгеновского или </a:t>
            </a:r>
            <a:r>
              <a:rPr lang="el-GR" sz="2400" b="1" i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γ</a:t>
            </a:r>
            <a:r>
              <a:rPr lang="ru-RU" sz="2400" b="1" i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sz="2400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при одинаковой поглощенной дозе</a:t>
            </a:r>
            <a:endParaRPr lang="ru-RU" sz="2400" b="1" i="1" u="sng" dirty="0">
              <a:solidFill>
                <a:schemeClr val="accent4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3429000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smtClean="0">
                <a:solidFill>
                  <a:srgbClr val="00B050"/>
                </a:solidFill>
              </a:rPr>
              <a:t>ВОПРОС:</a:t>
            </a:r>
            <a:endParaRPr lang="ru-RU" b="1" i="1" u="sng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857628"/>
            <a:ext cx="83582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0000FF"/>
                </a:solidFill>
              </a:rPr>
              <a:t>Что означает коэффициент качества альфа- излучения равен 20?</a:t>
            </a:r>
            <a:endParaRPr lang="ru-RU" sz="2400" i="1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5072074"/>
            <a:ext cx="84296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00FF"/>
                </a:solidFill>
              </a:rPr>
              <a:t>Это означает, что 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при одинаковой поглощенной дозе </a:t>
            </a:r>
          </a:p>
          <a:p>
            <a:r>
              <a:rPr lang="el-GR" sz="2000" b="1" i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α</a:t>
            </a:r>
            <a:r>
              <a:rPr lang="ru-RU" sz="2000" b="1" i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–</a:t>
            </a:r>
            <a:r>
              <a:rPr lang="ru-RU" sz="2000" b="1" i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излучение в 20 раз </a:t>
            </a:r>
            <a:r>
              <a:rPr lang="ru-RU" sz="2000" b="1" i="1" dirty="0" err="1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радиационно</a:t>
            </a:r>
            <a:r>
              <a:rPr lang="ru-RU" sz="2000" b="1" i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более опаснее, чем рентгеновское или </a:t>
            </a:r>
            <a:endParaRPr lang="ru-RU" sz="2000" b="1" i="1" dirty="0">
              <a:solidFill>
                <a:srgbClr val="0000FF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86116" y="5643578"/>
            <a:ext cx="3129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400" b="1" i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γ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798454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357158" y="3143248"/>
            <a:ext cx="2714644" cy="1500198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3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3">
                  <a:lumMod val="40000"/>
                  <a:lumOff val="60000"/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85720" y="428604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</a:rPr>
              <a:t>Защита от ионизирующего излучения</a:t>
            </a:r>
            <a:endParaRPr lang="ru-RU" sz="2800" b="1" u="sng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000108"/>
            <a:ext cx="84296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FF"/>
                </a:solidFill>
              </a:rPr>
              <a:t>Защита от ИИ </a:t>
            </a:r>
            <a:r>
              <a:rPr lang="ru-RU" sz="2400" dirty="0" smtClean="0">
                <a:solidFill>
                  <a:srgbClr val="0000FF"/>
                </a:solidFill>
              </a:rPr>
              <a:t>– это совокупность мер, обеспечивающих защиту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от негативных последствий </a:t>
            </a:r>
            <a:r>
              <a:rPr lang="ru-RU" sz="2400" dirty="0" smtClean="0">
                <a:solidFill>
                  <a:srgbClr val="0000FF"/>
                </a:solidFill>
              </a:rPr>
              <a:t>излучения и некоторых способах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уменьшения дозы </a:t>
            </a:r>
            <a:r>
              <a:rPr lang="ru-RU" sz="2400" dirty="0" smtClean="0">
                <a:solidFill>
                  <a:srgbClr val="0000FF"/>
                </a:solidFill>
              </a:rPr>
              <a:t>облучения. 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2643182"/>
            <a:ext cx="8501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Различают </a:t>
            </a:r>
            <a:r>
              <a:rPr lang="ru-RU" sz="2400" b="1" i="1" dirty="0" smtClean="0">
                <a:solidFill>
                  <a:srgbClr val="0000FF"/>
                </a:solidFill>
              </a:rPr>
              <a:t>три вида защиты</a:t>
            </a:r>
            <a:r>
              <a:rPr lang="ru-RU" sz="2400" dirty="0" smtClean="0">
                <a:solidFill>
                  <a:srgbClr val="0000FF"/>
                </a:solidFill>
              </a:rPr>
              <a:t>: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3143248"/>
            <a:ext cx="20874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400" b="1" i="1" dirty="0" smtClean="0">
                <a:solidFill>
                  <a:srgbClr val="0000FF"/>
                </a:solidFill>
              </a:rPr>
              <a:t>Временем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3571876"/>
            <a:ext cx="25811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i="1" dirty="0" smtClean="0">
                <a:solidFill>
                  <a:srgbClr val="0000FF"/>
                </a:solidFill>
              </a:rPr>
              <a:t>Расстоянием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4000504"/>
            <a:ext cx="24865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i="1" dirty="0" smtClean="0">
                <a:solidFill>
                  <a:srgbClr val="0000FF"/>
                </a:solidFill>
              </a:rPr>
              <a:t>Материалом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graphicFrame>
        <p:nvGraphicFramePr>
          <p:cNvPr id="284674" name="Object 4"/>
          <p:cNvGraphicFramePr>
            <a:graphicFrameLocks noChangeAspect="1"/>
          </p:cNvGraphicFramePr>
          <p:nvPr/>
        </p:nvGraphicFramePr>
        <p:xfrm>
          <a:off x="6000760" y="3143248"/>
          <a:ext cx="2714644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6968" name="Формула" r:id="rId3" imgW="660240" imgH="393480" progId="Equation.3">
                  <p:embed/>
                </p:oleObj>
              </mc:Choice>
              <mc:Fallback>
                <p:oleObj name="Формула" r:id="rId3" imgW="6602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0760" y="3143248"/>
                        <a:ext cx="2714644" cy="1409700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BCCFE6"/>
                          </a:gs>
                          <a:gs pos="100000">
                            <a:srgbClr val="FFFFFF"/>
                          </a:gs>
                        </a:gsLst>
                        <a:lin ang="5400000" scaled="1"/>
                      </a:gra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5786414" y="2246602"/>
            <a:ext cx="3071866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i="1" baseline="-250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γ</a:t>
            </a:r>
            <a:r>
              <a:rPr lang="ru-RU" i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– гамма - постоянная  радионуклида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284675" name="Object 4"/>
          <p:cNvGraphicFramePr>
            <a:graphicFrameLocks noChangeAspect="1"/>
          </p:cNvGraphicFramePr>
          <p:nvPr/>
        </p:nvGraphicFramePr>
        <p:xfrm>
          <a:off x="3500430" y="3214686"/>
          <a:ext cx="2074824" cy="1266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6969" name="Формула" r:id="rId5" imgW="647640" imgH="393480" progId="Equation.3">
                  <p:embed/>
                </p:oleObj>
              </mc:Choice>
              <mc:Fallback>
                <p:oleObj name="Формула" r:id="rId5" imgW="6476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0430" y="3214686"/>
                        <a:ext cx="2074824" cy="1266820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BCCFE6"/>
                          </a:gs>
                          <a:gs pos="100000">
                            <a:srgbClr val="FFFFFF"/>
                          </a:gs>
                        </a:gsLst>
                        <a:lin ang="5400000" scaled="1"/>
                      </a:gra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Стрелка вниз 15"/>
          <p:cNvSpPr/>
          <p:nvPr/>
        </p:nvSpPr>
        <p:spPr>
          <a:xfrm>
            <a:off x="6500826" y="3571876"/>
            <a:ext cx="45719" cy="500066"/>
          </a:xfrm>
          <a:prstGeom prst="down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8501090" y="3214686"/>
            <a:ext cx="45719" cy="500066"/>
          </a:xfrm>
          <a:prstGeom prst="down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6643702" y="3571876"/>
            <a:ext cx="45719" cy="500066"/>
          </a:xfrm>
          <a:prstGeom prst="down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 rot="10800000" flipH="1">
            <a:off x="8501090" y="3929066"/>
            <a:ext cx="45719" cy="500066"/>
          </a:xfrm>
          <a:prstGeom prst="down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3786182" y="4643446"/>
            <a:ext cx="50720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Необходимо находиться как можно </a:t>
            </a:r>
            <a:r>
              <a:rPr lang="ru-RU" sz="2000" b="1" i="1" dirty="0" smtClean="0">
                <a:solidFill>
                  <a:srgbClr val="0000FF"/>
                </a:solidFill>
              </a:rPr>
              <a:t>дальше </a:t>
            </a:r>
            <a:r>
              <a:rPr lang="ru-RU" sz="2000" dirty="0" smtClean="0">
                <a:solidFill>
                  <a:srgbClr val="0000FF"/>
                </a:solidFill>
              </a:rPr>
              <a:t>от источника излучения и по возможности </a:t>
            </a:r>
            <a:r>
              <a:rPr lang="ru-RU" sz="2000" b="1" i="1" dirty="0" smtClean="0">
                <a:solidFill>
                  <a:srgbClr val="0000FF"/>
                </a:solidFill>
              </a:rPr>
              <a:t>меньшее время</a:t>
            </a:r>
            <a:r>
              <a:rPr lang="ru-RU" sz="2000" dirty="0" smtClean="0">
                <a:solidFill>
                  <a:srgbClr val="0000FF"/>
                </a:solidFill>
              </a:rPr>
              <a:t>.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5720" y="4786322"/>
            <a:ext cx="34290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Защита материалом основана на различной способности веществ </a:t>
            </a:r>
            <a:r>
              <a:rPr lang="ru-RU" sz="2000" b="1" i="1" u="sng" dirty="0" smtClean="0">
                <a:solidFill>
                  <a:srgbClr val="0000FF"/>
                </a:solidFill>
              </a:rPr>
              <a:t>поглощать ИИ</a:t>
            </a:r>
            <a:r>
              <a:rPr lang="ru-RU" sz="2000" dirty="0" smtClean="0">
                <a:solidFill>
                  <a:srgbClr val="0000FF"/>
                </a:solidFill>
              </a:rPr>
              <a:t>.</a:t>
            </a:r>
            <a:endParaRPr lang="ru-RU" sz="20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059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u="sng" dirty="0" smtClean="0">
                <a:solidFill>
                  <a:srgbClr val="0000FF"/>
                </a:solidFill>
              </a:rPr>
              <a:t>Средства индивидуальной защиты (СИЗ)</a:t>
            </a:r>
            <a:endParaRPr lang="ru-RU" sz="2800" b="1" i="1" u="sng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1285860"/>
            <a:ext cx="84296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Задача СИЗ</a:t>
            </a:r>
            <a:r>
              <a:rPr lang="ru-RU" sz="2400" dirty="0" smtClean="0">
                <a:solidFill>
                  <a:srgbClr val="0000FF"/>
                </a:solidFill>
              </a:rPr>
              <a:t>: предотвратить попадание радиоактивных веществ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на  кожу,</a:t>
            </a:r>
          </a:p>
          <a:p>
            <a:pPr>
              <a:buFont typeface="Arial" pitchFamily="34" charset="0"/>
              <a:buChar char="•"/>
            </a:pP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в органы дыхания </a:t>
            </a:r>
            <a:r>
              <a:rPr lang="ru-RU" sz="2400" dirty="0" smtClean="0">
                <a:solidFill>
                  <a:srgbClr val="0000FF"/>
                </a:solidFill>
              </a:rPr>
              <a:t>( используется респиратор)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и пищеварения</a:t>
            </a:r>
            <a:endParaRPr lang="ru-RU" sz="24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3143248"/>
            <a:ext cx="8643998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И, следовательно,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свести к минимуму дозу облучения.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pic>
        <p:nvPicPr>
          <p:cNvPr id="285699" name="Picture 3" descr="C:\Documents and Settings\1\Мои документы\Мои рисунки\0005-001-Sredstva-individualnoj-zaschity-organov-dykhanija-podrazdeljajutsja-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256"/>
            <a:ext cx="1828800" cy="2157413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285700" name="Picture 4" descr="C:\Documents and Settings\1\Мои документы\Мои рисунки\0011-009-Sredstva-individualnoj-zaschity-kozhi.jpg"/>
          <p:cNvPicPr>
            <a:picLocks noChangeAspect="1" noChangeArrowheads="1"/>
          </p:cNvPicPr>
          <p:nvPr/>
        </p:nvPicPr>
        <p:blipFill>
          <a:blip r:embed="rId3"/>
          <a:srcRect l="27664" r="26229"/>
          <a:stretch>
            <a:fillRect/>
          </a:stretch>
        </p:blipFill>
        <p:spPr bwMode="auto">
          <a:xfrm>
            <a:off x="2143108" y="4572008"/>
            <a:ext cx="1071570" cy="1828800"/>
          </a:xfrm>
          <a:prstGeom prst="rect">
            <a:avLst/>
          </a:prstGeom>
          <a:noFill/>
        </p:spPr>
      </p:pic>
      <p:pic>
        <p:nvPicPr>
          <p:cNvPr id="285701" name="Picture 5" descr="C:\Documents and Settings\1\Мои документы\Мои рисунки\0011-010-Sredstva-individualnoj-zaschity-kozh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4643446"/>
            <a:ext cx="2071702" cy="1785950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285702" name="Picture 6" descr="C:\Documents and Settings\1\Мои документы\Мои рисунки\0015-015-Meditsinskie-sredstva-zaschity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72200" y="4407199"/>
            <a:ext cx="1828800" cy="2019300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36151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357166"/>
            <a:ext cx="84296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Используются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радиопротекторы</a:t>
            </a:r>
            <a:r>
              <a:rPr lang="ru-RU" sz="2400" dirty="0" smtClean="0">
                <a:solidFill>
                  <a:srgbClr val="0000FF"/>
                </a:solidFill>
              </a:rPr>
              <a:t>- это вещества,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ослабляющие воздействие на организм радиоактивного излучения</a:t>
            </a:r>
            <a:r>
              <a:rPr lang="ru-RU" sz="2400" dirty="0" smtClean="0">
                <a:solidFill>
                  <a:srgbClr val="0000FF"/>
                </a:solidFill>
              </a:rPr>
              <a:t>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1571612"/>
            <a:ext cx="8429684" cy="2308324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В состав радиопротекторов входят соединения, вызывающие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гипоксию</a:t>
            </a:r>
            <a:r>
              <a:rPr lang="ru-RU" sz="2400" dirty="0" smtClean="0">
                <a:solidFill>
                  <a:srgbClr val="0000FF"/>
                </a:solidFill>
              </a:rPr>
              <a:t>. Они </a:t>
            </a:r>
            <a:r>
              <a:rPr lang="ru-RU" sz="2400" b="1" i="1" u="sng" dirty="0" smtClean="0">
                <a:solidFill>
                  <a:schemeClr val="accent4">
                    <a:lumMod val="75000"/>
                  </a:schemeClr>
                </a:solidFill>
              </a:rPr>
              <a:t>блокируют свободные радикалы</a:t>
            </a:r>
            <a:r>
              <a:rPr lang="ru-RU" sz="2400" dirty="0" smtClean="0">
                <a:solidFill>
                  <a:srgbClr val="0000FF"/>
                </a:solidFill>
              </a:rPr>
              <a:t>, возникающие в процессе облучения.</a:t>
            </a:r>
          </a:p>
          <a:p>
            <a:r>
              <a:rPr lang="ru-RU" sz="2400" dirty="0" smtClean="0">
                <a:solidFill>
                  <a:srgbClr val="0000FF"/>
                </a:solidFill>
              </a:rPr>
              <a:t>При </a:t>
            </a:r>
            <a:r>
              <a:rPr lang="ru-RU" sz="2400" b="1" i="1" dirty="0" smtClean="0">
                <a:solidFill>
                  <a:srgbClr val="0000FF"/>
                </a:solidFill>
              </a:rPr>
              <a:t>недостатке кислорода </a:t>
            </a:r>
            <a:r>
              <a:rPr lang="ru-RU" sz="2400" dirty="0" smtClean="0">
                <a:solidFill>
                  <a:srgbClr val="0000FF"/>
                </a:solidFill>
              </a:rPr>
              <a:t>в тканях (гипоксии) поражающее действие ИИ 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4714876" y="3500438"/>
            <a:ext cx="45719" cy="357190"/>
          </a:xfrm>
          <a:prstGeom prst="down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85720" y="3929066"/>
            <a:ext cx="86439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Наиболее эффективны радиопротекторы, содержащие </a:t>
            </a:r>
            <a:r>
              <a:rPr lang="ru-RU" sz="2400" b="1" i="1" dirty="0" smtClean="0">
                <a:solidFill>
                  <a:srgbClr val="0000FF"/>
                </a:solidFill>
              </a:rPr>
              <a:t>серу</a:t>
            </a:r>
            <a:r>
              <a:rPr lang="ru-RU" sz="2400" dirty="0" smtClean="0">
                <a:solidFill>
                  <a:srgbClr val="0000FF"/>
                </a:solidFill>
              </a:rPr>
              <a:t> (</a:t>
            </a:r>
            <a:r>
              <a:rPr lang="ru-RU" sz="2400" i="1" dirty="0" smtClean="0">
                <a:solidFill>
                  <a:srgbClr val="0000FF"/>
                </a:solidFill>
              </a:rPr>
              <a:t>один класс</a:t>
            </a:r>
            <a:r>
              <a:rPr lang="ru-RU" sz="2400" dirty="0" smtClean="0">
                <a:solidFill>
                  <a:srgbClr val="0000FF"/>
                </a:solidFill>
              </a:rPr>
              <a:t>) и </a:t>
            </a:r>
            <a:r>
              <a:rPr lang="ru-RU" sz="2400" b="1" i="1" dirty="0" smtClean="0">
                <a:solidFill>
                  <a:srgbClr val="0000FF"/>
                </a:solidFill>
              </a:rPr>
              <a:t>биогенные амины </a:t>
            </a:r>
            <a:r>
              <a:rPr lang="ru-RU" sz="2400" dirty="0" smtClean="0">
                <a:solidFill>
                  <a:srgbClr val="0000FF"/>
                </a:solidFill>
              </a:rPr>
              <a:t>(</a:t>
            </a:r>
            <a:r>
              <a:rPr lang="ru-RU" sz="2400" i="1" dirty="0" smtClean="0">
                <a:solidFill>
                  <a:srgbClr val="0000FF"/>
                </a:solidFill>
              </a:rPr>
              <a:t>другой класс</a:t>
            </a:r>
            <a:r>
              <a:rPr lang="ru-RU" sz="2400" dirty="0" smtClean="0">
                <a:solidFill>
                  <a:srgbClr val="0000FF"/>
                </a:solidFill>
              </a:rPr>
              <a:t>), а также витамины, коферменты, нуклеиновые кислоты и т.п.</a:t>
            </a:r>
            <a:endParaRPr lang="ru-RU" sz="2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21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7868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FF"/>
                </a:solidFill>
              </a:rPr>
              <a:t>           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Биологические протекторы</a:t>
            </a:r>
            <a:r>
              <a:rPr lang="ru-RU" sz="2400" dirty="0" smtClean="0">
                <a:solidFill>
                  <a:srgbClr val="0000FF"/>
                </a:solidFill>
              </a:rPr>
              <a:t>: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Женьшень</a:t>
            </a:r>
            <a:r>
              <a:rPr lang="ru-RU" sz="2400" b="1" dirty="0" smtClean="0">
                <a:solidFill>
                  <a:srgbClr val="0000FF"/>
                </a:solidFill>
              </a:rPr>
              <a:t>,</a:t>
            </a:r>
          </a:p>
          <a:p>
            <a:pPr>
              <a:buFont typeface="Arial" pitchFamily="34" charset="0"/>
              <a:buChar char="•"/>
            </a:pPr>
            <a:endParaRPr lang="ru-RU" sz="2400" b="1" dirty="0" smtClean="0">
              <a:solidFill>
                <a:srgbClr val="0000FF"/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286722" name="Picture 2" descr="C:\Documents and Settings\1\Мои документы\Мои рисунки\medherb0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9" y="1214422"/>
            <a:ext cx="2571767" cy="3857652"/>
          </a:xfrm>
          <a:prstGeom prst="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286723" name="Picture 3" descr="C:\Documents and Settings\1\Мои документы\Мои рисунки\%20_1_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857364"/>
            <a:ext cx="3214710" cy="3714776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5715008" y="928670"/>
            <a:ext cx="22145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Китайский лимонник</a:t>
            </a:r>
            <a:r>
              <a:rPr lang="ru-RU" sz="2400" b="1" dirty="0" smtClean="0">
                <a:solidFill>
                  <a:srgbClr val="0000FF"/>
                </a:solidFill>
              </a:rPr>
              <a:t>,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143240" y="3929066"/>
            <a:ext cx="21162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Яды змей </a:t>
            </a:r>
            <a:r>
              <a:rPr lang="ru-RU" sz="2400" i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ru-RU" sz="2400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286724" name="Picture 4" descr="C:\Documents and Settings\1\Мои документы\Мои рисунки\ya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4429132"/>
            <a:ext cx="2928958" cy="2087564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08301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1" descr="C:\Documents and Settings\1\Мои документы\Мои рисунки\Р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786058"/>
            <a:ext cx="3857652" cy="214314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285728"/>
            <a:ext cx="8358246" cy="1631216"/>
          </a:xfrm>
          <a:prstGeom prst="rect">
            <a:avLst/>
          </a:prstGeom>
          <a:gradFill flip="none" rotWithShape="1">
            <a:gsLst>
              <a:gs pos="0">
                <a:srgbClr val="B6F741">
                  <a:tint val="66000"/>
                  <a:satMod val="160000"/>
                </a:srgbClr>
              </a:gs>
              <a:gs pos="50000">
                <a:srgbClr val="B6F741">
                  <a:tint val="44500"/>
                  <a:satMod val="160000"/>
                </a:srgbClr>
              </a:gs>
              <a:gs pos="100000">
                <a:srgbClr val="B6F741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000" b="1" i="1" u="sng" dirty="0" smtClean="0">
                <a:solidFill>
                  <a:srgbClr val="0000FF"/>
                </a:solidFill>
              </a:rPr>
              <a:t>Рентгеновская трубка </a:t>
            </a:r>
            <a:r>
              <a:rPr lang="ru-RU" sz="2000" dirty="0" smtClean="0">
                <a:solidFill>
                  <a:srgbClr val="0000FF"/>
                </a:solidFill>
              </a:rPr>
              <a:t>– это двухэлектродный электровакуумный прибор, служащий источником рентгеновского излучения, которое возникает при взаимодействии испускаемых катодом </a:t>
            </a:r>
            <a:r>
              <a:rPr lang="ru-RU" sz="2000" b="1" dirty="0" smtClean="0">
                <a:solidFill>
                  <a:srgbClr val="0000FF"/>
                </a:solidFill>
              </a:rPr>
              <a:t>электронов</a:t>
            </a:r>
            <a:r>
              <a:rPr lang="ru-RU" sz="2000" dirty="0" smtClean="0">
                <a:solidFill>
                  <a:srgbClr val="0000FF"/>
                </a:solidFill>
              </a:rPr>
              <a:t> </a:t>
            </a:r>
            <a:r>
              <a:rPr lang="ru-RU" sz="2000" b="1" dirty="0" smtClean="0">
                <a:solidFill>
                  <a:srgbClr val="0000FF"/>
                </a:solidFill>
              </a:rPr>
              <a:t>с веществом </a:t>
            </a:r>
            <a:r>
              <a:rPr lang="ru-RU" sz="2000" dirty="0" smtClean="0">
                <a:solidFill>
                  <a:srgbClr val="0000FF"/>
                </a:solidFill>
              </a:rPr>
              <a:t>анода (антикатода) </a:t>
            </a:r>
            <a:endParaRPr lang="ru-RU" sz="2000" b="1" i="1" u="sng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857364"/>
            <a:ext cx="5643602" cy="46166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0000"/>
                </a:solidFill>
                <a:latin typeface="Arial" charset="0"/>
              </a:rPr>
              <a:t>Рентгеновская </a:t>
            </a:r>
            <a:r>
              <a:rPr lang="ru-RU" sz="2400" b="1" dirty="0" smtClean="0">
                <a:solidFill>
                  <a:srgbClr val="000000"/>
                </a:solidFill>
                <a:latin typeface="Arial" charset="0"/>
              </a:rPr>
              <a:t>трубка состоит из</a:t>
            </a:r>
            <a:endParaRPr lang="ru-RU" sz="24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 rot="3417959">
            <a:off x="3865421" y="2684314"/>
            <a:ext cx="63458" cy="564320"/>
          </a:xfrm>
          <a:prstGeom prst="downArrow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rot="5400000">
            <a:off x="178563" y="4750603"/>
            <a:ext cx="2428892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3357554" y="4857760"/>
            <a:ext cx="2214578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357290" y="6000768"/>
            <a:ext cx="78581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000364" y="6000768"/>
            <a:ext cx="142876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7"/>
          <p:cNvSpPr txBox="1">
            <a:spLocks noChangeArrowheads="1"/>
          </p:cNvSpPr>
          <p:nvPr/>
        </p:nvSpPr>
        <p:spPr bwMode="auto">
          <a:xfrm>
            <a:off x="1857356" y="5000636"/>
            <a:ext cx="200247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rgbClr val="0000FF"/>
                </a:solidFill>
              </a:rPr>
              <a:t>рентгеновское </a:t>
            </a:r>
          </a:p>
          <a:p>
            <a:r>
              <a:rPr lang="ru-RU" sz="1600" b="1" i="1" dirty="0">
                <a:solidFill>
                  <a:srgbClr val="0000FF"/>
                </a:solidFill>
              </a:rPr>
              <a:t>излучение</a:t>
            </a:r>
          </a:p>
        </p:txBody>
      </p:sp>
      <p:sp>
        <p:nvSpPr>
          <p:cNvPr id="28" name="Блок-схема: узел 27"/>
          <p:cNvSpPr/>
          <p:nvPr/>
        </p:nvSpPr>
        <p:spPr>
          <a:xfrm>
            <a:off x="2143108" y="5929330"/>
            <a:ext cx="142876" cy="14287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Блок-схема: узел 28"/>
          <p:cNvSpPr/>
          <p:nvPr/>
        </p:nvSpPr>
        <p:spPr>
          <a:xfrm>
            <a:off x="2857488" y="5929330"/>
            <a:ext cx="142876" cy="14287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2143108" y="6072206"/>
            <a:ext cx="3071834" cy="4924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300" b="1" dirty="0" smtClean="0">
                <a:solidFill>
                  <a:srgbClr val="0000FF"/>
                </a:solidFill>
              </a:rPr>
              <a:t>И.В.Н.</a:t>
            </a:r>
            <a:r>
              <a:rPr lang="ru-RU" sz="1300" dirty="0" smtClean="0">
                <a:solidFill>
                  <a:srgbClr val="0000FF"/>
                </a:solidFill>
              </a:rPr>
              <a:t> – </a:t>
            </a:r>
            <a:r>
              <a:rPr lang="ru-RU" sz="1300" b="1" i="1" dirty="0" smtClean="0">
                <a:solidFill>
                  <a:srgbClr val="0000FF"/>
                </a:solidFill>
              </a:rPr>
              <a:t>источник высокого напряжения 100 кВ</a:t>
            </a:r>
            <a:endParaRPr lang="ru-RU" sz="1300" b="1" i="1" dirty="0">
              <a:solidFill>
                <a:srgbClr val="0000FF"/>
              </a:solidFill>
            </a:endParaRPr>
          </a:p>
        </p:txBody>
      </p:sp>
      <p:sp>
        <p:nvSpPr>
          <p:cNvPr id="32" name="Плюс 31"/>
          <p:cNvSpPr/>
          <p:nvPr/>
        </p:nvSpPr>
        <p:spPr>
          <a:xfrm>
            <a:off x="2071670" y="5643578"/>
            <a:ext cx="214314" cy="285752"/>
          </a:xfrm>
          <a:prstGeom prst="mathPlus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Минус 32"/>
          <p:cNvSpPr/>
          <p:nvPr/>
        </p:nvSpPr>
        <p:spPr>
          <a:xfrm>
            <a:off x="2786050" y="5786454"/>
            <a:ext cx="285752" cy="45719"/>
          </a:xfrm>
          <a:prstGeom prst="mathMinus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6"/>
          <p:cNvSpPr>
            <a:spLocks noChangeArrowheads="1"/>
          </p:cNvSpPr>
          <p:nvPr/>
        </p:nvSpPr>
        <p:spPr bwMode="auto">
          <a:xfrm>
            <a:off x="6357950" y="3214686"/>
            <a:ext cx="2428892" cy="3139321"/>
          </a:xfrm>
          <a:prstGeom prst="rect">
            <a:avLst/>
          </a:prstGeom>
          <a:gradFill flip="none" rotWithShape="1">
            <a:gsLst>
              <a:gs pos="0">
                <a:srgbClr val="00FF99">
                  <a:tint val="66000"/>
                  <a:satMod val="160000"/>
                </a:srgbClr>
              </a:gs>
              <a:gs pos="50000">
                <a:srgbClr val="00FF99">
                  <a:tint val="44500"/>
                  <a:satMod val="160000"/>
                </a:srgbClr>
              </a:gs>
              <a:gs pos="100000">
                <a:srgbClr val="00FF99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0" hangingPunct="0">
              <a:buFontTx/>
              <a:buAutoNum type="arabicPeriod"/>
            </a:pPr>
            <a:r>
              <a:rPr lang="ru-RU" dirty="0">
                <a:ea typeface="Times New Roman" pitchFamily="18" charset="0"/>
                <a:cs typeface="Arial" charset="0"/>
              </a:rPr>
              <a:t>Разогретый </a:t>
            </a:r>
            <a:r>
              <a:rPr lang="ru-RU" b="1" dirty="0">
                <a:ea typeface="Times New Roman" pitchFamily="18" charset="0"/>
                <a:cs typeface="Arial" charset="0"/>
              </a:rPr>
              <a:t>катод </a:t>
            </a:r>
            <a:r>
              <a:rPr lang="ru-RU" dirty="0">
                <a:ea typeface="Times New Roman" pitchFamily="18" charset="0"/>
                <a:cs typeface="Arial" charset="0"/>
              </a:rPr>
              <a:t>испускает </a:t>
            </a:r>
            <a:r>
              <a:rPr lang="ru-RU" b="1" dirty="0">
                <a:ea typeface="Times New Roman" pitchFamily="18" charset="0"/>
                <a:cs typeface="Arial" charset="0"/>
              </a:rPr>
              <a:t>электроны</a:t>
            </a:r>
            <a:r>
              <a:rPr lang="ru-RU" dirty="0">
                <a:ea typeface="Times New Roman" pitchFamily="18" charset="0"/>
                <a:cs typeface="Arial" charset="0"/>
              </a:rPr>
              <a:t>.</a:t>
            </a:r>
          </a:p>
          <a:p>
            <a:pPr marL="342900" indent="-342900" eaLnBrk="0" hangingPunct="0"/>
            <a:r>
              <a:rPr lang="ru-RU" dirty="0">
                <a:ea typeface="Times New Roman" pitchFamily="18" charset="0"/>
                <a:cs typeface="Arial" charset="0"/>
              </a:rPr>
              <a:t>2. В результате их </a:t>
            </a:r>
            <a:r>
              <a:rPr lang="ru-RU" b="1" dirty="0">
                <a:ea typeface="Times New Roman" pitchFamily="18" charset="0"/>
                <a:cs typeface="Arial" charset="0"/>
              </a:rPr>
              <a:t>торможения</a:t>
            </a:r>
            <a:r>
              <a:rPr lang="ru-RU" dirty="0">
                <a:ea typeface="Times New Roman" pitchFamily="18" charset="0"/>
                <a:cs typeface="Arial" charset="0"/>
              </a:rPr>
              <a:t> </a:t>
            </a:r>
            <a:r>
              <a:rPr lang="ru-RU" dirty="0" err="1">
                <a:ea typeface="Times New Roman" pitchFamily="18" charset="0"/>
                <a:cs typeface="Arial" charset="0"/>
              </a:rPr>
              <a:t>электростати-ческим</a:t>
            </a:r>
            <a:r>
              <a:rPr lang="ru-RU" dirty="0">
                <a:ea typeface="Times New Roman" pitchFamily="18" charset="0"/>
                <a:cs typeface="Arial" charset="0"/>
              </a:rPr>
              <a:t> </a:t>
            </a:r>
            <a:r>
              <a:rPr lang="ru-RU" b="1" dirty="0">
                <a:ea typeface="Times New Roman" pitchFamily="18" charset="0"/>
                <a:cs typeface="Arial" charset="0"/>
              </a:rPr>
              <a:t>полем </a:t>
            </a:r>
            <a:r>
              <a:rPr lang="ru-RU" b="1" dirty="0" smtClean="0">
                <a:ea typeface="Times New Roman" pitchFamily="18" charset="0"/>
                <a:cs typeface="Arial" charset="0"/>
              </a:rPr>
              <a:t> атомов  анода </a:t>
            </a:r>
            <a:r>
              <a:rPr lang="ru-RU" dirty="0">
                <a:ea typeface="Times New Roman" pitchFamily="18" charset="0"/>
                <a:cs typeface="Arial" charset="0"/>
              </a:rPr>
              <a:t>возникает тормозное </a:t>
            </a:r>
            <a:r>
              <a:rPr lang="ru-RU" b="1" dirty="0">
                <a:ea typeface="Times New Roman" pitchFamily="18" charset="0"/>
                <a:cs typeface="Arial" charset="0"/>
              </a:rPr>
              <a:t>РИ</a:t>
            </a:r>
            <a:r>
              <a:rPr lang="ru-RU" dirty="0">
                <a:ea typeface="Times New Roman" pitchFamily="18" charset="0"/>
                <a:cs typeface="Arial" charset="0"/>
              </a:rPr>
              <a:t>.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143372" y="2643182"/>
            <a:ext cx="2071702" cy="2923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300" b="1" i="1" dirty="0" smtClean="0">
                <a:solidFill>
                  <a:srgbClr val="0000FF"/>
                </a:solidFill>
              </a:rPr>
              <a:t>Вакуумный баллон</a:t>
            </a:r>
            <a:endParaRPr lang="ru-RU" sz="1300" b="1" i="1" dirty="0">
              <a:solidFill>
                <a:srgbClr val="0000FF"/>
              </a:solidFill>
            </a:endParaRPr>
          </a:p>
        </p:txBody>
      </p:sp>
      <p:sp>
        <p:nvSpPr>
          <p:cNvPr id="38" name="TextBox 6"/>
          <p:cNvSpPr txBox="1">
            <a:spLocks noChangeArrowheads="1"/>
          </p:cNvSpPr>
          <p:nvPr/>
        </p:nvSpPr>
        <p:spPr bwMode="auto">
          <a:xfrm>
            <a:off x="285720" y="2214554"/>
            <a:ext cx="2000264" cy="8925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300" b="1" i="1" dirty="0" smtClean="0">
                <a:solidFill>
                  <a:srgbClr val="0000FF"/>
                </a:solidFill>
              </a:rPr>
              <a:t>Анод = Антикатод  </a:t>
            </a:r>
          </a:p>
          <a:p>
            <a:r>
              <a:rPr lang="ru-RU" sz="1300" i="1" dirty="0" smtClean="0">
                <a:solidFill>
                  <a:srgbClr val="0000FF"/>
                </a:solidFill>
              </a:rPr>
              <a:t>Всегда наклонный, Высокий порядковый номер </a:t>
            </a:r>
            <a:r>
              <a:rPr lang="en-US" sz="1300" i="1" dirty="0" smtClean="0">
                <a:solidFill>
                  <a:srgbClr val="0000FF"/>
                </a:solidFill>
              </a:rPr>
              <a:t>Z</a:t>
            </a:r>
            <a:endParaRPr lang="ru-RU" sz="1300" i="1" dirty="0">
              <a:solidFill>
                <a:srgbClr val="0000FF"/>
              </a:solidFill>
            </a:endParaRPr>
          </a:p>
        </p:txBody>
      </p:sp>
      <p:sp>
        <p:nvSpPr>
          <p:cNvPr id="39" name="TextBox 4"/>
          <p:cNvSpPr txBox="1">
            <a:spLocks noChangeArrowheads="1"/>
          </p:cNvSpPr>
          <p:nvPr/>
        </p:nvSpPr>
        <p:spPr bwMode="auto">
          <a:xfrm>
            <a:off x="4714876" y="3143248"/>
            <a:ext cx="1714512" cy="4924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300" b="1" i="1" dirty="0" smtClean="0">
                <a:solidFill>
                  <a:srgbClr val="0000FF"/>
                </a:solidFill>
              </a:rPr>
              <a:t>Подогреваемый  </a:t>
            </a:r>
            <a:r>
              <a:rPr lang="ru-RU" sz="1300" b="1" i="1" dirty="0">
                <a:solidFill>
                  <a:srgbClr val="0000FF"/>
                </a:solidFill>
              </a:rPr>
              <a:t>катод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2428860" y="2428868"/>
            <a:ext cx="1357322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00" b="1" dirty="0" smtClean="0">
                <a:solidFill>
                  <a:srgbClr val="0000FF"/>
                </a:solidFill>
              </a:rPr>
              <a:t>I</a:t>
            </a:r>
            <a:r>
              <a:rPr lang="ru-RU" sz="1300" b="1" dirty="0" smtClean="0">
                <a:solidFill>
                  <a:srgbClr val="0000FF"/>
                </a:solidFill>
              </a:rPr>
              <a:t>- </a:t>
            </a:r>
            <a:r>
              <a:rPr lang="ru-RU" sz="1300" i="1" dirty="0" smtClean="0">
                <a:solidFill>
                  <a:srgbClr val="0000FF"/>
                </a:solidFill>
              </a:rPr>
              <a:t>ток трубки</a:t>
            </a:r>
            <a:r>
              <a:rPr lang="ru-RU" sz="1300" b="1" baseline="-25000" dirty="0" smtClean="0">
                <a:solidFill>
                  <a:srgbClr val="0000FF"/>
                </a:solidFill>
              </a:rPr>
              <a:t> </a:t>
            </a:r>
            <a:endParaRPr lang="ru-RU" sz="13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6500826" y="3357562"/>
            <a:ext cx="2357454" cy="314327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571472" y="428604"/>
            <a:ext cx="8143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00FF"/>
                </a:solidFill>
              </a:rPr>
              <a:t>Мощность</a:t>
            </a:r>
            <a:r>
              <a:rPr lang="ru-RU" sz="2400" b="1" u="sng" dirty="0" smtClean="0">
                <a:solidFill>
                  <a:srgbClr val="0000FF"/>
                </a:solidFill>
              </a:rPr>
              <a:t> дозы</a:t>
            </a:r>
            <a:endParaRPr lang="ru-RU" sz="2400" b="1" u="sng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928670"/>
            <a:ext cx="8572560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N</a:t>
            </a:r>
            <a:r>
              <a:rPr lang="ru-RU" sz="2400" b="1" dirty="0" smtClean="0">
                <a:solidFill>
                  <a:srgbClr val="0000FF"/>
                </a:solidFill>
              </a:rPr>
              <a:t> – это доза, полученная объектом за единицу времени</a:t>
            </a:r>
            <a:endParaRPr lang="ru-RU" sz="2400" b="1" dirty="0">
              <a:solidFill>
                <a:srgbClr val="0000FF"/>
              </a:solidFill>
            </a:endParaRPr>
          </a:p>
        </p:txBody>
      </p:sp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952500" y="2000250"/>
          <a:ext cx="1779588" cy="1531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918" name="Формула" r:id="rId3" imgW="457200" imgH="393480" progId="Equation.3">
                  <p:embed/>
                </p:oleObj>
              </mc:Choice>
              <mc:Fallback>
                <p:oleObj name="Формула" r:id="rId3" imgW="4572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500" y="2000250"/>
                        <a:ext cx="1779588" cy="1531938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00FFFF"/>
                          </a:gs>
                          <a:gs pos="100000">
                            <a:srgbClr val="FFFFFF"/>
                          </a:gs>
                        </a:gsLst>
                        <a:lin ang="5400000" scaled="1"/>
                      </a:gra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27" name="Object 3"/>
          <p:cNvGraphicFramePr>
            <a:graphicFrameLocks noChangeAspect="1"/>
          </p:cNvGraphicFramePr>
          <p:nvPr/>
        </p:nvGraphicFramePr>
        <p:xfrm>
          <a:off x="4714876" y="1928802"/>
          <a:ext cx="1779587" cy="1531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919" name="Формула" r:id="rId5" imgW="457200" imgH="393480" progId="Equation.3">
                  <p:embed/>
                </p:oleObj>
              </mc:Choice>
              <mc:Fallback>
                <p:oleObj name="Формула" r:id="rId5" imgW="4572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76" y="1928802"/>
                        <a:ext cx="1779587" cy="1531938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B3F4AE"/>
                          </a:gs>
                          <a:gs pos="100000">
                            <a:srgbClr val="FFFFFF">
                              <a:alpha val="0"/>
                            </a:srgbClr>
                          </a:gs>
                        </a:gsLst>
                        <a:lin ang="5400000" scaled="1"/>
                      </a:gra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33" name="Object 2"/>
          <p:cNvGraphicFramePr>
            <a:graphicFrameLocks noChangeAspect="1"/>
          </p:cNvGraphicFramePr>
          <p:nvPr/>
        </p:nvGraphicFramePr>
        <p:xfrm>
          <a:off x="6643702" y="4071942"/>
          <a:ext cx="1257296" cy="10532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920" name="Формула" r:id="rId7" imgW="469800" imgH="393480" progId="Equation.3">
                  <p:embed/>
                </p:oleObj>
              </mc:Choice>
              <mc:Fallback>
                <p:oleObj name="Формула" r:id="rId7" imgW="4698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3702" y="4071942"/>
                        <a:ext cx="1257296" cy="1053204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F3AFAF"/>
                          </a:gs>
                          <a:gs pos="100000">
                            <a:srgbClr val="FFFFFF">
                              <a:alpha val="0"/>
                            </a:srgbClr>
                          </a:gs>
                        </a:gsLst>
                        <a:lin ang="5400000" scaled="1"/>
                      </a:gra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34" name="Object 10"/>
          <p:cNvGraphicFramePr>
            <a:graphicFrameLocks noChangeAspect="1"/>
          </p:cNvGraphicFramePr>
          <p:nvPr/>
        </p:nvGraphicFramePr>
        <p:xfrm>
          <a:off x="6715140" y="5500702"/>
          <a:ext cx="1357322" cy="887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921" name="Формула" r:id="rId9" imgW="469800" imgH="393480" progId="Equation.3">
                  <p:embed/>
                </p:oleObj>
              </mc:Choice>
              <mc:Fallback>
                <p:oleObj name="Формула" r:id="rId9" imgW="4698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5140" y="5500702"/>
                        <a:ext cx="1357322" cy="887136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FFCC00"/>
                          </a:gs>
                          <a:gs pos="100000">
                            <a:srgbClr val="FFFFFF"/>
                          </a:gs>
                        </a:gsLst>
                        <a:lin ang="5400000" scaled="1"/>
                      </a:gra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929454" y="3429000"/>
            <a:ext cx="1714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u="sng" dirty="0" smtClean="0">
                <a:solidFill>
                  <a:srgbClr val="FF0000"/>
                </a:solidFill>
              </a:rPr>
              <a:t>Повторение</a:t>
            </a:r>
            <a:endParaRPr lang="ru-RU" sz="1600" b="1" i="1" u="sng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001024" y="3714752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Дж</a:t>
            </a:r>
            <a:endParaRPr lang="ru-RU" sz="2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8072462" y="4071942"/>
            <a:ext cx="500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кг</a:t>
            </a:r>
            <a:endParaRPr lang="ru-RU" sz="2000" b="1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8001024" y="4071942"/>
            <a:ext cx="64294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8001024" y="4429132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Гр</a:t>
            </a:r>
            <a:endParaRPr lang="ru-RU" sz="20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7929586" y="4857760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рад</a:t>
            </a:r>
            <a:endParaRPr lang="ru-RU" sz="20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8143900" y="6000768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Р</a:t>
            </a:r>
            <a:endParaRPr lang="ru-RU" sz="24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8072462" y="5357826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Кл</a:t>
            </a:r>
            <a:endParaRPr lang="ru-RU" sz="20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8143900" y="5643578"/>
            <a:ext cx="500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кг</a:t>
            </a:r>
            <a:endParaRPr lang="ru-RU" sz="2000" b="1" dirty="0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8143900" y="5715016"/>
            <a:ext cx="428628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214414" y="3643314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Гр</a:t>
            </a:r>
            <a:endParaRPr lang="ru-RU" sz="2000" b="1" dirty="0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rot="10800000" flipH="1">
            <a:off x="1142976" y="4000504"/>
            <a:ext cx="64294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214414" y="4071942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с</a:t>
            </a:r>
            <a:endParaRPr lang="ru-RU" sz="20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1071538" y="5500702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рад</a:t>
            </a:r>
            <a:endParaRPr lang="ru-RU" sz="2000" b="1" dirty="0"/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1071538" y="5857892"/>
            <a:ext cx="64294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1142976" y="5857892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с</a:t>
            </a:r>
            <a:endParaRPr lang="ru-RU" sz="20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1071538" y="4857760"/>
            <a:ext cx="500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кг</a:t>
            </a:r>
            <a:endParaRPr lang="ru-RU" sz="2000" b="1" dirty="0"/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 rot="10800000" flipH="1">
            <a:off x="1000100" y="4929198"/>
            <a:ext cx="64294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071538" y="4572008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Вт</a:t>
            </a:r>
            <a:endParaRPr lang="ru-RU" sz="2000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5072066" y="5357826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Р</a:t>
            </a:r>
            <a:endParaRPr lang="ru-RU" sz="24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5072066" y="5715016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с</a:t>
            </a:r>
            <a:endParaRPr lang="ru-RU" sz="2000" b="1" dirty="0"/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>
            <a:off x="4929190" y="5786454"/>
            <a:ext cx="64294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5072066" y="4429132"/>
            <a:ext cx="500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кг</a:t>
            </a:r>
            <a:endParaRPr lang="ru-RU" sz="2000" b="1" dirty="0"/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5000628" y="4500570"/>
            <a:ext cx="64294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5143504" y="4071942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А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83486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357158" y="4000504"/>
            <a:ext cx="8501122" cy="2500330"/>
          </a:xfrm>
          <a:prstGeom prst="round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57158" y="357166"/>
            <a:ext cx="87868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00FF"/>
                </a:solidFill>
              </a:rPr>
              <a:t>Связь мощности экспозиционной дозы  и активности</a:t>
            </a:r>
            <a:endParaRPr lang="ru-RU" sz="2800" b="1" u="sng" dirty="0">
              <a:solidFill>
                <a:srgbClr val="0000FF"/>
              </a:solidFill>
            </a:endParaRPr>
          </a:p>
        </p:txBody>
      </p:sp>
      <p:sp>
        <p:nvSpPr>
          <p:cNvPr id="3" name="TextBox 8"/>
          <p:cNvSpPr txBox="1">
            <a:spLocks noChangeArrowheads="1"/>
          </p:cNvSpPr>
          <p:nvPr/>
        </p:nvSpPr>
        <p:spPr bwMode="auto">
          <a:xfrm>
            <a:off x="357158" y="4357694"/>
            <a:ext cx="850112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i="1" u="sng" dirty="0">
                <a:solidFill>
                  <a:srgbClr val="00B050"/>
                </a:solidFill>
              </a:rPr>
              <a:t>Активность</a:t>
            </a:r>
            <a:r>
              <a:rPr lang="ru-RU" sz="2000" b="1" i="1" dirty="0">
                <a:solidFill>
                  <a:srgbClr val="00B050"/>
                </a:solidFill>
              </a:rPr>
              <a:t> </a:t>
            </a:r>
            <a:r>
              <a:rPr lang="ru-RU" sz="2000" dirty="0">
                <a:solidFill>
                  <a:srgbClr val="00B050"/>
                </a:solidFill>
              </a:rPr>
              <a:t>радиоактивного элемента </a:t>
            </a:r>
            <a:r>
              <a:rPr lang="ru-RU" sz="2000" dirty="0" smtClean="0">
                <a:solidFill>
                  <a:srgbClr val="00B050"/>
                </a:solidFill>
              </a:rPr>
              <a:t>= скорость распада = </a:t>
            </a:r>
            <a:r>
              <a:rPr lang="ru-RU" sz="2000" dirty="0" err="1" smtClean="0">
                <a:solidFill>
                  <a:srgbClr val="00B050"/>
                </a:solidFill>
              </a:rPr>
              <a:t>=число</a:t>
            </a:r>
            <a:r>
              <a:rPr lang="ru-RU" sz="2000" dirty="0" smtClean="0">
                <a:solidFill>
                  <a:srgbClr val="00B050"/>
                </a:solidFill>
              </a:rPr>
              <a:t>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распадов</a:t>
            </a:r>
            <a:r>
              <a:rPr lang="ru-RU" sz="2000" dirty="0">
                <a:solidFill>
                  <a:srgbClr val="00B050"/>
                </a:solidFill>
              </a:rPr>
              <a:t> в единицу времени.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1472" y="4071942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Повторение </a:t>
            </a:r>
            <a:endParaRPr lang="ru-RU" b="1" i="1" u="sng" dirty="0">
              <a:solidFill>
                <a:srgbClr val="FF0000"/>
              </a:solidFill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5429264"/>
            <a:ext cx="1857375" cy="982662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63500">
            <a:solidFill>
              <a:srgbClr val="7AEF39"/>
            </a:solidFill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786050" y="4857760"/>
            <a:ext cx="45005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rgbClr val="00B050"/>
                </a:solidFill>
              </a:rPr>
              <a:t>Единицы </a:t>
            </a:r>
            <a:r>
              <a:rPr lang="ru-RU" sz="2000" b="1" dirty="0" smtClean="0">
                <a:solidFill>
                  <a:srgbClr val="00B050"/>
                </a:solidFill>
              </a:rPr>
              <a:t> активности</a:t>
            </a:r>
            <a:r>
              <a:rPr lang="ru-RU" sz="2000" dirty="0" smtClean="0">
                <a:solidFill>
                  <a:srgbClr val="00B050"/>
                </a:solidFill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00B050"/>
                </a:solidFill>
              </a:rPr>
              <a:t>беккерель </a:t>
            </a:r>
            <a:r>
              <a:rPr lang="en-US" sz="2000" dirty="0" smtClean="0">
                <a:solidFill>
                  <a:srgbClr val="00B050"/>
                </a:solidFill>
              </a:rPr>
              <a:t>[</a:t>
            </a:r>
            <a:r>
              <a:rPr lang="ru-RU" sz="2000" dirty="0" smtClean="0">
                <a:solidFill>
                  <a:srgbClr val="00B050"/>
                </a:solidFill>
              </a:rPr>
              <a:t>Бк</a:t>
            </a:r>
            <a:r>
              <a:rPr lang="en-US" sz="2000" dirty="0" smtClean="0">
                <a:solidFill>
                  <a:srgbClr val="00B050"/>
                </a:solidFill>
              </a:rPr>
              <a:t>]</a:t>
            </a:r>
            <a:r>
              <a:rPr lang="ru-RU" sz="2000" dirty="0" smtClean="0">
                <a:solidFill>
                  <a:srgbClr val="00B050"/>
                </a:solidFill>
              </a:rPr>
              <a:t>, 1Бк = 1с</a:t>
            </a:r>
            <a:r>
              <a:rPr lang="ru-RU" sz="2000" baseline="30000" dirty="0" smtClean="0">
                <a:solidFill>
                  <a:srgbClr val="00B050"/>
                </a:solidFill>
              </a:rPr>
              <a:t>-1</a:t>
            </a:r>
          </a:p>
          <a:p>
            <a:r>
              <a:rPr lang="ru-RU" sz="2000" b="1" dirty="0" smtClean="0">
                <a:solidFill>
                  <a:srgbClr val="00B050"/>
                </a:solidFill>
              </a:rPr>
              <a:t>кюри </a:t>
            </a:r>
            <a:r>
              <a:rPr lang="en-US" sz="2000" dirty="0">
                <a:solidFill>
                  <a:srgbClr val="00B050"/>
                </a:solidFill>
              </a:rPr>
              <a:t>[</a:t>
            </a:r>
            <a:r>
              <a:rPr lang="ru-RU" sz="2000" dirty="0">
                <a:solidFill>
                  <a:srgbClr val="00B050"/>
                </a:solidFill>
              </a:rPr>
              <a:t>К</a:t>
            </a:r>
            <a:r>
              <a:rPr lang="en-US" sz="2000" dirty="0">
                <a:solidFill>
                  <a:srgbClr val="00B050"/>
                </a:solidFill>
              </a:rPr>
              <a:t>u]</a:t>
            </a:r>
            <a:r>
              <a:rPr lang="ru-RU" sz="2000" dirty="0">
                <a:solidFill>
                  <a:srgbClr val="00B050"/>
                </a:solidFill>
              </a:rPr>
              <a:t>, 1К</a:t>
            </a:r>
            <a:r>
              <a:rPr lang="en-US" sz="2000" dirty="0">
                <a:solidFill>
                  <a:srgbClr val="00B050"/>
                </a:solidFill>
              </a:rPr>
              <a:t>u</a:t>
            </a:r>
            <a:r>
              <a:rPr lang="ru-RU" sz="2000" dirty="0">
                <a:solidFill>
                  <a:srgbClr val="00B050"/>
                </a:solidFill>
              </a:rPr>
              <a:t> = 3,7</a:t>
            </a:r>
            <a:r>
              <a:rPr lang="ru-RU" sz="2000" dirty="0">
                <a:solidFill>
                  <a:srgbClr val="00B050"/>
                </a:solidFill>
                <a:cs typeface="Arial" charset="0"/>
              </a:rPr>
              <a:t>•</a:t>
            </a:r>
            <a:r>
              <a:rPr lang="ru-RU" sz="2000" dirty="0">
                <a:solidFill>
                  <a:srgbClr val="00B050"/>
                </a:solidFill>
              </a:rPr>
              <a:t>10</a:t>
            </a:r>
            <a:r>
              <a:rPr lang="ru-RU" sz="2000" baseline="30000" dirty="0">
                <a:solidFill>
                  <a:srgbClr val="00B050"/>
                </a:solidFill>
              </a:rPr>
              <a:t>10</a:t>
            </a:r>
            <a:r>
              <a:rPr lang="ru-RU" sz="2000" dirty="0">
                <a:solidFill>
                  <a:srgbClr val="00B050"/>
                </a:solidFill>
              </a:rPr>
              <a:t> Бк</a:t>
            </a:r>
          </a:p>
          <a:p>
            <a:r>
              <a:rPr lang="ru-RU" sz="2000" dirty="0" smtClean="0">
                <a:solidFill>
                  <a:srgbClr val="0000FF"/>
                </a:solidFill>
              </a:rPr>
              <a:t> </a:t>
            </a:r>
            <a:endParaRPr lang="ru-RU" sz="2000" dirty="0">
              <a:solidFill>
                <a:srgbClr val="0000FF"/>
              </a:solidFill>
            </a:endParaRPr>
          </a:p>
        </p:txBody>
      </p:sp>
      <p:graphicFrame>
        <p:nvGraphicFramePr>
          <p:cNvPr id="78850" name="Object 4"/>
          <p:cNvGraphicFramePr>
            <a:graphicFrameLocks noChangeAspect="1"/>
          </p:cNvGraphicFramePr>
          <p:nvPr/>
        </p:nvGraphicFramePr>
        <p:xfrm>
          <a:off x="357158" y="1285860"/>
          <a:ext cx="3244850" cy="198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920" name="Формула" r:id="rId4" imgW="647640" imgH="393480" progId="Equation.3">
                  <p:embed/>
                </p:oleObj>
              </mc:Choice>
              <mc:Fallback>
                <p:oleObj name="Формула" r:id="rId4" imgW="6476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8" y="1285860"/>
                        <a:ext cx="3244850" cy="1981200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BCCFE6"/>
                          </a:gs>
                          <a:gs pos="100000">
                            <a:srgbClr val="FFFFFF"/>
                          </a:gs>
                        </a:gsLst>
                        <a:lin ang="5400000" scaled="1"/>
                      </a:gra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1" name="Object 3"/>
          <p:cNvGraphicFramePr>
            <a:graphicFrameLocks noChangeAspect="1"/>
          </p:cNvGraphicFramePr>
          <p:nvPr/>
        </p:nvGraphicFramePr>
        <p:xfrm>
          <a:off x="7215206" y="5643578"/>
          <a:ext cx="1374921" cy="78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921" name="Формула" r:id="rId6" imgW="457200" imgH="393480" progId="Equation.3">
                  <p:embed/>
                </p:oleObj>
              </mc:Choice>
              <mc:Fallback>
                <p:oleObj name="Формула" r:id="rId6" imgW="4572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15206" y="5643578"/>
                        <a:ext cx="1374921" cy="784037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B3F4AE"/>
                          </a:gs>
                          <a:gs pos="100000">
                            <a:srgbClr val="FFFFFF">
                              <a:alpha val="0"/>
                            </a:srgbClr>
                          </a:gs>
                        </a:gsLst>
                        <a:lin ang="5400000" scaled="1"/>
                      </a:gra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7000892" y="4857760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</a:rPr>
              <a:t>Мощность </a:t>
            </a:r>
            <a:r>
              <a:rPr lang="ru-RU" b="1" i="1" dirty="0" err="1" smtClean="0">
                <a:solidFill>
                  <a:schemeClr val="accent4">
                    <a:lumMod val="75000"/>
                  </a:schemeClr>
                </a:solidFill>
              </a:rPr>
              <a:t>эксп.дозы</a:t>
            </a:r>
            <a:endParaRPr lang="ru-RU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14744" y="1357298"/>
            <a:ext cx="51435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00FF"/>
                </a:solidFill>
              </a:rPr>
              <a:t>Для </a:t>
            </a:r>
            <a:r>
              <a:rPr lang="ru-RU" sz="2000" b="1" i="1" u="sng" dirty="0" smtClean="0">
                <a:solidFill>
                  <a:srgbClr val="0000FF"/>
                </a:solidFill>
              </a:rPr>
              <a:t>точечного</a:t>
            </a:r>
            <a:r>
              <a:rPr lang="ru-RU" sz="2000" b="1" i="1" dirty="0" smtClean="0">
                <a:solidFill>
                  <a:srgbClr val="0000FF"/>
                </a:solidFill>
              </a:rPr>
              <a:t> источника излучения </a:t>
            </a:r>
            <a:r>
              <a:rPr lang="ru-RU" sz="2000" b="1" i="1" u="sng" dirty="0" smtClean="0">
                <a:solidFill>
                  <a:schemeClr val="accent4">
                    <a:lumMod val="75000"/>
                  </a:schemeClr>
                </a:solidFill>
              </a:rPr>
              <a:t>мощность </a:t>
            </a:r>
            <a:r>
              <a:rPr lang="ru-RU" sz="2000" b="1" i="1" dirty="0" smtClean="0">
                <a:solidFill>
                  <a:srgbClr val="0000FF"/>
                </a:solidFill>
              </a:rPr>
              <a:t>экспозиционной дозы прямо пропорциональна </a:t>
            </a:r>
            <a:r>
              <a:rPr lang="ru-RU" sz="2000" b="1" i="1" u="sng" dirty="0" smtClean="0">
                <a:solidFill>
                  <a:schemeClr val="accent4">
                    <a:lumMod val="75000"/>
                  </a:schemeClr>
                </a:solidFill>
              </a:rPr>
              <a:t>активности А 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радионуклида</a:t>
            </a:r>
            <a:r>
              <a:rPr lang="ru-RU" sz="2000" b="1" i="1" dirty="0" smtClean="0">
                <a:solidFill>
                  <a:srgbClr val="0000FF"/>
                </a:solidFill>
              </a:rPr>
              <a:t> и обратно пропорциональна квадрату </a:t>
            </a:r>
            <a:r>
              <a:rPr lang="ru-RU" sz="2000" b="1" i="1" u="sng" dirty="0" smtClean="0">
                <a:solidFill>
                  <a:schemeClr val="accent4">
                    <a:lumMod val="75000"/>
                  </a:schemeClr>
                </a:solidFill>
              </a:rPr>
              <a:t>расстояния  </a:t>
            </a:r>
            <a:r>
              <a:rPr lang="en-US" sz="2000" b="1" i="1" u="sng" dirty="0" smtClean="0">
                <a:solidFill>
                  <a:schemeClr val="accent4">
                    <a:lumMod val="75000"/>
                  </a:schemeClr>
                </a:solidFill>
              </a:rPr>
              <a:t>r</a:t>
            </a:r>
            <a:r>
              <a:rPr lang="ru-RU" sz="2000" b="1" i="1" dirty="0" smtClean="0">
                <a:solidFill>
                  <a:srgbClr val="0000FF"/>
                </a:solidFill>
              </a:rPr>
              <a:t>  от источника до точки облучения. </a:t>
            </a:r>
            <a:endParaRPr lang="ru-RU" sz="2000" b="1" i="1" dirty="0">
              <a:solidFill>
                <a:srgbClr val="0000FF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57158" y="3286124"/>
            <a:ext cx="3357586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i="1" baseline="-250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γ</a:t>
            </a:r>
            <a:r>
              <a:rPr lang="ru-RU" i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– гамма - постоянная  радионуклида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16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85720" y="2571744"/>
            <a:ext cx="8501122" cy="1214446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285720" y="357166"/>
            <a:ext cx="8501122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 </a:t>
            </a:r>
            <a:endParaRPr lang="ru-RU" sz="2400" dirty="0">
              <a:solidFill>
                <a:srgbClr val="0000FF"/>
              </a:solidFill>
            </a:endParaRPr>
          </a:p>
          <a:p>
            <a:endParaRPr lang="ru-RU" sz="2400" dirty="0">
              <a:solidFill>
                <a:srgbClr val="0000FF"/>
              </a:solidFill>
            </a:endParaRPr>
          </a:p>
          <a:p>
            <a:pPr>
              <a:buFont typeface="Arial" charset="0"/>
              <a:buChar char="•"/>
            </a:pPr>
            <a:r>
              <a:rPr lang="ru-RU" sz="2400" dirty="0">
                <a:solidFill>
                  <a:srgbClr val="0000FF"/>
                </a:solidFill>
              </a:rPr>
              <a:t> </a:t>
            </a: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b="1" i="1" u="sng" dirty="0" smtClean="0">
                <a:solidFill>
                  <a:srgbClr val="0000FF"/>
                </a:solidFill>
              </a:rPr>
              <a:t>Естественный </a:t>
            </a:r>
            <a:r>
              <a:rPr lang="ru-RU" sz="2400" b="1" i="1" u="sng" dirty="0">
                <a:solidFill>
                  <a:srgbClr val="0000FF"/>
                </a:solidFill>
              </a:rPr>
              <a:t>фон </a:t>
            </a:r>
            <a:r>
              <a:rPr lang="ru-RU" sz="2400" dirty="0">
                <a:solidFill>
                  <a:srgbClr val="0000FF"/>
                </a:solidFill>
              </a:rPr>
              <a:t>– эквивалентная </a:t>
            </a:r>
            <a:r>
              <a:rPr lang="ru-RU" sz="2400" dirty="0" smtClean="0">
                <a:solidFill>
                  <a:srgbClr val="0000FF"/>
                </a:solidFill>
              </a:rPr>
              <a:t>доза</a:t>
            </a:r>
          </a:p>
          <a:p>
            <a:r>
              <a:rPr lang="ru-RU" sz="2400" dirty="0" smtClean="0">
                <a:solidFill>
                  <a:srgbClr val="0000FF"/>
                </a:solidFill>
              </a:rPr>
              <a:t>   </a:t>
            </a:r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</a:rPr>
              <a:t>1,25 </a:t>
            </a:r>
            <a:r>
              <a:rPr lang="ru-RU" sz="2400" b="1" i="1" dirty="0" err="1" smtClean="0">
                <a:solidFill>
                  <a:schemeClr val="accent5">
                    <a:lumMod val="75000"/>
                  </a:schemeClr>
                </a:solidFill>
              </a:rPr>
              <a:t>мЗв</a:t>
            </a:r>
            <a:r>
              <a:rPr lang="en-US" sz="2400" b="1" i="1" dirty="0" smtClean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</a:rPr>
              <a:t>год  </a:t>
            </a:r>
            <a:r>
              <a:rPr lang="ru-RU" sz="2400" dirty="0" smtClean="0">
                <a:solidFill>
                  <a:srgbClr val="0000FF"/>
                </a:solidFill>
              </a:rPr>
              <a:t>(</a:t>
            </a:r>
            <a:r>
              <a:rPr lang="ru-RU" sz="2400" b="1" i="1" dirty="0">
                <a:solidFill>
                  <a:srgbClr val="0000FF"/>
                </a:solidFill>
              </a:rPr>
              <a:t>125 </a:t>
            </a:r>
            <a:r>
              <a:rPr lang="ru-RU" sz="2400" b="1" i="1" dirty="0" err="1" smtClean="0">
                <a:solidFill>
                  <a:srgbClr val="0000FF"/>
                </a:solidFill>
              </a:rPr>
              <a:t>мбэр</a:t>
            </a:r>
            <a:r>
              <a:rPr lang="en-US" sz="2400" b="1" i="1" dirty="0" smtClean="0">
                <a:solidFill>
                  <a:srgbClr val="0000FF"/>
                </a:solidFill>
              </a:rPr>
              <a:t>/</a:t>
            </a:r>
            <a:r>
              <a:rPr lang="ru-RU" sz="2400" b="1" i="1" dirty="0" smtClean="0">
                <a:solidFill>
                  <a:srgbClr val="0000FF"/>
                </a:solidFill>
              </a:rPr>
              <a:t> год</a:t>
            </a:r>
            <a:r>
              <a:rPr lang="ru-RU" sz="2400" dirty="0" smtClean="0">
                <a:solidFill>
                  <a:srgbClr val="0000FF"/>
                </a:solidFill>
              </a:rPr>
              <a:t>). </a:t>
            </a:r>
          </a:p>
          <a:p>
            <a:pPr>
              <a:buFont typeface="Arial" pitchFamily="34" charset="0"/>
              <a:buChar char="•"/>
            </a:pPr>
            <a:r>
              <a:rPr lang="ru-RU" sz="2200" b="1" i="1" u="sng" dirty="0" smtClean="0">
                <a:solidFill>
                  <a:srgbClr val="0000FF"/>
                </a:solidFill>
              </a:rPr>
              <a:t>Предельно допустимая доза    </a:t>
            </a:r>
            <a:r>
              <a:rPr lang="ru-RU" sz="2200" b="1" i="1" dirty="0" smtClean="0">
                <a:solidFill>
                  <a:schemeClr val="accent5">
                    <a:lumMod val="75000"/>
                  </a:schemeClr>
                </a:solidFill>
              </a:rPr>
              <a:t>ПДД </a:t>
            </a:r>
            <a:r>
              <a:rPr lang="ru-RU" sz="2200" dirty="0" smtClean="0">
                <a:solidFill>
                  <a:srgbClr val="0000FF"/>
                </a:solidFill>
              </a:rPr>
              <a:t>  при </a:t>
            </a:r>
            <a:r>
              <a:rPr lang="ru-RU" sz="2200" dirty="0">
                <a:solidFill>
                  <a:srgbClr val="0000FF"/>
                </a:solidFill>
              </a:rPr>
              <a:t>профессиональном облучении </a:t>
            </a:r>
            <a:r>
              <a:rPr lang="ru-RU" sz="2200" b="1" i="1" dirty="0" smtClean="0">
                <a:solidFill>
                  <a:schemeClr val="accent5">
                    <a:lumMod val="75000"/>
                  </a:schemeClr>
                </a:solidFill>
              </a:rPr>
              <a:t>0,05 Зв </a:t>
            </a:r>
            <a:r>
              <a:rPr lang="ru-RU" sz="2200" dirty="0">
                <a:solidFill>
                  <a:srgbClr val="0000FF"/>
                </a:solidFill>
              </a:rPr>
              <a:t>(</a:t>
            </a:r>
            <a:r>
              <a:rPr lang="ru-RU" sz="2200" b="1" i="1" dirty="0">
                <a:solidFill>
                  <a:srgbClr val="0000FF"/>
                </a:solidFill>
              </a:rPr>
              <a:t>5 </a:t>
            </a:r>
            <a:r>
              <a:rPr lang="ru-RU" sz="2200" b="1" i="1" dirty="0" smtClean="0">
                <a:solidFill>
                  <a:srgbClr val="0000FF"/>
                </a:solidFill>
              </a:rPr>
              <a:t>бэр в год). </a:t>
            </a:r>
          </a:p>
          <a:p>
            <a:r>
              <a:rPr lang="ru-RU" sz="1600" b="1" i="1" dirty="0" smtClean="0">
                <a:solidFill>
                  <a:srgbClr val="0000FF"/>
                </a:solidFill>
              </a:rPr>
              <a:t>ПДД – это наибольшее значение индивидуальной эквивалентной дозы за календарный год, при котором равномерное облучение </a:t>
            </a:r>
            <a:r>
              <a:rPr lang="ru-RU" sz="1600" b="1" i="1" dirty="0" smtClean="0">
                <a:solidFill>
                  <a:schemeClr val="accent5">
                    <a:lumMod val="75000"/>
                  </a:schemeClr>
                </a:solidFill>
              </a:rPr>
              <a:t>в</a:t>
            </a:r>
            <a:r>
              <a:rPr lang="ru-RU" sz="1600" b="1" i="1" dirty="0" smtClean="0">
                <a:solidFill>
                  <a:srgbClr val="0000FF"/>
                </a:solidFill>
              </a:rPr>
              <a:t> </a:t>
            </a:r>
            <a:r>
              <a:rPr lang="ru-RU" sz="1600" b="1" i="1" dirty="0" smtClean="0">
                <a:solidFill>
                  <a:schemeClr val="accent5">
                    <a:lumMod val="75000"/>
                  </a:schemeClr>
                </a:solidFill>
              </a:rPr>
              <a:t>течение 50 лет </a:t>
            </a:r>
            <a:r>
              <a:rPr lang="ru-RU" sz="1600" b="1" i="1" dirty="0" smtClean="0">
                <a:solidFill>
                  <a:srgbClr val="0000FF"/>
                </a:solidFill>
              </a:rPr>
              <a:t>не может вызвать в состоянии здоровья неблагоприятных изменений, </a:t>
            </a:r>
            <a:r>
              <a:rPr lang="ru-RU" sz="1600" b="1" i="1" dirty="0" smtClean="0">
                <a:solidFill>
                  <a:schemeClr val="accent5">
                    <a:lumMod val="75000"/>
                  </a:schemeClr>
                </a:solidFill>
              </a:rPr>
              <a:t>обнаруживаемых современными методами.</a:t>
            </a:r>
            <a:r>
              <a:rPr lang="ru-RU" sz="2400" b="1" i="1" dirty="0" smtClean="0">
                <a:solidFill>
                  <a:srgbClr val="0000FF"/>
                </a:solidFill>
              </a:rPr>
              <a:t/>
            </a:r>
            <a:br>
              <a:rPr lang="ru-RU" sz="2400" b="1" i="1" dirty="0" smtClean="0">
                <a:solidFill>
                  <a:srgbClr val="0000FF"/>
                </a:solidFill>
              </a:rPr>
            </a:br>
            <a:r>
              <a:rPr lang="ru-RU" sz="2400" b="1" i="1" dirty="0" smtClean="0">
                <a:solidFill>
                  <a:srgbClr val="0000FF"/>
                </a:solidFill>
              </a:rPr>
              <a:t/>
            </a:r>
            <a:br>
              <a:rPr lang="ru-RU" sz="2400" b="1" i="1" dirty="0" smtClean="0">
                <a:solidFill>
                  <a:srgbClr val="0000FF"/>
                </a:solidFill>
              </a:rPr>
            </a:br>
            <a:endParaRPr lang="ru-RU" sz="2400" b="1" i="1" dirty="0">
              <a:solidFill>
                <a:srgbClr val="0000FF"/>
              </a:solidFill>
            </a:endParaRPr>
          </a:p>
          <a:p>
            <a:endParaRPr lang="ru-RU" sz="2400" dirty="0">
              <a:solidFill>
                <a:srgbClr val="0000FF"/>
              </a:solidFill>
            </a:endParaRPr>
          </a:p>
          <a:p>
            <a:r>
              <a:rPr lang="ru-RU" sz="2400" dirty="0" smtClean="0">
                <a:solidFill>
                  <a:srgbClr val="0000FF"/>
                </a:solidFill>
              </a:rPr>
              <a:t>  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571480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smtClean="0">
                <a:solidFill>
                  <a:schemeClr val="accent5">
                    <a:lumMod val="75000"/>
                  </a:schemeClr>
                </a:solidFill>
              </a:rPr>
              <a:t>Несколько цифр:</a:t>
            </a:r>
            <a:endParaRPr lang="ru-RU" b="1" i="1" u="sng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4714884"/>
            <a:ext cx="8215370" cy="1785104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000" b="1" i="1" u="sng" dirty="0" smtClean="0"/>
              <a:t>Для сравнения:</a:t>
            </a:r>
          </a:p>
          <a:p>
            <a:r>
              <a:rPr lang="ru-RU" b="1" i="1" dirty="0" smtClean="0">
                <a:solidFill>
                  <a:srgbClr val="0000FF"/>
                </a:solidFill>
              </a:rPr>
              <a:t>В Японии 0,14 </a:t>
            </a:r>
            <a:r>
              <a:rPr lang="ru-RU" b="1" i="1" dirty="0" err="1" smtClean="0">
                <a:solidFill>
                  <a:srgbClr val="0000FF"/>
                </a:solidFill>
              </a:rPr>
              <a:t>мкЗв</a:t>
            </a:r>
            <a:r>
              <a:rPr lang="ru-RU" b="1" i="1" dirty="0" smtClean="0">
                <a:solidFill>
                  <a:srgbClr val="0000FF"/>
                </a:solidFill>
              </a:rPr>
              <a:t> (1мкЗв – это </a:t>
            </a:r>
            <a:r>
              <a:rPr lang="ru-RU" b="1" i="1" u="sng" dirty="0" smtClean="0">
                <a:solidFill>
                  <a:srgbClr val="0000FF"/>
                </a:solidFill>
              </a:rPr>
              <a:t>миллионная</a:t>
            </a:r>
            <a:r>
              <a:rPr lang="ru-RU" b="1" i="1" dirty="0" smtClean="0">
                <a:solidFill>
                  <a:srgbClr val="0000FF"/>
                </a:solidFill>
              </a:rPr>
              <a:t> часть </a:t>
            </a:r>
            <a:r>
              <a:rPr lang="ru-RU" b="1" i="1" dirty="0" err="1" smtClean="0">
                <a:solidFill>
                  <a:srgbClr val="0000FF"/>
                </a:solidFill>
              </a:rPr>
              <a:t>зиверта</a:t>
            </a:r>
            <a:r>
              <a:rPr lang="ru-RU" b="1" i="1" dirty="0" smtClean="0">
                <a:solidFill>
                  <a:srgbClr val="0000FF"/>
                </a:solidFill>
              </a:rPr>
              <a:t>)</a:t>
            </a:r>
          </a:p>
          <a:p>
            <a:r>
              <a:rPr lang="ru-RU" b="1" i="1" dirty="0" smtClean="0">
                <a:solidFill>
                  <a:srgbClr val="0000FF"/>
                </a:solidFill>
              </a:rPr>
              <a:t>Делаем рентгенограмму – 100 </a:t>
            </a:r>
            <a:r>
              <a:rPr lang="ru-RU" b="1" i="1" dirty="0" err="1" smtClean="0">
                <a:solidFill>
                  <a:srgbClr val="0000FF"/>
                </a:solidFill>
              </a:rPr>
              <a:t>мкЗв</a:t>
            </a:r>
            <a:endParaRPr lang="ru-RU" b="1" i="1" dirty="0" smtClean="0">
              <a:solidFill>
                <a:srgbClr val="0000FF"/>
              </a:solidFill>
            </a:endParaRPr>
          </a:p>
          <a:p>
            <a:endParaRPr lang="ru-RU" b="1" i="1" dirty="0" smtClean="0">
              <a:solidFill>
                <a:srgbClr val="0000FF"/>
              </a:solidFill>
            </a:endParaRP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4000504"/>
            <a:ext cx="85725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sz="2000" b="1" i="1" u="sng" dirty="0" smtClean="0">
                <a:solidFill>
                  <a:srgbClr val="0000FF"/>
                </a:solidFill>
              </a:rPr>
              <a:t>Летальная доза </a:t>
            </a:r>
            <a:r>
              <a:rPr lang="ru-RU" sz="2000" dirty="0" smtClean="0">
                <a:solidFill>
                  <a:srgbClr val="0000FF"/>
                </a:solidFill>
              </a:rPr>
              <a:t>от  </a:t>
            </a:r>
            <a:r>
              <a:rPr lang="el-GR" sz="2000" dirty="0" smtClean="0">
                <a:solidFill>
                  <a:srgbClr val="0000FF"/>
                </a:solidFill>
                <a:cs typeface="Times New Roman"/>
              </a:rPr>
              <a:t>γ</a:t>
            </a:r>
            <a:r>
              <a:rPr lang="en-US" sz="2000" dirty="0" smtClean="0">
                <a:solidFill>
                  <a:srgbClr val="0000FF"/>
                </a:solidFill>
              </a:rPr>
              <a:t> – </a:t>
            </a:r>
            <a:r>
              <a:rPr lang="ru-RU" sz="2000" dirty="0" smtClean="0">
                <a:solidFill>
                  <a:srgbClr val="0000FF"/>
                </a:solidFill>
              </a:rPr>
              <a:t>излучения: </a:t>
            </a:r>
            <a:r>
              <a:rPr lang="ru-RU" sz="2000" b="1" i="1" dirty="0" smtClean="0">
                <a:solidFill>
                  <a:schemeClr val="accent5">
                    <a:lumMod val="75000"/>
                  </a:schemeClr>
                </a:solidFill>
              </a:rPr>
              <a:t>6 Зв  </a:t>
            </a:r>
            <a:r>
              <a:rPr lang="ru-RU" sz="2000" b="1" i="1" dirty="0" smtClean="0">
                <a:solidFill>
                  <a:srgbClr val="0000FF"/>
                </a:solidFill>
              </a:rPr>
              <a:t>(600 бэр).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5929330"/>
            <a:ext cx="81439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00FF"/>
                </a:solidFill>
              </a:rPr>
              <a:t>Допустимая</a:t>
            </a:r>
            <a:r>
              <a:rPr lang="ru-RU" i="1" dirty="0" smtClean="0">
                <a:solidFill>
                  <a:srgbClr val="0000FF"/>
                </a:solidFill>
              </a:rPr>
              <a:t> доза облучения с целью диагностики</a:t>
            </a:r>
            <a:r>
              <a:rPr lang="ru-RU" dirty="0" smtClean="0">
                <a:solidFill>
                  <a:srgbClr val="0000FF"/>
                </a:solidFill>
              </a:rPr>
              <a:t>  - </a:t>
            </a:r>
            <a:r>
              <a:rPr lang="ru-RU" b="1" dirty="0" smtClean="0">
                <a:solidFill>
                  <a:srgbClr val="0000FF"/>
                </a:solidFill>
              </a:rPr>
              <a:t>15мЗв</a:t>
            </a:r>
            <a:r>
              <a:rPr lang="en-US" b="1" dirty="0" smtClean="0">
                <a:solidFill>
                  <a:srgbClr val="0000FF"/>
                </a:solidFill>
              </a:rPr>
              <a:t>/</a:t>
            </a:r>
            <a:r>
              <a:rPr lang="ru-RU" b="1" dirty="0" smtClean="0">
                <a:solidFill>
                  <a:srgbClr val="0000FF"/>
                </a:solidFill>
              </a:rPr>
              <a:t>год</a:t>
            </a:r>
          </a:p>
          <a:p>
            <a:r>
              <a:rPr lang="ru-RU" b="1" i="1" dirty="0" smtClean="0">
                <a:solidFill>
                  <a:srgbClr val="0000FF"/>
                </a:solidFill>
              </a:rPr>
              <a:t/>
            </a:r>
            <a:br>
              <a:rPr lang="ru-RU" b="1" i="1" dirty="0" smtClean="0">
                <a:solidFill>
                  <a:srgbClr val="0000FF"/>
                </a:solidFill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086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28728" y="1428736"/>
            <a:ext cx="4854050" cy="444023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+mj-lt"/>
                <a:cs typeface="Arial" pitchFamily="34" charset="0"/>
              </a:rPr>
              <a:t>Средние годовые эффективные эквивалентные дозы облучения от естественных и техногенных источников радиации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43636" y="1785926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err="1" smtClean="0">
                <a:solidFill>
                  <a:schemeClr val="accent4">
                    <a:lumMod val="75000"/>
                  </a:schemeClr>
                </a:solidFill>
              </a:rPr>
              <a:t>мЗв</a:t>
            </a:r>
            <a:endParaRPr lang="ru-RU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57884" y="3429000"/>
            <a:ext cx="6254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err="1" smtClean="0">
                <a:solidFill>
                  <a:schemeClr val="accent4">
                    <a:lumMod val="75000"/>
                  </a:schemeClr>
                </a:solidFill>
              </a:rPr>
              <a:t>мЗв</a:t>
            </a:r>
            <a:endParaRPr lang="ru-RU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43570" y="4357694"/>
            <a:ext cx="6254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err="1" smtClean="0">
                <a:solidFill>
                  <a:schemeClr val="accent4">
                    <a:lumMod val="75000"/>
                  </a:schemeClr>
                </a:solidFill>
              </a:rPr>
              <a:t>мЗв</a:t>
            </a:r>
            <a:endParaRPr lang="ru-RU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72198" y="5000636"/>
            <a:ext cx="6254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err="1" smtClean="0">
                <a:solidFill>
                  <a:schemeClr val="accent4">
                    <a:lumMod val="75000"/>
                  </a:schemeClr>
                </a:solidFill>
              </a:rPr>
              <a:t>мЗв</a:t>
            </a:r>
            <a:endParaRPr lang="ru-RU" i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74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latin typeface="Arial" pitchFamily="34" charset="0"/>
                <a:cs typeface="Arial" pitchFamily="34" charset="0"/>
              </a:rPr>
              <a:t>Летальные дозы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7158" y="857232"/>
            <a:ext cx="86439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Летальная доза </a:t>
            </a:r>
            <a:r>
              <a:rPr lang="ru-RU" sz="2400" dirty="0" smtClean="0">
                <a:solidFill>
                  <a:srgbClr val="0000FF"/>
                </a:solidFill>
              </a:rPr>
              <a:t>- это доза, при которой организм мгновенно погибает, </a:t>
            </a:r>
            <a:r>
              <a:rPr lang="ru-RU" dirty="0" smtClean="0">
                <a:solidFill>
                  <a:srgbClr val="0000FF"/>
                </a:solidFill>
              </a:rPr>
              <a:t>хотя энергия, поглощенная при этих дозах очень </a:t>
            </a:r>
            <a:r>
              <a:rPr lang="ru-RU" b="1" i="1" dirty="0" smtClean="0">
                <a:solidFill>
                  <a:srgbClr val="0000FF"/>
                </a:solidFill>
              </a:rPr>
              <a:t>мала</a:t>
            </a:r>
            <a:r>
              <a:rPr lang="ru-RU" dirty="0" smtClean="0">
                <a:solidFill>
                  <a:srgbClr val="0000FF"/>
                </a:solidFill>
              </a:rPr>
              <a:t> и вызовет нагрев только на </a:t>
            </a:r>
            <a:r>
              <a:rPr lang="ru-RU" b="1" i="1" dirty="0" smtClean="0">
                <a:solidFill>
                  <a:srgbClr val="0000FF"/>
                </a:solidFill>
              </a:rPr>
              <a:t>0,001</a:t>
            </a:r>
            <a:r>
              <a:rPr lang="ru-RU" b="1" i="1" baseline="30000" dirty="0" smtClean="0">
                <a:solidFill>
                  <a:srgbClr val="0000FF"/>
                </a:solidFill>
              </a:rPr>
              <a:t>0</a:t>
            </a:r>
            <a:r>
              <a:rPr lang="ru-RU" b="1" i="1" dirty="0" smtClean="0">
                <a:solidFill>
                  <a:srgbClr val="0000FF"/>
                </a:solidFill>
              </a:rPr>
              <a:t> С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pic>
        <p:nvPicPr>
          <p:cNvPr id="284674" name="Picture 2" descr="C:\Documents and Settings\1\Мои документы\Мои рисунки\термолокаторы змей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72074"/>
            <a:ext cx="2000264" cy="1381121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284675" name="Picture 3" descr="C:\Documents and Settings\1\Мои документы\Мои рисунки\79293d247a47.jpg"/>
          <p:cNvPicPr>
            <a:picLocks noChangeAspect="1" noChangeArrowheads="1"/>
          </p:cNvPicPr>
          <p:nvPr/>
        </p:nvPicPr>
        <p:blipFill>
          <a:blip r:embed="rId3"/>
          <a:srcRect l="6118" t="6466"/>
          <a:stretch>
            <a:fillRect/>
          </a:stretch>
        </p:blipFill>
        <p:spPr bwMode="auto">
          <a:xfrm>
            <a:off x="7000892" y="1904255"/>
            <a:ext cx="1763844" cy="1662834"/>
          </a:xfrm>
          <a:prstGeom prst="rect">
            <a:avLst/>
          </a:prstGeom>
          <a:noFill/>
        </p:spPr>
      </p:pic>
      <p:pic>
        <p:nvPicPr>
          <p:cNvPr id="284676" name="Picture 4" descr="C:\Documents and Settings\1\Мои документы\Мои рисунки\doc_t_8_smirno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643050"/>
            <a:ext cx="1500198" cy="1764699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284677" name="Picture 5" descr="C:\Documents and Settings\1\Мои документы\Мои рисунки\1199132546_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08" y="3857628"/>
            <a:ext cx="1605927" cy="1188386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1928794" y="2143116"/>
            <a:ext cx="39290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FF"/>
                </a:solidFill>
              </a:rPr>
              <a:t>Для человека – 6 Гр или 600 Р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14546" y="3286124"/>
            <a:ext cx="3857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FF"/>
                </a:solidFill>
              </a:rPr>
              <a:t>Для мышей 650 Р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pic>
        <p:nvPicPr>
          <p:cNvPr id="284678" name="Picture 6" descr="C:\Documents and Settings\1\Мои документы\Мои рисунки\мышь.jpg"/>
          <p:cNvPicPr>
            <a:picLocks noChangeAspect="1" noChangeArrowheads="1"/>
          </p:cNvPicPr>
          <p:nvPr/>
        </p:nvPicPr>
        <p:blipFill>
          <a:blip r:embed="rId6"/>
          <a:srcRect l="10000" t="10095" r="20000"/>
          <a:stretch>
            <a:fillRect/>
          </a:stretch>
        </p:blipFill>
        <p:spPr bwMode="auto">
          <a:xfrm>
            <a:off x="357158" y="3429000"/>
            <a:ext cx="1816019" cy="1643050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2428860" y="5286388"/>
            <a:ext cx="18573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 smtClean="0">
                <a:solidFill>
                  <a:srgbClr val="0000FF"/>
                </a:solidFill>
              </a:rPr>
              <a:t>Для змей </a:t>
            </a:r>
            <a:r>
              <a:rPr lang="ru-RU" sz="2400" b="1" i="1" dirty="0" smtClean="0">
                <a:solidFill>
                  <a:srgbClr val="0000FF"/>
                </a:solidFill>
              </a:rPr>
              <a:t>20 </a:t>
            </a:r>
            <a:r>
              <a:rPr lang="ru-RU" sz="2400" b="1" i="1" dirty="0" err="1" smtClean="0">
                <a:solidFill>
                  <a:srgbClr val="0000FF"/>
                </a:solidFill>
              </a:rPr>
              <a:t>кР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pic>
        <p:nvPicPr>
          <p:cNvPr id="284679" name="Picture 7" descr="C:\Documents and Settings\1\Мои документы\Мои рисунки\амеба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388" y="4357694"/>
            <a:ext cx="2317731" cy="2116650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6715140" y="3643314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FF"/>
                </a:solidFill>
              </a:rPr>
              <a:t>100 </a:t>
            </a:r>
            <a:r>
              <a:rPr lang="ru-RU" sz="2400" b="1" i="1" dirty="0" err="1" smtClean="0">
                <a:solidFill>
                  <a:srgbClr val="0000FF"/>
                </a:solidFill>
              </a:rPr>
              <a:t>кР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00496" y="4143380"/>
            <a:ext cx="2357454" cy="23083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биообъекты, которые появились на Земле </a:t>
            </a:r>
            <a:r>
              <a:rPr lang="ru-RU" sz="1600" b="1" i="1" u="sng" dirty="0" smtClean="0">
                <a:solidFill>
                  <a:schemeClr val="accent4">
                    <a:lumMod val="75000"/>
                  </a:schemeClr>
                </a:solidFill>
              </a:rPr>
              <a:t>раньше других,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выдерживают </a:t>
            </a:r>
            <a:r>
              <a:rPr lang="ru-RU" sz="1600" b="1" i="1" u="sng" dirty="0" smtClean="0">
                <a:solidFill>
                  <a:schemeClr val="accent4">
                    <a:lumMod val="75000"/>
                  </a:schemeClr>
                </a:solidFill>
              </a:rPr>
              <a:t>более</a:t>
            </a:r>
            <a:r>
              <a:rPr lang="ru-RU" sz="1600" b="1" u="sng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600" b="1" i="1" u="sng" dirty="0" smtClean="0">
                <a:solidFill>
                  <a:schemeClr val="accent4">
                    <a:lumMod val="75000"/>
                  </a:schemeClr>
                </a:solidFill>
              </a:rPr>
              <a:t>высокие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дозы</a:t>
            </a:r>
            <a:r>
              <a:rPr lang="ru-RU" sz="1600" b="1" i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радиации, чем высокоорганизованные</a:t>
            </a:r>
            <a:endParaRPr lang="ru-RU" sz="1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000496" y="3786190"/>
            <a:ext cx="12250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sng" dirty="0" smtClean="0">
                <a:solidFill>
                  <a:schemeClr val="accent4">
                    <a:lumMod val="75000"/>
                  </a:schemeClr>
                </a:solidFill>
              </a:rPr>
              <a:t>Вывод: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307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072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0000FF"/>
                </a:solidFill>
              </a:rPr>
              <a:t>Радиорезистентные  ткани </a:t>
            </a:r>
            <a:r>
              <a:rPr lang="ru-RU" sz="2400" b="1" i="1" dirty="0" smtClean="0">
                <a:solidFill>
                  <a:srgbClr val="0000FF"/>
                </a:solidFill>
              </a:rPr>
              <a:t>= наиболее устойчивые к радиации</a:t>
            </a:r>
            <a:endParaRPr lang="ru-RU" sz="2400" b="1" i="1" u="sng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500174"/>
            <a:ext cx="79296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Нервная ткань </a:t>
            </a:r>
            <a:r>
              <a:rPr lang="ru-RU" sz="2400" dirty="0" smtClean="0">
                <a:solidFill>
                  <a:srgbClr val="0000FF"/>
                </a:solidFill>
              </a:rPr>
              <a:t>– самая устойчивая</a:t>
            </a:r>
          </a:p>
          <a:p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Хрящевая ткань</a:t>
            </a:r>
            <a:r>
              <a:rPr lang="ru-RU" sz="2400" dirty="0" smtClean="0">
                <a:solidFill>
                  <a:srgbClr val="0000FF"/>
                </a:solidFill>
              </a:rPr>
              <a:t> до 70 Гр</a:t>
            </a:r>
          </a:p>
          <a:p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Костная</a:t>
            </a:r>
            <a:r>
              <a:rPr lang="ru-RU" sz="2400" dirty="0" smtClean="0">
                <a:solidFill>
                  <a:srgbClr val="0000FF"/>
                </a:solidFill>
              </a:rPr>
              <a:t> ткань</a:t>
            </a:r>
          </a:p>
          <a:p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Мышечная</a:t>
            </a:r>
          </a:p>
          <a:p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Соединительная</a:t>
            </a:r>
          </a:p>
          <a:p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Почки</a:t>
            </a:r>
          </a:p>
          <a:p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Легкие</a:t>
            </a:r>
          </a:p>
          <a:p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Печень</a:t>
            </a:r>
          </a:p>
          <a:p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Кожа</a:t>
            </a:r>
            <a:endParaRPr lang="ru-RU" sz="24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2571744"/>
            <a:ext cx="5684846" cy="3958194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884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357166"/>
            <a:ext cx="8501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err="1" smtClean="0">
                <a:solidFill>
                  <a:srgbClr val="0000FF"/>
                </a:solidFill>
              </a:rPr>
              <a:t>Радио</a:t>
            </a:r>
            <a:r>
              <a:rPr lang="ru-RU" sz="2400" b="1" i="1" u="sng" dirty="0" err="1" smtClean="0">
                <a:solidFill>
                  <a:schemeClr val="accent4">
                    <a:lumMod val="75000"/>
                  </a:schemeClr>
                </a:solidFill>
              </a:rPr>
              <a:t>не</a:t>
            </a:r>
            <a:r>
              <a:rPr lang="ru-RU" sz="2400" b="1" i="1" u="sng" dirty="0" err="1" smtClean="0">
                <a:solidFill>
                  <a:srgbClr val="0000FF"/>
                </a:solidFill>
              </a:rPr>
              <a:t>устойчивые</a:t>
            </a:r>
            <a:r>
              <a:rPr lang="ru-RU" sz="2400" b="1" i="1" u="sng" dirty="0" smtClean="0">
                <a:solidFill>
                  <a:srgbClr val="0000FF"/>
                </a:solidFill>
              </a:rPr>
              <a:t> </a:t>
            </a:r>
            <a:r>
              <a:rPr lang="ru-RU" sz="2400" b="1" i="1" dirty="0" smtClean="0">
                <a:solidFill>
                  <a:srgbClr val="0000FF"/>
                </a:solidFill>
              </a:rPr>
              <a:t>= наиболее чувствительные к действию радиации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736"/>
            <a:ext cx="6000792" cy="5072098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357950" y="1142984"/>
            <a:ext cx="2357454" cy="267765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1. </a:t>
            </a:r>
            <a:r>
              <a:rPr lang="ru-RU" sz="2000" b="1" i="1" u="sng" dirty="0" smtClean="0">
                <a:solidFill>
                  <a:schemeClr val="accent4">
                    <a:lumMod val="75000"/>
                  </a:schemeClr>
                </a:solidFill>
              </a:rPr>
              <a:t>Костный 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мозг </a:t>
            </a:r>
            <a:r>
              <a:rPr lang="ru-RU" sz="1600" b="1" i="1" dirty="0" smtClean="0">
                <a:solidFill>
                  <a:schemeClr val="accent4">
                    <a:lumMod val="75000"/>
                  </a:schemeClr>
                </a:solidFill>
              </a:rPr>
              <a:t>-</a:t>
            </a:r>
            <a:r>
              <a:rPr lang="ru-RU" sz="1600" i="1" dirty="0" smtClean="0">
                <a:solidFill>
                  <a:srgbClr val="0000FF"/>
                </a:solidFill>
              </a:rPr>
              <a:t>кроветворные органы</a:t>
            </a:r>
            <a:br>
              <a:rPr lang="ru-RU" sz="1600" i="1" dirty="0" smtClean="0">
                <a:solidFill>
                  <a:srgbClr val="0000FF"/>
                </a:solidFill>
              </a:rPr>
            </a:br>
            <a:r>
              <a:rPr lang="ru-RU" sz="1600" i="1" dirty="0" smtClean="0">
                <a:solidFill>
                  <a:srgbClr val="0000FF"/>
                </a:solidFill>
              </a:rPr>
              <a:t>При дозе </a:t>
            </a:r>
            <a:r>
              <a:rPr lang="ru-RU" sz="1600" b="1" i="1" dirty="0" smtClean="0">
                <a:solidFill>
                  <a:schemeClr val="accent4">
                    <a:lumMod val="75000"/>
                  </a:schemeClr>
                </a:solidFill>
              </a:rPr>
              <a:t>0,5 Гр </a:t>
            </a:r>
            <a:r>
              <a:rPr lang="ru-RU" sz="1600" i="1" dirty="0" smtClean="0">
                <a:solidFill>
                  <a:srgbClr val="0000FF"/>
                </a:solidFill>
              </a:rPr>
              <a:t>через </a:t>
            </a:r>
            <a:r>
              <a:rPr lang="ru-RU" sz="1600" b="1" i="1" dirty="0" smtClean="0">
                <a:solidFill>
                  <a:schemeClr val="accent4">
                    <a:lumMod val="75000"/>
                  </a:schemeClr>
                </a:solidFill>
              </a:rPr>
              <a:t>сутки </a:t>
            </a:r>
            <a:r>
              <a:rPr lang="ru-RU" sz="1600" i="1" dirty="0" smtClean="0">
                <a:solidFill>
                  <a:srgbClr val="0000FF"/>
                </a:solidFill>
              </a:rPr>
              <a:t>сокращается число </a:t>
            </a:r>
            <a:r>
              <a:rPr lang="ru-RU" sz="1600" b="1" i="1" dirty="0" smtClean="0">
                <a:solidFill>
                  <a:schemeClr val="accent4">
                    <a:lumMod val="75000"/>
                  </a:schemeClr>
                </a:solidFill>
              </a:rPr>
              <a:t>лимфоцитов, </a:t>
            </a:r>
            <a:r>
              <a:rPr lang="ru-RU" sz="1600" i="1" dirty="0" smtClean="0">
                <a:solidFill>
                  <a:srgbClr val="0000FF"/>
                </a:solidFill>
              </a:rPr>
              <a:t>через </a:t>
            </a:r>
            <a:r>
              <a:rPr lang="ru-RU" sz="1600" b="1" i="1" dirty="0" smtClean="0">
                <a:solidFill>
                  <a:srgbClr val="0000FF"/>
                </a:solidFill>
              </a:rPr>
              <a:t>2 недели </a:t>
            </a:r>
            <a:r>
              <a:rPr lang="ru-RU" sz="1600" i="1" dirty="0" smtClean="0">
                <a:solidFill>
                  <a:srgbClr val="0000FF"/>
                </a:solidFill>
              </a:rPr>
              <a:t>– число </a:t>
            </a:r>
            <a:r>
              <a:rPr lang="ru-RU" sz="1600" b="1" i="1" dirty="0" smtClean="0">
                <a:solidFill>
                  <a:schemeClr val="accent4">
                    <a:lumMod val="75000"/>
                  </a:schemeClr>
                </a:solidFill>
              </a:rPr>
              <a:t>эритроцитов</a:t>
            </a:r>
            <a:endParaRPr lang="ru-RU" sz="16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57950" y="3714752"/>
            <a:ext cx="2357454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i="1" u="sng" dirty="0" smtClean="0"/>
              <a:t>2. Половые </a:t>
            </a:r>
            <a:r>
              <a:rPr lang="ru-RU" sz="1600" b="1" i="1" u="sng" dirty="0" smtClean="0"/>
              <a:t>железы </a:t>
            </a:r>
            <a:r>
              <a:rPr lang="ru-RU" b="1" i="1" u="sng" dirty="0" smtClean="0"/>
              <a:t>Семенники</a:t>
            </a:r>
            <a:endParaRPr lang="ru-RU" b="1" i="1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6357950" y="4643446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rgbClr val="0000FF"/>
                </a:solidFill>
              </a:rPr>
              <a:t>0,1 Гр – временная стерильность </a:t>
            </a:r>
            <a:endParaRPr lang="ru-RU" sz="1400" b="1" i="1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388" y="5072074"/>
            <a:ext cx="2357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rgbClr val="0000FF"/>
                </a:solidFill>
              </a:rPr>
              <a:t>2 Гр – постоянная стерильность</a:t>
            </a:r>
            <a:endParaRPr lang="ru-RU" sz="1400" b="1" i="1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57950" y="5500702"/>
            <a:ext cx="2286016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i="1" u="sng" dirty="0" smtClean="0"/>
              <a:t>3. Хрусталик</a:t>
            </a:r>
            <a:endParaRPr lang="ru-RU" b="1" i="1" u="sng" dirty="0"/>
          </a:p>
        </p:txBody>
      </p:sp>
      <p:sp>
        <p:nvSpPr>
          <p:cNvPr id="9" name="TextBox 8"/>
          <p:cNvSpPr txBox="1"/>
          <p:nvPr/>
        </p:nvSpPr>
        <p:spPr>
          <a:xfrm>
            <a:off x="6357950" y="5857892"/>
            <a:ext cx="2357454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i="1" u="sng" dirty="0" smtClean="0"/>
              <a:t>4. Детский организм</a:t>
            </a:r>
            <a:endParaRPr lang="ru-RU" b="1" i="1" u="sng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786050" y="1643050"/>
            <a:ext cx="642942" cy="214314"/>
          </a:xfrm>
          <a:prstGeom prst="rec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7488" y="3786190"/>
            <a:ext cx="642942" cy="214314"/>
          </a:xfrm>
          <a:prstGeom prst="rec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857488" y="5929330"/>
            <a:ext cx="571504" cy="214314"/>
          </a:xfrm>
          <a:prstGeom prst="rec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19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9928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357166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B050"/>
                </a:solidFill>
              </a:rPr>
              <a:t>ВОПРОС:</a:t>
            </a:r>
            <a:endParaRPr lang="ru-RU" sz="2400" b="1" i="1" u="sng" dirty="0">
              <a:solidFill>
                <a:srgbClr val="00B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5984" y="285728"/>
            <a:ext cx="628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FF"/>
                </a:solidFill>
              </a:rPr>
              <a:t>КПД рентгеновской трубки?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857232"/>
            <a:ext cx="4000528" cy="461665"/>
          </a:xfrm>
          <a:prstGeom prst="rect">
            <a:avLst/>
          </a:prstGeom>
          <a:solidFill>
            <a:srgbClr val="00FF99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1%     0,2 %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Деление 4"/>
          <p:cNvSpPr/>
          <p:nvPr/>
        </p:nvSpPr>
        <p:spPr>
          <a:xfrm>
            <a:off x="1000100" y="928670"/>
            <a:ext cx="500066" cy="285752"/>
          </a:xfrm>
          <a:prstGeom prst="mathDivide">
            <a:avLst/>
          </a:prstGeom>
          <a:solidFill>
            <a:srgbClr val="00FF99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57158" y="1285860"/>
            <a:ext cx="4643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99,8% -    в тепло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1643042" y="1428736"/>
            <a:ext cx="428628" cy="142876"/>
          </a:xfrm>
          <a:prstGeom prst="rightArrow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85720" y="1643050"/>
            <a:ext cx="32861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u="sng" dirty="0" smtClean="0">
                <a:solidFill>
                  <a:srgbClr val="0000FF"/>
                </a:solidFill>
              </a:rPr>
              <a:t>Охлаждение анода: 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solidFill>
                  <a:srgbClr val="0000FF"/>
                </a:solidFill>
              </a:rPr>
              <a:t>Стержень из меди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solidFill>
                  <a:srgbClr val="0000FF"/>
                </a:solidFill>
              </a:rPr>
              <a:t>Вода, масло,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solidFill>
                  <a:srgbClr val="0000FF"/>
                </a:solidFill>
              </a:rPr>
              <a:t>Вращающийся </a:t>
            </a:r>
            <a:br>
              <a:rPr lang="ru-RU" sz="2000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анод</a:t>
            </a:r>
          </a:p>
          <a:p>
            <a:endParaRPr lang="ru-RU" sz="2000" dirty="0">
              <a:solidFill>
                <a:srgbClr val="0000FF"/>
              </a:solidFill>
            </a:endParaRPr>
          </a:p>
        </p:txBody>
      </p:sp>
      <p:pic>
        <p:nvPicPr>
          <p:cNvPr id="9" name="Picture 25" descr="http://www.medrk.ru/shop/photo/20142/big/1.jpg"/>
          <p:cNvPicPr>
            <a:picLocks noChangeAspect="1" noChangeArrowheads="1"/>
          </p:cNvPicPr>
          <p:nvPr/>
        </p:nvPicPr>
        <p:blipFill>
          <a:blip r:embed="rId2" r:link="rId3"/>
          <a:srcRect l="25510" r="15816"/>
          <a:stretch>
            <a:fillRect/>
          </a:stretch>
        </p:blipFill>
        <p:spPr bwMode="auto">
          <a:xfrm>
            <a:off x="357158" y="3357562"/>
            <a:ext cx="1714512" cy="2071702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0" name="Rectangle 27"/>
          <p:cNvSpPr>
            <a:spLocks noChangeArrowheads="1"/>
          </p:cNvSpPr>
          <p:nvPr/>
        </p:nvSpPr>
        <p:spPr bwMode="auto">
          <a:xfrm>
            <a:off x="357158" y="5500702"/>
            <a:ext cx="1714512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sz="1400" b="1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Рентгеновская трубка </a:t>
            </a:r>
            <a:r>
              <a:rPr lang="ru-RU" sz="1400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с вращающимся анодом</a:t>
            </a:r>
            <a:r>
              <a:rPr lang="ru-RU" sz="1400" dirty="0"/>
              <a:t> (</a:t>
            </a:r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50 Гц</a:t>
            </a:r>
            <a:r>
              <a:rPr lang="ru-RU" sz="1400" dirty="0">
                <a:solidFill>
                  <a:srgbClr val="000000"/>
                </a:solidFill>
              </a:rPr>
              <a:t>)</a:t>
            </a:r>
            <a:r>
              <a:rPr lang="ru-RU" sz="1400" dirty="0"/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564174" y="642918"/>
            <a:ext cx="35798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ru-RU" sz="2000" b="1" i="1" u="sng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Рентгеновские трубки</a:t>
            </a:r>
            <a:r>
              <a:rPr lang="ru-RU" sz="2000" i="1" u="sng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ru-RU" sz="2000" i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3" name="Picture 17"/>
          <p:cNvPicPr>
            <a:picLocks noChangeAspect="1" noChangeArrowheads="1"/>
          </p:cNvPicPr>
          <p:nvPr/>
        </p:nvPicPr>
        <p:blipFill>
          <a:blip r:embed="rId4"/>
          <a:srcRect l="26675" t="6244" r="24452" b="64136"/>
          <a:stretch>
            <a:fillRect/>
          </a:stretch>
        </p:blipFill>
        <p:spPr bwMode="auto">
          <a:xfrm>
            <a:off x="2714612" y="2357430"/>
            <a:ext cx="2651721" cy="1662110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310274" name="Picture 2" descr="C:\Documents and Settings\1\Мои документы\Мои рисунки\рент трубка 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0694" y="1285860"/>
            <a:ext cx="3419476" cy="5151438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310275" name="Picture 3" descr="C:\Documents and Settings\1\Мои документы\Мои рисунки\рент. трубка.jpg"/>
          <p:cNvPicPr>
            <a:picLocks noChangeAspect="1" noChangeArrowheads="1"/>
          </p:cNvPicPr>
          <p:nvPr/>
        </p:nvPicPr>
        <p:blipFill>
          <a:blip r:embed="rId6"/>
          <a:srcRect t="27427" b="13800"/>
          <a:stretch>
            <a:fillRect/>
          </a:stretch>
        </p:blipFill>
        <p:spPr bwMode="auto">
          <a:xfrm>
            <a:off x="2214546" y="4143380"/>
            <a:ext cx="3160294" cy="2357454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17" name="Picture 20" descr="Рентгеновская трубка (МДВ-001) тип 1БТВ4-100"/>
          <p:cNvPicPr>
            <a:picLocks noChangeAspect="1" noChangeArrowheads="1"/>
          </p:cNvPicPr>
          <p:nvPr/>
        </p:nvPicPr>
        <p:blipFill>
          <a:blip r:embed="rId7" r:link="rId8"/>
          <a:srcRect t="24103" b="34922"/>
          <a:stretch>
            <a:fillRect/>
          </a:stretch>
        </p:blipFill>
        <p:spPr bwMode="auto">
          <a:xfrm>
            <a:off x="3857620" y="1285860"/>
            <a:ext cx="2000264" cy="857256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5634</TotalTime>
  <Words>4049</Words>
  <Application>Microsoft Office PowerPoint</Application>
  <PresentationFormat>Экран (4:3)</PresentationFormat>
  <Paragraphs>750</Paragraphs>
  <Slides>87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87</vt:i4>
      </vt:variant>
    </vt:vector>
  </HeadingPairs>
  <TitlesOfParts>
    <vt:vector size="89" baseType="lpstr">
      <vt:lpstr>Аспект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Denis</dc:creator>
  <cp:lastModifiedBy>2</cp:lastModifiedBy>
  <cp:revision>520</cp:revision>
  <dcterms:created xsi:type="dcterms:W3CDTF">2010-10-26T08:41:21Z</dcterms:created>
  <dcterms:modified xsi:type="dcterms:W3CDTF">2012-05-05T15:02:35Z</dcterms:modified>
</cp:coreProperties>
</file>