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tiff" ContentType="image/tif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6" r:id="rId2"/>
    <p:sldId id="257" r:id="rId3"/>
    <p:sldId id="258" r:id="rId4"/>
    <p:sldId id="259" r:id="rId5"/>
    <p:sldId id="295" r:id="rId6"/>
    <p:sldId id="296" r:id="rId7"/>
    <p:sldId id="297" r:id="rId8"/>
    <p:sldId id="298" r:id="rId9"/>
    <p:sldId id="299" r:id="rId10"/>
    <p:sldId id="300" r:id="rId11"/>
    <p:sldId id="260" r:id="rId12"/>
    <p:sldId id="301" r:id="rId13"/>
    <p:sldId id="302" r:id="rId14"/>
    <p:sldId id="261" r:id="rId15"/>
    <p:sldId id="262" r:id="rId16"/>
    <p:sldId id="263" r:id="rId17"/>
    <p:sldId id="264" r:id="rId18"/>
    <p:sldId id="287" r:id="rId19"/>
    <p:sldId id="288" r:id="rId20"/>
    <p:sldId id="303" r:id="rId21"/>
    <p:sldId id="265" r:id="rId22"/>
    <p:sldId id="306" r:id="rId23"/>
    <p:sldId id="294" r:id="rId24"/>
    <p:sldId id="266" r:id="rId25"/>
    <p:sldId id="267" r:id="rId26"/>
    <p:sldId id="268" r:id="rId27"/>
    <p:sldId id="270" r:id="rId28"/>
    <p:sldId id="307" r:id="rId29"/>
    <p:sldId id="271" r:id="rId30"/>
    <p:sldId id="272" r:id="rId31"/>
    <p:sldId id="273" r:id="rId32"/>
    <p:sldId id="305" r:id="rId33"/>
    <p:sldId id="274" r:id="rId34"/>
    <p:sldId id="289" r:id="rId35"/>
    <p:sldId id="275" r:id="rId36"/>
    <p:sldId id="304" r:id="rId37"/>
    <p:sldId id="290" r:id="rId38"/>
    <p:sldId id="291" r:id="rId39"/>
    <p:sldId id="276" r:id="rId40"/>
    <p:sldId id="309" r:id="rId41"/>
    <p:sldId id="310" r:id="rId42"/>
    <p:sldId id="311" r:id="rId43"/>
    <p:sldId id="312" r:id="rId44"/>
    <p:sldId id="277" r:id="rId45"/>
    <p:sldId id="278" r:id="rId46"/>
    <p:sldId id="279" r:id="rId47"/>
    <p:sldId id="313" r:id="rId48"/>
    <p:sldId id="280" r:id="rId49"/>
    <p:sldId id="315" r:id="rId50"/>
    <p:sldId id="292" r:id="rId51"/>
    <p:sldId id="316" r:id="rId52"/>
    <p:sldId id="317" r:id="rId53"/>
    <p:sldId id="293" r:id="rId54"/>
    <p:sldId id="318" r:id="rId55"/>
    <p:sldId id="281" r:id="rId56"/>
    <p:sldId id="282" r:id="rId57"/>
    <p:sldId id="283" r:id="rId58"/>
    <p:sldId id="284" r:id="rId59"/>
    <p:sldId id="320" r:id="rId60"/>
    <p:sldId id="321" r:id="rId61"/>
    <p:sldId id="319" r:id="rId62"/>
    <p:sldId id="322" r:id="rId63"/>
    <p:sldId id="285" r:id="rId64"/>
    <p:sldId id="286" r:id="rId65"/>
    <p:sldId id="308" r:id="rId6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0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C6DCCA-C7CE-49E5-8E29-379B554511F0}" type="datetimeFigureOut">
              <a:rPr lang="ru-RU" smtClean="0"/>
              <a:pPr/>
              <a:t>10.05.2023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AF70C0-D93A-4308-AC38-52ED0720E36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593313C-1187-476A-A407-ECB6A6602A1A}" type="slidenum">
              <a:rPr lang="ru-RU" smtClean="0"/>
              <a:pPr/>
              <a:t>11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3AF70C0-D93A-4308-AC38-52ED0720E36C}" type="slidenum">
              <a:rPr lang="ru-RU" smtClean="0"/>
              <a:pPr/>
              <a:t>20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10.05.2023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10.05.2023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1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2.jpeg"/><Relationship Id="rId5" Type="http://schemas.openxmlformats.org/officeDocument/2006/relationships/oleObject" Target="../embeddings/oleObject4.bin"/><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tif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tif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6.tif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fontScale="92500"/>
          </a:bodyPr>
          <a:lstStyle/>
          <a:p>
            <a:pPr algn="ctr"/>
            <a:r>
              <a:rPr lang="ru-RU" sz="5400" b="1" dirty="0" smtClean="0"/>
              <a:t>Механические свойства биологических тканей</a:t>
            </a:r>
          </a:p>
          <a:p>
            <a:endParaRPr lang="ru-RU" dirty="0"/>
          </a:p>
        </p:txBody>
      </p:sp>
      <p:sp>
        <p:nvSpPr>
          <p:cNvPr id="4" name="Заголовок 3"/>
          <p:cNvSpPr>
            <a:spLocks noGrp="1"/>
          </p:cNvSpPr>
          <p:nvPr>
            <p:ph type="ctrTitle"/>
          </p:nvPr>
        </p:nvSpPr>
        <p:spPr/>
        <p:txBody>
          <a:bodyPr/>
          <a:lstStyle/>
          <a:p>
            <a:r>
              <a:rPr lang="ru-RU" dirty="0" smtClean="0"/>
              <a:t>Лекция№2</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srcRect/>
          <a:stretch>
            <a:fillRect/>
          </a:stretch>
        </p:blipFill>
        <p:spPr bwMode="auto">
          <a:xfrm>
            <a:off x="0" y="1000109"/>
            <a:ext cx="9144000" cy="5857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00042"/>
            <a:ext cx="8286808" cy="461665"/>
          </a:xfrm>
          <a:prstGeom prst="rect">
            <a:avLst/>
          </a:prstGeom>
        </p:spPr>
        <p:txBody>
          <a:bodyPr wrap="square">
            <a:spAutoFit/>
          </a:bodyPr>
          <a:lstStyle/>
          <a:p>
            <a:r>
              <a:rPr lang="ru-RU" sz="2400" b="1" dirty="0" smtClean="0">
                <a:solidFill>
                  <a:srgbClr val="0000FF"/>
                </a:solidFill>
              </a:rPr>
              <a:t> </a:t>
            </a:r>
            <a:r>
              <a:rPr lang="ru-RU" sz="2400" b="1" u="sng" dirty="0" smtClean="0">
                <a:solidFill>
                  <a:srgbClr val="0000FF"/>
                </a:solidFill>
              </a:rPr>
              <a:t>Кривая</a:t>
            </a:r>
            <a:r>
              <a:rPr lang="ru-RU" sz="2400" b="1" dirty="0" smtClean="0">
                <a:solidFill>
                  <a:srgbClr val="0000FF"/>
                </a:solidFill>
              </a:rPr>
              <a:t> </a:t>
            </a:r>
            <a:r>
              <a:rPr lang="ru-RU" sz="2400" b="1" u="sng" dirty="0" smtClean="0">
                <a:solidFill>
                  <a:srgbClr val="0000FF"/>
                </a:solidFill>
              </a:rPr>
              <a:t>напряжение-деформация</a:t>
            </a:r>
            <a:endParaRPr lang="ru-RU" sz="2400" b="1" u="sng" dirty="0">
              <a:solidFill>
                <a:srgbClr val="0000FF"/>
              </a:solidFill>
            </a:endParaRPr>
          </a:p>
        </p:txBody>
      </p:sp>
      <p:pic>
        <p:nvPicPr>
          <p:cNvPr id="4" name="Picture 4" descr="1"/>
          <p:cNvPicPr>
            <a:picLocks noChangeAspect="1" noChangeArrowheads="1"/>
          </p:cNvPicPr>
          <p:nvPr/>
        </p:nvPicPr>
        <p:blipFill>
          <a:blip r:embed="rId3"/>
          <a:srcRect/>
          <a:stretch>
            <a:fillRect/>
          </a:stretch>
        </p:blipFill>
        <p:spPr bwMode="auto">
          <a:xfrm>
            <a:off x="2786050" y="1428736"/>
            <a:ext cx="6016638" cy="4003689"/>
          </a:xfrm>
          <a:prstGeom prst="rect">
            <a:avLst/>
          </a:prstGeom>
          <a:noFill/>
          <a:ln w="9525">
            <a:noFill/>
            <a:miter lim="800000"/>
            <a:headEnd/>
            <a:tailEnd/>
          </a:ln>
        </p:spPr>
      </p:pic>
      <p:sp>
        <p:nvSpPr>
          <p:cNvPr id="5" name="TextBox 4"/>
          <p:cNvSpPr txBox="1"/>
          <p:nvPr/>
        </p:nvSpPr>
        <p:spPr>
          <a:xfrm>
            <a:off x="357158" y="5429264"/>
            <a:ext cx="8429684" cy="1200329"/>
          </a:xfrm>
          <a:prstGeom prst="rect">
            <a:avLst/>
          </a:prstGeom>
          <a:noFill/>
        </p:spPr>
        <p:txBody>
          <a:bodyPr wrap="square" rtlCol="0">
            <a:spAutoFit/>
          </a:bodyPr>
          <a:lstStyle/>
          <a:p>
            <a:pPr algn="ctr"/>
            <a:r>
              <a:rPr lang="ru-RU" dirty="0" smtClean="0">
                <a:solidFill>
                  <a:srgbClr val="FFFFFF"/>
                </a:solidFill>
              </a:rPr>
              <a:t>Кривая напряжение-деформация</a:t>
            </a:r>
          </a:p>
          <a:p>
            <a:r>
              <a:rPr lang="en-US" dirty="0" smtClean="0">
                <a:solidFill>
                  <a:srgbClr val="0000FF"/>
                </a:solidFill>
              </a:rPr>
              <a:t>A</a:t>
            </a:r>
            <a:r>
              <a:rPr lang="ru-RU" dirty="0" smtClean="0">
                <a:solidFill>
                  <a:srgbClr val="0000FF"/>
                </a:solidFill>
              </a:rPr>
              <a:t> – Эксперимент с растяжением проволоки из </a:t>
            </a:r>
            <a:r>
              <a:rPr lang="ru-RU" b="1" dirty="0" smtClean="0">
                <a:solidFill>
                  <a:srgbClr val="0000FF"/>
                </a:solidFill>
              </a:rPr>
              <a:t>ортопедического сплава </a:t>
            </a:r>
            <a:r>
              <a:rPr lang="ru-RU" dirty="0" smtClean="0">
                <a:solidFill>
                  <a:srgbClr val="0000FF"/>
                </a:solidFill>
              </a:rPr>
              <a:t>титана </a:t>
            </a:r>
            <a:r>
              <a:rPr lang="en-US" dirty="0" err="1" smtClean="0">
                <a:solidFill>
                  <a:srgbClr val="0000FF"/>
                </a:solidFill>
              </a:rPr>
              <a:t>TiU</a:t>
            </a:r>
            <a:r>
              <a:rPr lang="ru-RU" dirty="0" smtClean="0">
                <a:solidFill>
                  <a:srgbClr val="0000FF"/>
                </a:solidFill>
              </a:rPr>
              <a:t>   Б – Результаты эксперимента.</a:t>
            </a:r>
          </a:p>
          <a:p>
            <a:endParaRPr lang="ru-RU" dirty="0">
              <a:solidFill>
                <a:srgbClr val="0000FF"/>
              </a:solidFill>
            </a:endParaRPr>
          </a:p>
        </p:txBody>
      </p:sp>
      <p:sp>
        <p:nvSpPr>
          <p:cNvPr id="6" name="TextBox 5"/>
          <p:cNvSpPr txBox="1"/>
          <p:nvPr/>
        </p:nvSpPr>
        <p:spPr>
          <a:xfrm>
            <a:off x="4857752" y="2928934"/>
            <a:ext cx="1000132" cy="523220"/>
          </a:xfrm>
          <a:prstGeom prst="rect">
            <a:avLst/>
          </a:prstGeom>
          <a:solidFill>
            <a:schemeClr val="accent1">
              <a:lumMod val="20000"/>
              <a:lumOff val="80000"/>
            </a:schemeClr>
          </a:solidFill>
        </p:spPr>
        <p:txBody>
          <a:bodyPr wrap="square" rtlCol="0">
            <a:spAutoFit/>
          </a:bodyPr>
          <a:lstStyle/>
          <a:p>
            <a:r>
              <a:rPr lang="ru-RU" sz="1400" b="1" dirty="0" smtClean="0">
                <a:solidFill>
                  <a:srgbClr val="0000FF"/>
                </a:solidFill>
              </a:rPr>
              <a:t>Закон</a:t>
            </a:r>
          </a:p>
          <a:p>
            <a:r>
              <a:rPr lang="ru-RU" sz="1400" b="1" dirty="0" smtClean="0">
                <a:solidFill>
                  <a:srgbClr val="0000FF"/>
                </a:solidFill>
              </a:rPr>
              <a:t>Гука </a:t>
            </a:r>
            <a:endParaRPr lang="ru-RU" sz="1400" b="1" dirty="0">
              <a:solidFill>
                <a:srgbClr val="0000FF"/>
              </a:solidFill>
            </a:endParaRPr>
          </a:p>
        </p:txBody>
      </p:sp>
      <p:sp>
        <p:nvSpPr>
          <p:cNvPr id="7" name="TextBox 6"/>
          <p:cNvSpPr txBox="1"/>
          <p:nvPr/>
        </p:nvSpPr>
        <p:spPr>
          <a:xfrm>
            <a:off x="4929190" y="3429000"/>
            <a:ext cx="785818" cy="369332"/>
          </a:xfrm>
          <a:prstGeom prst="rect">
            <a:avLst/>
          </a:prstGeom>
          <a:solidFill>
            <a:schemeClr val="accent1">
              <a:lumMod val="20000"/>
              <a:lumOff val="80000"/>
            </a:schemeClr>
          </a:solidFill>
        </p:spPr>
        <p:txBody>
          <a:bodyPr wrap="square" rtlCol="0">
            <a:spAutoFit/>
          </a:bodyPr>
          <a:lstStyle/>
          <a:p>
            <a:r>
              <a:rPr lang="el-GR" dirty="0" smtClean="0"/>
              <a:t>σ</a:t>
            </a:r>
            <a:r>
              <a:rPr lang="ru-RU" dirty="0" smtClean="0"/>
              <a:t>=Е</a:t>
            </a:r>
            <a:r>
              <a:rPr lang="el-GR" dirty="0" smtClean="0"/>
              <a:t>ε</a:t>
            </a:r>
            <a:endParaRPr lang="ru-RU" dirty="0"/>
          </a:p>
        </p:txBody>
      </p:sp>
      <p:sp>
        <p:nvSpPr>
          <p:cNvPr id="8" name="TextBox 7"/>
          <p:cNvSpPr txBox="1"/>
          <p:nvPr/>
        </p:nvSpPr>
        <p:spPr>
          <a:xfrm>
            <a:off x="6143636" y="2357430"/>
            <a:ext cx="1214446" cy="307777"/>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2700000" scaled="1"/>
            <a:tileRect/>
          </a:gradFill>
        </p:spPr>
        <p:txBody>
          <a:bodyPr wrap="square" rtlCol="0">
            <a:spAutoFit/>
          </a:bodyPr>
          <a:lstStyle/>
          <a:p>
            <a:r>
              <a:rPr lang="ru-RU" sz="1400" b="1" dirty="0" smtClean="0">
                <a:solidFill>
                  <a:srgbClr val="0000FF"/>
                </a:solidFill>
              </a:rPr>
              <a:t>текучесть</a:t>
            </a:r>
            <a:endParaRPr lang="ru-RU" sz="1400" b="1" dirty="0">
              <a:solidFill>
                <a:srgbClr val="0000FF"/>
              </a:solidFill>
            </a:endParaRPr>
          </a:p>
        </p:txBody>
      </p:sp>
      <p:sp>
        <p:nvSpPr>
          <p:cNvPr id="9" name="TextBox 8"/>
          <p:cNvSpPr txBox="1"/>
          <p:nvPr/>
        </p:nvSpPr>
        <p:spPr>
          <a:xfrm>
            <a:off x="7143768" y="1500174"/>
            <a:ext cx="1428760" cy="523220"/>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p:spPr>
        <p:txBody>
          <a:bodyPr wrap="square" rtlCol="0">
            <a:spAutoFit/>
          </a:bodyPr>
          <a:lstStyle/>
          <a:p>
            <a:r>
              <a:rPr lang="ru-RU" sz="1400" b="1" dirty="0" smtClean="0">
                <a:solidFill>
                  <a:srgbClr val="0000FF"/>
                </a:solidFill>
              </a:rPr>
              <a:t>Уравнение Ньютона</a:t>
            </a:r>
            <a:endParaRPr lang="ru-RU" sz="1400" b="1" dirty="0">
              <a:solidFill>
                <a:srgbClr val="0000FF"/>
              </a:solidFill>
            </a:endParaRPr>
          </a:p>
        </p:txBody>
      </p:sp>
      <p:sp>
        <p:nvSpPr>
          <p:cNvPr id="10" name="TextBox 9"/>
          <p:cNvSpPr txBox="1"/>
          <p:nvPr/>
        </p:nvSpPr>
        <p:spPr>
          <a:xfrm>
            <a:off x="7215206" y="2143116"/>
            <a:ext cx="1643074" cy="369332"/>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p:spPr>
        <p:txBody>
          <a:bodyPr wrap="square" rtlCol="0">
            <a:spAutoFit/>
          </a:bodyPr>
          <a:lstStyle/>
          <a:p>
            <a:r>
              <a:rPr lang="ru-RU" dirty="0" smtClean="0"/>
              <a:t> </a:t>
            </a:r>
            <a:r>
              <a:rPr lang="el-GR" sz="1600" b="1" dirty="0" smtClean="0">
                <a:solidFill>
                  <a:srgbClr val="0000FF"/>
                </a:solidFill>
              </a:rPr>
              <a:t>σ</a:t>
            </a:r>
            <a:r>
              <a:rPr lang="ru-RU" sz="1600" b="1" dirty="0" smtClean="0">
                <a:solidFill>
                  <a:srgbClr val="0000FF"/>
                </a:solidFill>
              </a:rPr>
              <a:t>=</a:t>
            </a:r>
            <a:r>
              <a:rPr lang="el-GR" sz="1600" b="1" dirty="0" smtClean="0">
                <a:solidFill>
                  <a:srgbClr val="0000FF"/>
                </a:solidFill>
              </a:rPr>
              <a:t>η</a:t>
            </a:r>
            <a:r>
              <a:rPr lang="en-US" sz="1600" b="1" dirty="0" smtClean="0">
                <a:solidFill>
                  <a:srgbClr val="0000FF"/>
                </a:solidFill>
              </a:rPr>
              <a:t>grad v</a:t>
            </a:r>
            <a:endParaRPr lang="ru-RU" sz="1600" b="1" dirty="0">
              <a:solidFill>
                <a:srgbClr val="0000FF"/>
              </a:solidFill>
            </a:endParaRPr>
          </a:p>
        </p:txBody>
      </p:sp>
      <p:sp>
        <p:nvSpPr>
          <p:cNvPr id="11" name="Прямоугольник 10"/>
          <p:cNvSpPr/>
          <p:nvPr/>
        </p:nvSpPr>
        <p:spPr>
          <a:xfrm>
            <a:off x="428596" y="2357430"/>
            <a:ext cx="2428892" cy="3071834"/>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0" scaled="1"/>
            <a:tileRect/>
          </a:gra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4" descr="1"/>
          <p:cNvPicPr>
            <a:picLocks noChangeAspect="1" noChangeArrowheads="1"/>
          </p:cNvPicPr>
          <p:nvPr/>
        </p:nvPicPr>
        <p:blipFill>
          <a:blip r:embed="rId4" cstate="print"/>
          <a:srcRect l="25000" r="20371" b="10784"/>
          <a:stretch>
            <a:fillRect/>
          </a:stretch>
        </p:blipFill>
        <p:spPr bwMode="auto">
          <a:xfrm>
            <a:off x="571472" y="2500306"/>
            <a:ext cx="1928827" cy="2786081"/>
          </a:xfrm>
          <a:prstGeom prst="rect">
            <a:avLst/>
          </a:prstGeom>
          <a:solidFill>
            <a:srgbClr val="FFFF00"/>
          </a:solidFill>
          <a:ln w="9525">
            <a:noFill/>
            <a:miter lim="800000"/>
            <a:headEnd/>
            <a:tailEnd/>
          </a:ln>
        </p:spPr>
      </p:pic>
      <p:pic>
        <p:nvPicPr>
          <p:cNvPr id="13" name="Picture 4" descr="1"/>
          <p:cNvPicPr>
            <a:picLocks noChangeAspect="1" noChangeArrowheads="1"/>
          </p:cNvPicPr>
          <p:nvPr/>
        </p:nvPicPr>
        <p:blipFill>
          <a:blip r:embed="rId3"/>
          <a:srcRect l="89050" t="24980" b="21491"/>
          <a:stretch>
            <a:fillRect/>
          </a:stretch>
        </p:blipFill>
        <p:spPr bwMode="auto">
          <a:xfrm>
            <a:off x="3786182" y="2428868"/>
            <a:ext cx="658788" cy="2143140"/>
          </a:xfrm>
          <a:prstGeom prst="rect">
            <a:avLst/>
          </a:prstGeom>
          <a:noFill/>
          <a:ln w="9525">
            <a:noFill/>
            <a:miter lim="800000"/>
            <a:headEnd/>
            <a:tailEnd/>
          </a:ln>
        </p:spPr>
      </p:pic>
      <p:sp>
        <p:nvSpPr>
          <p:cNvPr id="14" name="Овал 13"/>
          <p:cNvSpPr/>
          <p:nvPr/>
        </p:nvSpPr>
        <p:spPr>
          <a:xfrm>
            <a:off x="7643834" y="2500306"/>
            <a:ext cx="1214446" cy="20717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8358214" y="2500306"/>
            <a:ext cx="428628"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p:cNvSpPr/>
          <p:nvPr/>
        </p:nvSpPr>
        <p:spPr>
          <a:xfrm>
            <a:off x="7572396" y="3429000"/>
            <a:ext cx="142876" cy="142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srcRect/>
          <a:stretch>
            <a:fillRect/>
          </a:stretch>
        </p:blipFill>
        <p:spPr bwMode="auto">
          <a:xfrm>
            <a:off x="0" y="938213"/>
            <a:ext cx="9144000" cy="59197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1" y="1071546"/>
            <a:ext cx="9144000" cy="57864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428604"/>
            <a:ext cx="8286808" cy="461665"/>
          </a:xfrm>
          <a:prstGeom prst="rect">
            <a:avLst/>
          </a:prstGeom>
        </p:spPr>
        <p:txBody>
          <a:bodyPr wrap="square">
            <a:spAutoFit/>
          </a:bodyPr>
          <a:lstStyle/>
          <a:p>
            <a:r>
              <a:rPr lang="ru-RU" dirty="0" smtClean="0"/>
              <a:t> </a:t>
            </a:r>
            <a:r>
              <a:rPr lang="ru-RU" sz="2400" b="1" u="sng" dirty="0" smtClean="0">
                <a:solidFill>
                  <a:srgbClr val="0000FF"/>
                </a:solidFill>
              </a:rPr>
              <a:t>Механические модели  живых тканей </a:t>
            </a:r>
            <a:r>
              <a:rPr lang="en-US" sz="2400" b="1" u="sng" dirty="0" smtClean="0">
                <a:solidFill>
                  <a:srgbClr val="0000FF"/>
                </a:solidFill>
              </a:rPr>
              <a:t> </a:t>
            </a:r>
            <a:r>
              <a:rPr lang="ru-RU" sz="2400" b="1" u="sng" dirty="0" smtClean="0">
                <a:solidFill>
                  <a:srgbClr val="0000FF"/>
                </a:solidFill>
              </a:rPr>
              <a:t> </a:t>
            </a:r>
            <a:r>
              <a:rPr lang="en-US" sz="2400" b="1" u="sng" dirty="0" smtClean="0">
                <a:solidFill>
                  <a:srgbClr val="0000FF"/>
                </a:solidFill>
              </a:rPr>
              <a:t> </a:t>
            </a:r>
            <a:endParaRPr lang="ru-RU" sz="2400" b="1" u="sng" dirty="0">
              <a:solidFill>
                <a:srgbClr val="0000FF"/>
              </a:solidFill>
            </a:endParaRPr>
          </a:p>
        </p:txBody>
      </p:sp>
      <p:pic>
        <p:nvPicPr>
          <p:cNvPr id="3" name="Picture 6" descr="2"/>
          <p:cNvPicPr>
            <a:picLocks noChangeAspect="1" noChangeArrowheads="1"/>
          </p:cNvPicPr>
          <p:nvPr/>
        </p:nvPicPr>
        <p:blipFill>
          <a:blip r:embed="rId2">
            <a:lum bright="2000" contrast="24000"/>
          </a:blip>
          <a:srcRect/>
          <a:stretch>
            <a:fillRect/>
          </a:stretch>
        </p:blipFill>
        <p:spPr bwMode="auto">
          <a:xfrm>
            <a:off x="1000100" y="928670"/>
            <a:ext cx="5429288" cy="5367355"/>
          </a:xfrm>
          <a:prstGeom prst="rect">
            <a:avLst/>
          </a:prstGeom>
          <a:solidFill>
            <a:srgbClr val="3BFDB3"/>
          </a:solidFill>
          <a:ln w="88900" cap="sq">
            <a:solidFill>
              <a:schemeClr val="accent4">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57166"/>
            <a:ext cx="8501122" cy="1077218"/>
          </a:xfrm>
          <a:prstGeom prst="rect">
            <a:avLst/>
          </a:prstGeom>
        </p:spPr>
        <p:txBody>
          <a:bodyPr wrap="square">
            <a:spAutoFit/>
          </a:bodyPr>
          <a:lstStyle/>
          <a:p>
            <a:pPr algn="ctr">
              <a:defRPr/>
            </a:pPr>
            <a:r>
              <a:rPr lang="ru-RU" sz="3200" b="1" u="sng" dirty="0" smtClean="0">
                <a:solidFill>
                  <a:srgbClr val="FF0000"/>
                </a:solidFill>
                <a:effectLst>
                  <a:outerShdw blurRad="38100" dist="38100" dir="2700000" algn="tl">
                    <a:srgbClr val="000000"/>
                  </a:outerShdw>
                </a:effectLst>
                <a:uFill>
                  <a:solidFill>
                    <a:srgbClr val="FF0000"/>
                  </a:solidFill>
                </a:uFill>
              </a:rPr>
              <a:t>Упругие и прочностные свойства</a:t>
            </a:r>
            <a:br>
              <a:rPr lang="ru-RU" sz="3200" b="1" u="sng" dirty="0" smtClean="0">
                <a:solidFill>
                  <a:srgbClr val="FF0000"/>
                </a:solidFill>
                <a:effectLst>
                  <a:outerShdw blurRad="38100" dist="38100" dir="2700000" algn="tl">
                    <a:srgbClr val="000000"/>
                  </a:outerShdw>
                </a:effectLst>
                <a:uFill>
                  <a:solidFill>
                    <a:srgbClr val="FF0000"/>
                  </a:solidFill>
                </a:uFill>
              </a:rPr>
            </a:br>
            <a:r>
              <a:rPr lang="ru-RU" sz="3200" b="1" u="sng" dirty="0" smtClean="0">
                <a:solidFill>
                  <a:srgbClr val="FF0000"/>
                </a:solidFill>
                <a:effectLst>
                  <a:outerShdw blurRad="38100" dist="38100" dir="2700000" algn="tl">
                    <a:srgbClr val="000000"/>
                  </a:outerShdw>
                </a:effectLst>
                <a:uFill>
                  <a:solidFill>
                    <a:srgbClr val="FF0000"/>
                  </a:solidFill>
                </a:uFill>
              </a:rPr>
              <a:t>костной ткани</a:t>
            </a:r>
            <a:endParaRPr lang="ru-RU" sz="3200" b="1" u="sng" dirty="0">
              <a:solidFill>
                <a:srgbClr val="FF0000"/>
              </a:solidFill>
              <a:effectLst>
                <a:outerShdw blurRad="38100" dist="38100" dir="2700000" algn="tl">
                  <a:srgbClr val="000000"/>
                </a:outerShdw>
              </a:effectLst>
              <a:uFill>
                <a:solidFill>
                  <a:srgbClr val="FF0000"/>
                </a:solidFill>
              </a:uFill>
            </a:endParaRPr>
          </a:p>
        </p:txBody>
      </p:sp>
      <p:sp>
        <p:nvSpPr>
          <p:cNvPr id="3" name="Прямоугольник 2"/>
          <p:cNvSpPr/>
          <p:nvPr/>
        </p:nvSpPr>
        <p:spPr>
          <a:xfrm>
            <a:off x="357158" y="1571612"/>
            <a:ext cx="8429684" cy="461665"/>
          </a:xfrm>
          <a:prstGeom prst="rect">
            <a:avLst/>
          </a:prstGeom>
        </p:spPr>
        <p:txBody>
          <a:bodyPr wrap="square">
            <a:spAutoFit/>
          </a:bodyPr>
          <a:lstStyle/>
          <a:p>
            <a:r>
              <a:rPr lang="ru-RU" sz="2400" dirty="0" smtClean="0">
                <a:solidFill>
                  <a:srgbClr val="0000FF"/>
                </a:solidFill>
              </a:rPr>
              <a:t>Это</a:t>
            </a:r>
            <a:r>
              <a:rPr lang="ru-RU" dirty="0" smtClean="0">
                <a:solidFill>
                  <a:srgbClr val="0000FF"/>
                </a:solidFill>
              </a:rPr>
              <a:t> </a:t>
            </a:r>
            <a:r>
              <a:rPr lang="ru-RU" sz="2400" b="1" u="sng" dirty="0" smtClean="0">
                <a:solidFill>
                  <a:srgbClr val="0000FF"/>
                </a:solidFill>
              </a:rPr>
              <a:t>твёрдое </a:t>
            </a:r>
            <a:r>
              <a:rPr lang="ru-RU" sz="2400" b="1" u="sng" dirty="0" smtClean="0"/>
              <a:t>упругое </a:t>
            </a:r>
            <a:r>
              <a:rPr lang="ru-RU" sz="2400" dirty="0" smtClean="0">
                <a:solidFill>
                  <a:srgbClr val="0000FF"/>
                </a:solidFill>
              </a:rPr>
              <a:t>тело</a:t>
            </a:r>
            <a:r>
              <a:rPr lang="ru-RU" dirty="0" smtClean="0">
                <a:solidFill>
                  <a:srgbClr val="0000FF"/>
                </a:solidFill>
              </a:rPr>
              <a:t>.		</a:t>
            </a:r>
            <a:r>
              <a:rPr lang="el-GR" sz="2000" dirty="0" smtClean="0">
                <a:solidFill>
                  <a:srgbClr val="0000FF"/>
                </a:solidFill>
                <a:cs typeface="Times New Roman" pitchFamily="18" charset="0"/>
              </a:rPr>
              <a:t>ρ</a:t>
            </a:r>
            <a:r>
              <a:rPr lang="ru-RU" sz="2000" b="1" dirty="0" smtClean="0">
                <a:solidFill>
                  <a:srgbClr val="0000FF"/>
                </a:solidFill>
                <a:cs typeface="Times New Roman" pitchFamily="18" charset="0"/>
              </a:rPr>
              <a:t>=2,4</a:t>
            </a:r>
            <a:r>
              <a:rPr lang="ar-SA" sz="2000" b="1" dirty="0" smtClean="0">
                <a:solidFill>
                  <a:srgbClr val="0000FF"/>
                </a:solidFill>
                <a:cs typeface="Times New Roman" pitchFamily="18" charset="0"/>
              </a:rPr>
              <a:t>٠</a:t>
            </a:r>
            <a:r>
              <a:rPr lang="ru-RU" sz="2000" b="1" dirty="0" smtClean="0">
                <a:solidFill>
                  <a:srgbClr val="0000FF"/>
                </a:solidFill>
                <a:cs typeface="Times New Roman" pitchFamily="18" charset="0"/>
              </a:rPr>
              <a:t>10</a:t>
            </a:r>
            <a:r>
              <a:rPr lang="ru-RU" sz="2000" b="1" baseline="30000" dirty="0" smtClean="0">
                <a:solidFill>
                  <a:srgbClr val="0000FF"/>
                </a:solidFill>
                <a:cs typeface="Times New Roman" pitchFamily="18" charset="0"/>
              </a:rPr>
              <a:t>3</a:t>
            </a:r>
            <a:r>
              <a:rPr lang="ru-RU" sz="2000" b="1" dirty="0" smtClean="0">
                <a:solidFill>
                  <a:srgbClr val="0000FF"/>
                </a:solidFill>
                <a:cs typeface="Times New Roman" pitchFamily="18" charset="0"/>
              </a:rPr>
              <a:t> кг/м</a:t>
            </a:r>
            <a:r>
              <a:rPr lang="ru-RU" sz="2000" b="1" baseline="30000" dirty="0" smtClean="0">
                <a:solidFill>
                  <a:srgbClr val="0000FF"/>
                </a:solidFill>
                <a:cs typeface="Times New Roman" pitchFamily="18" charset="0"/>
              </a:rPr>
              <a:t>3</a:t>
            </a:r>
            <a:endParaRPr lang="ar-SA" sz="2000" b="1" dirty="0">
              <a:solidFill>
                <a:srgbClr val="0000FF"/>
              </a:solidFill>
              <a:cs typeface="Times New Roman" pitchFamily="18" charset="0"/>
            </a:endParaRPr>
          </a:p>
        </p:txBody>
      </p:sp>
      <p:graphicFrame>
        <p:nvGraphicFramePr>
          <p:cNvPr id="318466" name="Object 11"/>
          <p:cNvGraphicFramePr>
            <a:graphicFrameLocks noChangeAspect="1"/>
          </p:cNvGraphicFramePr>
          <p:nvPr/>
        </p:nvGraphicFramePr>
        <p:xfrm>
          <a:off x="2500298" y="2071678"/>
          <a:ext cx="3751261" cy="2227451"/>
        </p:xfrm>
        <a:graphic>
          <a:graphicData uri="http://schemas.openxmlformats.org/presentationml/2006/ole">
            <p:oleObj spid="_x0000_s1026" name="Диаграмма" r:id="rId3" imgW="4914996" imgH="2657343" progId="">
              <p:embed/>
            </p:oleObj>
          </a:graphicData>
        </a:graphic>
      </p:graphicFrame>
      <p:sp>
        <p:nvSpPr>
          <p:cNvPr id="5" name="AutoShape 16"/>
          <p:cNvSpPr>
            <a:spLocks noChangeArrowheads="1"/>
          </p:cNvSpPr>
          <p:nvPr/>
        </p:nvSpPr>
        <p:spPr bwMode="auto">
          <a:xfrm>
            <a:off x="357158" y="2714620"/>
            <a:ext cx="2997229" cy="857256"/>
          </a:xfrm>
          <a:prstGeom prst="wedgeRoundRectCallout">
            <a:avLst>
              <a:gd name="adj1" fmla="val 66185"/>
              <a:gd name="adj2" fmla="val -38347"/>
              <a:gd name="adj3" fmla="val 1666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ln w="9525">
            <a:solidFill>
              <a:schemeClr val="tx1"/>
            </a:solidFill>
            <a:miter lim="800000"/>
            <a:headEnd/>
            <a:tailEnd/>
          </a:ln>
        </p:spPr>
        <p:txBody>
          <a:bodyPr lIns="90000" tIns="46800" rIns="90000" bIns="46800"/>
          <a:lstStyle/>
          <a:p>
            <a:pPr algn="ctr"/>
            <a:r>
              <a:rPr lang="ru-RU" sz="2000" b="1" dirty="0" smtClean="0"/>
              <a:t>1/3 коллаген</a:t>
            </a:r>
          </a:p>
          <a:p>
            <a:pPr algn="ctr"/>
            <a:r>
              <a:rPr lang="ru-RU" sz="2000" b="1" dirty="0" smtClean="0"/>
              <a:t>(орг.)</a:t>
            </a:r>
          </a:p>
        </p:txBody>
      </p:sp>
      <p:sp>
        <p:nvSpPr>
          <p:cNvPr id="6" name="AutoShape 17"/>
          <p:cNvSpPr>
            <a:spLocks noChangeArrowheads="1"/>
          </p:cNvSpPr>
          <p:nvPr/>
        </p:nvSpPr>
        <p:spPr bwMode="auto">
          <a:xfrm>
            <a:off x="5357818" y="2285992"/>
            <a:ext cx="3276600" cy="785818"/>
          </a:xfrm>
          <a:prstGeom prst="wedgeRoundRectCallout">
            <a:avLst>
              <a:gd name="adj1" fmla="val -75031"/>
              <a:gd name="adj2" fmla="val 88077"/>
              <a:gd name="adj3" fmla="val 16667"/>
            </a:avLst>
          </a:prstGeom>
          <a:gradFill flip="none" rotWithShape="1">
            <a:gsLst>
              <a:gs pos="0">
                <a:schemeClr val="accent4">
                  <a:lumMod val="40000"/>
                  <a:lumOff val="60000"/>
                  <a:tint val="66000"/>
                  <a:satMod val="160000"/>
                </a:schemeClr>
              </a:gs>
              <a:gs pos="50000">
                <a:schemeClr val="accent4">
                  <a:lumMod val="40000"/>
                  <a:lumOff val="60000"/>
                  <a:tint val="44500"/>
                  <a:satMod val="160000"/>
                </a:schemeClr>
              </a:gs>
              <a:gs pos="100000">
                <a:schemeClr val="accent4">
                  <a:lumMod val="40000"/>
                  <a:lumOff val="60000"/>
                  <a:tint val="23500"/>
                  <a:satMod val="160000"/>
                </a:schemeClr>
              </a:gs>
            </a:gsLst>
            <a:path path="circle">
              <a:fillToRect r="100000" b="100000"/>
            </a:path>
            <a:tileRect l="-100000" t="-100000"/>
          </a:gradFill>
          <a:ln w="9525">
            <a:solidFill>
              <a:schemeClr val="tx1"/>
            </a:solidFill>
            <a:miter lim="800000"/>
            <a:headEnd/>
            <a:tailEnd/>
          </a:ln>
        </p:spPr>
        <p:txBody>
          <a:bodyPr lIns="90000" tIns="46800" rIns="90000" bIns="46800"/>
          <a:lstStyle/>
          <a:p>
            <a:pPr algn="ctr"/>
            <a:r>
              <a:rPr lang="ru-RU" sz="2000" b="1" dirty="0" smtClean="0"/>
              <a:t>2/3 </a:t>
            </a:r>
            <a:r>
              <a:rPr lang="ru-RU" sz="2000" b="1" dirty="0" err="1" smtClean="0"/>
              <a:t>гидроксиапатит</a:t>
            </a:r>
            <a:r>
              <a:rPr lang="ru-RU" sz="2000" b="1" dirty="0" smtClean="0"/>
              <a:t> (</a:t>
            </a:r>
            <a:r>
              <a:rPr lang="ru-RU" sz="2000" b="1" dirty="0" err="1" smtClean="0"/>
              <a:t>неорг</a:t>
            </a:r>
            <a:r>
              <a:rPr lang="ru-RU" sz="2000" b="1" dirty="0" smtClean="0"/>
              <a:t>.)</a:t>
            </a:r>
            <a:endParaRPr lang="ru-RU" sz="2000" b="1" dirty="0"/>
          </a:p>
        </p:txBody>
      </p:sp>
      <p:sp>
        <p:nvSpPr>
          <p:cNvPr id="8" name="TextBox 7"/>
          <p:cNvSpPr txBox="1"/>
          <p:nvPr/>
        </p:nvSpPr>
        <p:spPr>
          <a:xfrm>
            <a:off x="500034" y="4214818"/>
            <a:ext cx="5000660" cy="461665"/>
          </a:xfrm>
          <a:prstGeom prst="rect">
            <a:avLst/>
          </a:prstGeom>
          <a:noFill/>
        </p:spPr>
        <p:txBody>
          <a:bodyPr wrap="square" rtlCol="0">
            <a:spAutoFit/>
          </a:bodyPr>
          <a:lstStyle/>
          <a:p>
            <a:r>
              <a:rPr lang="ru-RU" sz="2400" b="1" dirty="0" smtClean="0">
                <a:solidFill>
                  <a:srgbClr val="0000FF"/>
                </a:solidFill>
              </a:rPr>
              <a:t>Минеральные соли </a:t>
            </a:r>
            <a:r>
              <a:rPr lang="en-US" sz="2400" b="1" dirty="0" smtClean="0">
                <a:solidFill>
                  <a:srgbClr val="0000FF"/>
                </a:solidFill>
              </a:rPr>
              <a:t>Ca, P</a:t>
            </a:r>
            <a:endParaRPr lang="ru-RU" sz="2400" b="1" dirty="0">
              <a:solidFill>
                <a:srgbClr val="0000FF"/>
              </a:solidFill>
            </a:endParaRPr>
          </a:p>
        </p:txBody>
      </p:sp>
      <p:sp>
        <p:nvSpPr>
          <p:cNvPr id="9" name="TextBox 8"/>
          <p:cNvSpPr txBox="1"/>
          <p:nvPr/>
        </p:nvSpPr>
        <p:spPr>
          <a:xfrm>
            <a:off x="428596" y="4714884"/>
            <a:ext cx="6858048" cy="923330"/>
          </a:xfrm>
          <a:prstGeom prst="rect">
            <a:avLst/>
          </a:prstGeom>
          <a:noFill/>
        </p:spPr>
        <p:txBody>
          <a:bodyPr wrap="square" rtlCol="0">
            <a:spAutoFit/>
          </a:bodyPr>
          <a:lstStyle/>
          <a:p>
            <a:r>
              <a:rPr lang="ru-RU" dirty="0" smtClean="0">
                <a:solidFill>
                  <a:srgbClr val="0000FF"/>
                </a:solidFill>
              </a:rPr>
              <a:t>Волокнистая структура </a:t>
            </a:r>
            <a:r>
              <a:rPr lang="ru-RU" dirty="0" err="1" smtClean="0">
                <a:solidFill>
                  <a:srgbClr val="0000FF"/>
                </a:solidFill>
              </a:rPr>
              <a:t>коллагеновой</a:t>
            </a:r>
            <a:r>
              <a:rPr lang="ru-RU" dirty="0" smtClean="0">
                <a:solidFill>
                  <a:srgbClr val="0000FF"/>
                </a:solidFill>
              </a:rPr>
              <a:t> матрицы пронизана игольчатыми кристаллами </a:t>
            </a:r>
            <a:r>
              <a:rPr lang="ru-RU" dirty="0" err="1" smtClean="0">
                <a:solidFill>
                  <a:srgbClr val="0000FF"/>
                </a:solidFill>
              </a:rPr>
              <a:t>гидроксиапатита</a:t>
            </a:r>
            <a:r>
              <a:rPr lang="ru-RU" dirty="0" smtClean="0">
                <a:solidFill>
                  <a:srgbClr val="0000FF"/>
                </a:solidFill>
              </a:rPr>
              <a:t>. Там кальций. Он держит воду. Кость </a:t>
            </a:r>
            <a:r>
              <a:rPr lang="ru-RU" dirty="0" err="1" smtClean="0">
                <a:solidFill>
                  <a:srgbClr val="0000FF"/>
                </a:solidFill>
              </a:rPr>
              <a:t>гидрофильна</a:t>
            </a:r>
            <a:r>
              <a:rPr lang="ru-RU" dirty="0" smtClean="0">
                <a:solidFill>
                  <a:srgbClr val="0000FF"/>
                </a:solidFill>
              </a:rPr>
              <a:t>.</a:t>
            </a:r>
            <a:endParaRPr lang="ru-RU" dirty="0">
              <a:solidFill>
                <a:srgbClr val="0000FF"/>
              </a:solidFill>
            </a:endParaRPr>
          </a:p>
        </p:txBody>
      </p:sp>
      <p:sp>
        <p:nvSpPr>
          <p:cNvPr id="10" name="TextBox 9"/>
          <p:cNvSpPr txBox="1"/>
          <p:nvPr/>
        </p:nvSpPr>
        <p:spPr>
          <a:xfrm>
            <a:off x="428596" y="5857892"/>
            <a:ext cx="2925791" cy="461665"/>
          </a:xfrm>
          <a:prstGeom prst="rect">
            <a:avLst/>
          </a:prstGeom>
          <a:noFill/>
        </p:spPr>
        <p:txBody>
          <a:bodyPr wrap="square" rtlCol="0">
            <a:spAutoFit/>
          </a:bodyPr>
          <a:lstStyle/>
          <a:p>
            <a:r>
              <a:rPr lang="ru-RU" sz="2400" dirty="0" smtClean="0">
                <a:solidFill>
                  <a:srgbClr val="0000FF"/>
                </a:solidFill>
              </a:rPr>
              <a:t>Роль коллагена</a:t>
            </a:r>
            <a:r>
              <a:rPr lang="ru-RU" sz="2000" dirty="0" smtClean="0">
                <a:solidFill>
                  <a:srgbClr val="0000FF"/>
                </a:solidFill>
              </a:rPr>
              <a:t>: </a:t>
            </a:r>
            <a:endParaRPr lang="ru-RU" sz="2000" dirty="0">
              <a:solidFill>
                <a:srgbClr val="0000FF"/>
              </a:solidFill>
            </a:endParaRPr>
          </a:p>
        </p:txBody>
      </p:sp>
      <p:sp>
        <p:nvSpPr>
          <p:cNvPr id="11" name="TextBox 10"/>
          <p:cNvSpPr txBox="1"/>
          <p:nvPr/>
        </p:nvSpPr>
        <p:spPr>
          <a:xfrm>
            <a:off x="3563888" y="6040456"/>
            <a:ext cx="3086169" cy="400110"/>
          </a:xfrm>
          <a:prstGeom prst="rect">
            <a:avLst/>
          </a:prstGeom>
          <a:noFill/>
        </p:spPr>
        <p:txBody>
          <a:bodyPr wrap="square" rtlCol="0">
            <a:spAutoFit/>
          </a:bodyPr>
          <a:lstStyle/>
          <a:p>
            <a:r>
              <a:rPr lang="ru-RU" sz="2000" dirty="0" smtClean="0">
                <a:solidFill>
                  <a:srgbClr val="0000FF"/>
                </a:solidFill>
              </a:rPr>
              <a:t>Придает</a:t>
            </a:r>
            <a:r>
              <a:rPr lang="ru-RU" sz="2000" b="1" dirty="0" smtClean="0">
                <a:solidFill>
                  <a:srgbClr val="0000FF"/>
                </a:solidFill>
              </a:rPr>
              <a:t> </a:t>
            </a:r>
            <a:r>
              <a:rPr lang="ru-RU" sz="2000" b="1" dirty="0" smtClean="0"/>
              <a:t>вязкость</a:t>
            </a:r>
            <a:r>
              <a:rPr lang="ru-RU" sz="2000" b="1" dirty="0" smtClean="0">
                <a:solidFill>
                  <a:srgbClr val="0000FF"/>
                </a:solidFill>
              </a:rPr>
              <a:t>.</a:t>
            </a:r>
            <a:endParaRPr lang="ru-RU" sz="2000" b="1" dirty="0">
              <a:solidFill>
                <a:srgbClr val="0000FF"/>
              </a:solidFill>
            </a:endParaRPr>
          </a:p>
        </p:txBody>
      </p:sp>
      <p:pic>
        <p:nvPicPr>
          <p:cNvPr id="12" name="Picture 2"/>
          <p:cNvPicPr>
            <a:picLocks noChangeAspect="1" noChangeArrowheads="1"/>
          </p:cNvPicPr>
          <p:nvPr/>
        </p:nvPicPr>
        <p:blipFill>
          <a:blip r:embed="rId4"/>
          <a:srcRect l="2885" r="60577"/>
          <a:stretch>
            <a:fillRect/>
          </a:stretch>
        </p:blipFill>
        <p:spPr bwMode="auto">
          <a:xfrm>
            <a:off x="7215206" y="3357562"/>
            <a:ext cx="1643074" cy="2928958"/>
          </a:xfrm>
          <a:prstGeom prst="rect">
            <a:avLst/>
          </a:prstGeom>
          <a:noFill/>
          <a:ln w="57150">
            <a:solidFill>
              <a:schemeClr val="accent4">
                <a:lumMod val="60000"/>
                <a:lumOff val="40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428604"/>
            <a:ext cx="6032421" cy="584775"/>
          </a:xfrm>
          <a:prstGeom prst="rect">
            <a:avLst/>
          </a:prstGeom>
        </p:spPr>
        <p:txBody>
          <a:bodyPr wrap="none">
            <a:spAutoFit/>
          </a:bodyPr>
          <a:lstStyle/>
          <a:p>
            <a:r>
              <a:rPr lang="ru-RU" sz="3200" b="1" u="sng" dirty="0" smtClean="0">
                <a:solidFill>
                  <a:srgbClr val="0000FF"/>
                </a:solidFill>
              </a:rPr>
              <a:t>Свойства костной</a:t>
            </a:r>
            <a:r>
              <a:rPr lang="en-US" sz="3200" b="1" u="sng" dirty="0" smtClean="0">
                <a:solidFill>
                  <a:srgbClr val="0000FF"/>
                </a:solidFill>
              </a:rPr>
              <a:t> </a:t>
            </a:r>
            <a:r>
              <a:rPr lang="ru-RU" sz="3200" b="1" u="sng" dirty="0" smtClean="0">
                <a:solidFill>
                  <a:srgbClr val="0000FF"/>
                </a:solidFill>
              </a:rPr>
              <a:t>ткани</a:t>
            </a:r>
            <a:endParaRPr lang="ru-RU" sz="3200" b="1" u="sng" dirty="0">
              <a:solidFill>
                <a:srgbClr val="0000FF"/>
              </a:solidFill>
            </a:endParaRPr>
          </a:p>
        </p:txBody>
      </p:sp>
      <p:sp>
        <p:nvSpPr>
          <p:cNvPr id="3" name="AutoShape 6"/>
          <p:cNvSpPr>
            <a:spLocks noChangeArrowheads="1"/>
          </p:cNvSpPr>
          <p:nvPr/>
        </p:nvSpPr>
        <p:spPr bwMode="auto">
          <a:xfrm>
            <a:off x="428596" y="1142984"/>
            <a:ext cx="3659188" cy="1006475"/>
          </a:xfrm>
          <a:prstGeom prst="roundRect">
            <a:avLst>
              <a:gd name="adj" fmla="val 16667"/>
            </a:avLst>
          </a:prstGeom>
          <a:solidFill>
            <a:schemeClr val="accent4">
              <a:lumMod val="20000"/>
              <a:lumOff val="80000"/>
            </a:schemeClr>
          </a:solidFill>
          <a:ln w="9525">
            <a:solidFill>
              <a:schemeClr val="tx1"/>
            </a:solidFill>
            <a:round/>
            <a:headEnd/>
            <a:tailEnd/>
          </a:ln>
        </p:spPr>
        <p:txBody>
          <a:bodyPr wrap="none" lIns="90000" tIns="46800" rIns="90000" bIns="46800" anchor="ctr"/>
          <a:lstStyle/>
          <a:p>
            <a:r>
              <a:rPr lang="ru-RU" sz="2400" dirty="0" smtClean="0"/>
              <a:t>1</a:t>
            </a:r>
            <a:r>
              <a:rPr lang="ru-RU" sz="2400" b="1" dirty="0" smtClean="0"/>
              <a:t>. Твердость</a:t>
            </a:r>
          </a:p>
          <a:p>
            <a:endParaRPr lang="ru-RU" sz="2400" dirty="0"/>
          </a:p>
        </p:txBody>
      </p:sp>
      <p:sp>
        <p:nvSpPr>
          <p:cNvPr id="4" name="AutoShape 6"/>
          <p:cNvSpPr>
            <a:spLocks noChangeArrowheads="1"/>
          </p:cNvSpPr>
          <p:nvPr/>
        </p:nvSpPr>
        <p:spPr bwMode="auto">
          <a:xfrm>
            <a:off x="428596" y="2500306"/>
            <a:ext cx="3659188" cy="1006475"/>
          </a:xfrm>
          <a:prstGeom prst="roundRect">
            <a:avLst>
              <a:gd name="adj" fmla="val 16667"/>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t="100000" r="100000"/>
            </a:path>
            <a:tileRect l="-100000" b="-100000"/>
          </a:gradFill>
          <a:ln w="9525">
            <a:solidFill>
              <a:schemeClr val="tx1"/>
            </a:solidFill>
            <a:round/>
            <a:headEnd/>
            <a:tailEnd/>
          </a:ln>
        </p:spPr>
        <p:txBody>
          <a:bodyPr wrap="none" lIns="90000" tIns="46800" rIns="90000" bIns="46800" anchor="ctr"/>
          <a:lstStyle/>
          <a:p>
            <a:r>
              <a:rPr lang="ru-RU" sz="2400" dirty="0" smtClean="0"/>
              <a:t>2. </a:t>
            </a:r>
            <a:r>
              <a:rPr lang="ru-RU" sz="2400" b="1" dirty="0" smtClean="0"/>
              <a:t>Упругость</a:t>
            </a:r>
            <a:endParaRPr lang="ru-RU" sz="2400" b="1" dirty="0"/>
          </a:p>
        </p:txBody>
      </p:sp>
      <p:sp>
        <p:nvSpPr>
          <p:cNvPr id="5" name="AutoShape 6"/>
          <p:cNvSpPr>
            <a:spLocks noChangeArrowheads="1"/>
          </p:cNvSpPr>
          <p:nvPr/>
        </p:nvSpPr>
        <p:spPr bwMode="auto">
          <a:xfrm>
            <a:off x="4714876" y="1071546"/>
            <a:ext cx="3659188" cy="1006475"/>
          </a:xfrm>
          <a:prstGeom prst="roundRect">
            <a:avLst>
              <a:gd name="adj" fmla="val 16667"/>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t="100000" r="100000"/>
            </a:path>
            <a:tileRect l="-100000" b="-100000"/>
          </a:gradFill>
          <a:ln w="9525">
            <a:solidFill>
              <a:schemeClr val="tx1"/>
            </a:solidFill>
            <a:round/>
            <a:headEnd/>
            <a:tailEnd/>
          </a:ln>
        </p:spPr>
        <p:txBody>
          <a:bodyPr wrap="none" lIns="90000" tIns="46800" rIns="90000" bIns="46800" anchor="ctr"/>
          <a:lstStyle/>
          <a:p>
            <a:r>
              <a:rPr lang="ru-RU" sz="2400" dirty="0" smtClean="0"/>
              <a:t>3. </a:t>
            </a:r>
            <a:r>
              <a:rPr lang="ru-RU" sz="2400" b="1" dirty="0" smtClean="0"/>
              <a:t>Прочность</a:t>
            </a:r>
          </a:p>
          <a:p>
            <a:endParaRPr lang="ru-RU" sz="2400" dirty="0"/>
          </a:p>
        </p:txBody>
      </p:sp>
      <p:sp>
        <p:nvSpPr>
          <p:cNvPr id="6" name="AutoShape 6"/>
          <p:cNvSpPr>
            <a:spLocks noChangeArrowheads="1"/>
          </p:cNvSpPr>
          <p:nvPr/>
        </p:nvSpPr>
        <p:spPr bwMode="auto">
          <a:xfrm>
            <a:off x="4572000" y="2214554"/>
            <a:ext cx="4286280" cy="2714644"/>
          </a:xfrm>
          <a:prstGeom prst="roundRect">
            <a:avLst>
              <a:gd name="adj" fmla="val 1666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3500000" scaled="1"/>
            <a:tileRect/>
          </a:gradFill>
          <a:ln w="9525">
            <a:solidFill>
              <a:schemeClr val="tx1"/>
            </a:solidFill>
            <a:round/>
            <a:headEnd/>
            <a:tailEnd/>
          </a:ln>
        </p:spPr>
        <p:txBody>
          <a:bodyPr wrap="none" lIns="90000" tIns="46800" rIns="90000" bIns="46800" anchor="ctr"/>
          <a:lstStyle/>
          <a:p>
            <a:r>
              <a:rPr lang="ru-RU" sz="2400" dirty="0" smtClean="0"/>
              <a:t>4. </a:t>
            </a:r>
            <a:r>
              <a:rPr lang="ru-RU" sz="2400" b="1" dirty="0" smtClean="0"/>
              <a:t>Осевая анизотропия</a:t>
            </a:r>
          </a:p>
          <a:p>
            <a:endParaRPr lang="ru-RU" sz="2400" dirty="0"/>
          </a:p>
        </p:txBody>
      </p:sp>
      <p:sp>
        <p:nvSpPr>
          <p:cNvPr id="7" name="Freeform 15"/>
          <p:cNvSpPr>
            <a:spLocks/>
          </p:cNvSpPr>
          <p:nvPr/>
        </p:nvSpPr>
        <p:spPr bwMode="auto">
          <a:xfrm>
            <a:off x="5072066" y="3929066"/>
            <a:ext cx="809625" cy="843945"/>
          </a:xfrm>
          <a:custGeom>
            <a:avLst/>
            <a:gdLst>
              <a:gd name="T0" fmla="*/ 127 w 815"/>
              <a:gd name="T1" fmla="*/ 250 h 850"/>
              <a:gd name="T2" fmla="*/ 138 w 815"/>
              <a:gd name="T3" fmla="*/ 59 h 850"/>
              <a:gd name="T4" fmla="*/ 227 w 815"/>
              <a:gd name="T5" fmla="*/ 6 h 850"/>
              <a:gd name="T6" fmla="*/ 333 w 815"/>
              <a:gd name="T7" fmla="*/ 94 h 850"/>
              <a:gd name="T8" fmla="*/ 528 w 815"/>
              <a:gd name="T9" fmla="*/ 103 h 850"/>
              <a:gd name="T10" fmla="*/ 703 w 815"/>
              <a:gd name="T11" fmla="*/ 58 h 850"/>
              <a:gd name="T12" fmla="*/ 741 w 815"/>
              <a:gd name="T13" fmla="*/ 130 h 850"/>
              <a:gd name="T14" fmla="*/ 703 w 815"/>
              <a:gd name="T15" fmla="*/ 490 h 850"/>
              <a:gd name="T16" fmla="*/ 799 w 815"/>
              <a:gd name="T17" fmla="*/ 682 h 850"/>
              <a:gd name="T18" fmla="*/ 607 w 815"/>
              <a:gd name="T19" fmla="*/ 826 h 850"/>
              <a:gd name="T20" fmla="*/ 415 w 815"/>
              <a:gd name="T21" fmla="*/ 682 h 850"/>
              <a:gd name="T22" fmla="*/ 156 w 815"/>
              <a:gd name="T23" fmla="*/ 839 h 850"/>
              <a:gd name="T24" fmla="*/ 5 w 815"/>
              <a:gd name="T25" fmla="*/ 750 h 850"/>
              <a:gd name="T26" fmla="*/ 127 w 815"/>
              <a:gd name="T27" fmla="*/ 250 h 8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5"/>
              <a:gd name="T43" fmla="*/ 0 h 850"/>
              <a:gd name="T44" fmla="*/ 815 w 815"/>
              <a:gd name="T45" fmla="*/ 850 h 8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5" h="850">
                <a:moveTo>
                  <a:pt x="127" y="250"/>
                </a:moveTo>
                <a:cubicBezTo>
                  <a:pt x="145" y="130"/>
                  <a:pt x="121" y="100"/>
                  <a:pt x="138" y="59"/>
                </a:cubicBezTo>
                <a:cubicBezTo>
                  <a:pt x="155" y="18"/>
                  <a:pt x="195" y="0"/>
                  <a:pt x="227" y="6"/>
                </a:cubicBezTo>
                <a:cubicBezTo>
                  <a:pt x="259" y="12"/>
                  <a:pt x="283" y="78"/>
                  <a:pt x="333" y="94"/>
                </a:cubicBezTo>
                <a:cubicBezTo>
                  <a:pt x="383" y="110"/>
                  <a:pt x="466" y="109"/>
                  <a:pt x="528" y="103"/>
                </a:cubicBezTo>
                <a:cubicBezTo>
                  <a:pt x="590" y="97"/>
                  <a:pt x="668" y="54"/>
                  <a:pt x="703" y="58"/>
                </a:cubicBezTo>
                <a:cubicBezTo>
                  <a:pt x="738" y="62"/>
                  <a:pt x="741" y="58"/>
                  <a:pt x="741" y="130"/>
                </a:cubicBezTo>
                <a:cubicBezTo>
                  <a:pt x="741" y="202"/>
                  <a:pt x="693" y="398"/>
                  <a:pt x="703" y="490"/>
                </a:cubicBezTo>
                <a:cubicBezTo>
                  <a:pt x="713" y="582"/>
                  <a:pt x="815" y="626"/>
                  <a:pt x="799" y="682"/>
                </a:cubicBezTo>
                <a:cubicBezTo>
                  <a:pt x="783" y="738"/>
                  <a:pt x="671" y="826"/>
                  <a:pt x="607" y="826"/>
                </a:cubicBezTo>
                <a:cubicBezTo>
                  <a:pt x="543" y="826"/>
                  <a:pt x="490" y="680"/>
                  <a:pt x="415" y="682"/>
                </a:cubicBezTo>
                <a:cubicBezTo>
                  <a:pt x="340" y="684"/>
                  <a:pt x="224" y="828"/>
                  <a:pt x="156" y="839"/>
                </a:cubicBezTo>
                <a:cubicBezTo>
                  <a:pt x="88" y="850"/>
                  <a:pt x="10" y="848"/>
                  <a:pt x="5" y="750"/>
                </a:cubicBezTo>
                <a:cubicBezTo>
                  <a:pt x="0" y="652"/>
                  <a:pt x="102" y="354"/>
                  <a:pt x="127" y="250"/>
                </a:cubicBezTo>
                <a:close/>
              </a:path>
            </a:pathLst>
          </a:custGeom>
          <a:noFill/>
          <a:ln w="9525">
            <a:solidFill>
              <a:schemeClr val="tx1"/>
            </a:solidFill>
            <a:round/>
            <a:headEnd/>
            <a:tailEnd/>
          </a:ln>
        </p:spPr>
        <p:txBody>
          <a:bodyPr lIns="90000" tIns="46800" rIns="90000" bIns="46800"/>
          <a:lstStyle/>
          <a:p>
            <a:endParaRPr lang="ru-RU"/>
          </a:p>
        </p:txBody>
      </p:sp>
      <p:sp>
        <p:nvSpPr>
          <p:cNvPr id="8" name="TextBox 7"/>
          <p:cNvSpPr txBox="1"/>
          <p:nvPr/>
        </p:nvSpPr>
        <p:spPr>
          <a:xfrm>
            <a:off x="5857884" y="4143380"/>
            <a:ext cx="2714644" cy="646331"/>
          </a:xfrm>
          <a:prstGeom prst="rect">
            <a:avLst/>
          </a:prstGeom>
          <a:noFill/>
        </p:spPr>
        <p:txBody>
          <a:bodyPr wrap="square" rtlCol="0">
            <a:spAutoFit/>
          </a:bodyPr>
          <a:lstStyle/>
          <a:p>
            <a:r>
              <a:rPr lang="en-US" dirty="0" smtClean="0">
                <a:solidFill>
                  <a:srgbClr val="0000FF"/>
                </a:solidFill>
              </a:rPr>
              <a:t>E</a:t>
            </a:r>
            <a:r>
              <a:rPr lang="en-US" dirty="0" smtClean="0">
                <a:solidFill>
                  <a:srgbClr val="0000FF"/>
                </a:solidFill>
                <a:cs typeface="Arial" charset="0"/>
              </a:rPr>
              <a:t>↑</a:t>
            </a:r>
            <a:r>
              <a:rPr lang="ru-RU" dirty="0" smtClean="0">
                <a:solidFill>
                  <a:srgbClr val="0000FF"/>
                </a:solidFill>
                <a:cs typeface="Arial" charset="0"/>
              </a:rPr>
              <a:t>, если кривизна </a:t>
            </a:r>
            <a:r>
              <a:rPr lang="en-US" dirty="0" smtClean="0">
                <a:solidFill>
                  <a:srgbClr val="0000FF"/>
                </a:solidFill>
                <a:cs typeface="Arial" charset="0"/>
              </a:rPr>
              <a:t>↑</a:t>
            </a:r>
          </a:p>
          <a:p>
            <a:endParaRPr lang="ru-RU" dirty="0"/>
          </a:p>
        </p:txBody>
      </p:sp>
      <p:sp>
        <p:nvSpPr>
          <p:cNvPr id="9" name="Овал 8"/>
          <p:cNvSpPr/>
          <p:nvPr/>
        </p:nvSpPr>
        <p:spPr>
          <a:xfrm>
            <a:off x="5429256" y="485776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Line 18"/>
          <p:cNvSpPr>
            <a:spLocks noChangeShapeType="1"/>
          </p:cNvSpPr>
          <p:nvPr/>
        </p:nvSpPr>
        <p:spPr bwMode="auto">
          <a:xfrm>
            <a:off x="4286247" y="1214422"/>
            <a:ext cx="45719" cy="2286016"/>
          </a:xfrm>
          <a:prstGeom prst="line">
            <a:avLst/>
          </a:prstGeom>
          <a:noFill/>
          <a:ln w="9525">
            <a:solidFill>
              <a:schemeClr val="tx1"/>
            </a:solidFill>
            <a:round/>
            <a:headEnd/>
            <a:tailEnd/>
          </a:ln>
        </p:spPr>
        <p:txBody>
          <a:bodyPr lIns="90000" tIns="46800" rIns="90000" bIns="46800"/>
          <a:lstStyle/>
          <a:p>
            <a:endParaRPr lang="ru-RU"/>
          </a:p>
        </p:txBody>
      </p:sp>
      <p:sp>
        <p:nvSpPr>
          <p:cNvPr id="11" name="Line 19"/>
          <p:cNvSpPr>
            <a:spLocks noChangeShapeType="1"/>
          </p:cNvSpPr>
          <p:nvPr/>
        </p:nvSpPr>
        <p:spPr bwMode="auto">
          <a:xfrm>
            <a:off x="3962400" y="1904999"/>
            <a:ext cx="609600" cy="45719"/>
          </a:xfrm>
          <a:prstGeom prst="line">
            <a:avLst/>
          </a:prstGeom>
          <a:noFill/>
          <a:ln w="9525">
            <a:solidFill>
              <a:schemeClr val="tx1"/>
            </a:solidFill>
            <a:round/>
            <a:headEnd/>
            <a:tailEnd/>
          </a:ln>
        </p:spPr>
        <p:txBody>
          <a:bodyPr lIns="90000" tIns="46800" rIns="90000" bIns="46800"/>
          <a:lstStyle/>
          <a:p>
            <a:endParaRPr lang="ru-RU"/>
          </a:p>
        </p:txBody>
      </p:sp>
      <p:sp>
        <p:nvSpPr>
          <p:cNvPr id="12" name="Line 19"/>
          <p:cNvSpPr>
            <a:spLocks noChangeShapeType="1"/>
          </p:cNvSpPr>
          <p:nvPr/>
        </p:nvSpPr>
        <p:spPr bwMode="auto">
          <a:xfrm>
            <a:off x="4000496" y="3429000"/>
            <a:ext cx="500066" cy="45719"/>
          </a:xfrm>
          <a:prstGeom prst="line">
            <a:avLst/>
          </a:prstGeom>
          <a:noFill/>
          <a:ln w="9525">
            <a:solidFill>
              <a:schemeClr val="tx1"/>
            </a:solidFill>
            <a:round/>
            <a:headEnd/>
            <a:tailEnd/>
          </a:ln>
        </p:spPr>
        <p:txBody>
          <a:bodyPr lIns="90000" tIns="46800" rIns="90000" bIns="46800"/>
          <a:lstStyle/>
          <a:p>
            <a:endParaRPr lang="ru-RU"/>
          </a:p>
        </p:txBody>
      </p:sp>
      <p:sp>
        <p:nvSpPr>
          <p:cNvPr id="13" name="Прямоугольник 12"/>
          <p:cNvSpPr/>
          <p:nvPr/>
        </p:nvSpPr>
        <p:spPr>
          <a:xfrm>
            <a:off x="1214414" y="3429000"/>
            <a:ext cx="3059043" cy="523220"/>
          </a:xfrm>
          <a:prstGeom prst="rect">
            <a:avLst/>
          </a:prstGeom>
        </p:spPr>
        <p:txBody>
          <a:bodyPr wrap="none">
            <a:spAutoFit/>
          </a:bodyPr>
          <a:lstStyle/>
          <a:p>
            <a:r>
              <a:rPr lang="el-GR" sz="2800" b="1" dirty="0" smtClean="0">
                <a:solidFill>
                  <a:srgbClr val="0000FF"/>
                </a:solidFill>
                <a:latin typeface="Times New Roman" pitchFamily="18" charset="0"/>
                <a:cs typeface="Times New Roman" pitchFamily="18" charset="0"/>
              </a:rPr>
              <a:t>σ</a:t>
            </a:r>
            <a:r>
              <a:rPr lang="ru-RU" sz="2800" b="1" baseline="-25000" dirty="0" smtClean="0">
                <a:solidFill>
                  <a:srgbClr val="0000FF"/>
                </a:solidFill>
                <a:latin typeface="Times New Roman" pitchFamily="18" charset="0"/>
                <a:cs typeface="Times New Roman" pitchFamily="18" charset="0"/>
              </a:rPr>
              <a:t>прочности</a:t>
            </a:r>
            <a:r>
              <a:rPr lang="ru-RU" sz="2800" b="1" dirty="0" smtClean="0">
                <a:solidFill>
                  <a:srgbClr val="0000FF"/>
                </a:solidFill>
                <a:latin typeface="Times New Roman" pitchFamily="18" charset="0"/>
                <a:cs typeface="Times New Roman" pitchFamily="18" charset="0"/>
              </a:rPr>
              <a:t>=100МПа</a:t>
            </a:r>
            <a:endParaRPr lang="ru-RU" sz="2800" b="1" dirty="0">
              <a:solidFill>
                <a:srgbClr val="0000FF"/>
              </a:solidFill>
            </a:endParaRPr>
          </a:p>
        </p:txBody>
      </p:sp>
      <p:sp>
        <p:nvSpPr>
          <p:cNvPr id="14" name="Прямоугольник 13"/>
          <p:cNvSpPr/>
          <p:nvPr/>
        </p:nvSpPr>
        <p:spPr>
          <a:xfrm>
            <a:off x="5214942" y="5286388"/>
            <a:ext cx="2517036" cy="461665"/>
          </a:xfrm>
          <a:prstGeom prst="rect">
            <a:avLst/>
          </a:prstGeom>
          <a:solidFill>
            <a:schemeClr val="accent1">
              <a:lumMod val="20000"/>
              <a:lumOff val="80000"/>
            </a:schemeClr>
          </a:solidFill>
        </p:spPr>
        <p:txBody>
          <a:bodyPr wrap="none">
            <a:spAutoFit/>
          </a:bodyPr>
          <a:lstStyle/>
          <a:p>
            <a:r>
              <a:rPr lang="en-US" sz="2400" b="1" dirty="0" smtClean="0">
                <a:solidFill>
                  <a:srgbClr val="0000FF"/>
                </a:solidFill>
              </a:rPr>
              <a:t>E</a:t>
            </a:r>
            <a:r>
              <a:rPr lang="ru-RU" sz="2400" b="1" baseline="-25000" dirty="0" smtClean="0">
                <a:solidFill>
                  <a:srgbClr val="0000FF"/>
                </a:solidFill>
                <a:cs typeface="Arial" charset="0"/>
              </a:rPr>
              <a:t>кости</a:t>
            </a:r>
            <a:r>
              <a:rPr lang="ru-RU" sz="2400" b="1" dirty="0" smtClean="0">
                <a:solidFill>
                  <a:srgbClr val="0000FF"/>
                </a:solidFill>
                <a:cs typeface="Arial" charset="0"/>
              </a:rPr>
              <a:t>=10</a:t>
            </a:r>
            <a:r>
              <a:rPr lang="ru-RU" sz="2400" b="1" baseline="30000" dirty="0" smtClean="0">
                <a:solidFill>
                  <a:srgbClr val="0000FF"/>
                </a:solidFill>
                <a:cs typeface="Arial" charset="0"/>
              </a:rPr>
              <a:t>10</a:t>
            </a:r>
            <a:r>
              <a:rPr lang="ru-RU" sz="2400" b="1" dirty="0" smtClean="0">
                <a:solidFill>
                  <a:srgbClr val="0000FF"/>
                </a:solidFill>
                <a:cs typeface="Arial" charset="0"/>
              </a:rPr>
              <a:t>Па</a:t>
            </a:r>
            <a:endParaRPr lang="en-US" sz="2400" b="1" dirty="0">
              <a:solidFill>
                <a:srgbClr val="0000FF"/>
              </a:solidFill>
              <a:cs typeface="Arial" charset="0"/>
            </a:endParaRPr>
          </a:p>
        </p:txBody>
      </p:sp>
      <p:pic>
        <p:nvPicPr>
          <p:cNvPr id="15" name="Picture 2"/>
          <p:cNvPicPr>
            <a:picLocks noChangeAspect="1" noChangeArrowheads="1"/>
          </p:cNvPicPr>
          <p:nvPr/>
        </p:nvPicPr>
        <p:blipFill>
          <a:blip r:embed="rId2"/>
          <a:srcRect l="2885" r="60577"/>
          <a:stretch>
            <a:fillRect/>
          </a:stretch>
        </p:blipFill>
        <p:spPr bwMode="auto">
          <a:xfrm>
            <a:off x="357158" y="4071942"/>
            <a:ext cx="1857388" cy="2404020"/>
          </a:xfrm>
          <a:prstGeom prst="rect">
            <a:avLst/>
          </a:prstGeom>
          <a:noFill/>
          <a:ln w="57150">
            <a:solidFill>
              <a:schemeClr val="accent4">
                <a:lumMod val="60000"/>
                <a:lumOff val="40000"/>
              </a:schemeClr>
            </a:solid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357158" y="3357562"/>
            <a:ext cx="2428892" cy="3071834"/>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0" scaled="1"/>
            <a:tileRect/>
          </a:gra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357158" y="357166"/>
            <a:ext cx="8501122" cy="1231106"/>
          </a:xfrm>
          <a:prstGeom prst="rect">
            <a:avLst/>
          </a:prstGeom>
        </p:spPr>
        <p:txBody>
          <a:bodyPr wrap="square">
            <a:spAutoFit/>
          </a:bodyPr>
          <a:lstStyle/>
          <a:p>
            <a:r>
              <a:rPr lang="ru-RU" sz="2800" dirty="0" smtClean="0">
                <a:solidFill>
                  <a:srgbClr val="0000FF"/>
                </a:solidFill>
              </a:rPr>
              <a:t>График зависимости </a:t>
            </a:r>
            <a:r>
              <a:rPr lang="ru-RU" sz="2800" b="1" dirty="0" smtClean="0">
                <a:solidFill>
                  <a:srgbClr val="0000FF"/>
                </a:solidFill>
              </a:rPr>
              <a:t>напряжения </a:t>
            </a:r>
            <a:r>
              <a:rPr lang="el-GR" sz="2800" b="1" dirty="0" smtClean="0">
                <a:solidFill>
                  <a:srgbClr val="0000FF"/>
                </a:solidFill>
                <a:cs typeface="Times New Roman" pitchFamily="18" charset="0"/>
              </a:rPr>
              <a:t>σ</a:t>
            </a:r>
            <a:r>
              <a:rPr lang="ru-RU" sz="2800" b="1" dirty="0" smtClean="0">
                <a:solidFill>
                  <a:srgbClr val="0000FF"/>
                </a:solidFill>
                <a:cs typeface="Times New Roman" pitchFamily="18" charset="0"/>
              </a:rPr>
              <a:t> от деформации </a:t>
            </a:r>
            <a:r>
              <a:rPr lang="el-GR" sz="2800" b="1" dirty="0" smtClean="0">
                <a:solidFill>
                  <a:srgbClr val="0000FF"/>
                </a:solidFill>
                <a:cs typeface="Times New Roman" pitchFamily="18" charset="0"/>
              </a:rPr>
              <a:t>ε</a:t>
            </a:r>
            <a:r>
              <a:rPr lang="ru-RU" sz="2800" b="1" dirty="0" smtClean="0">
                <a:solidFill>
                  <a:srgbClr val="0000FF"/>
                </a:solidFill>
                <a:cs typeface="Times New Roman" pitchFamily="18" charset="0"/>
              </a:rPr>
              <a:t> </a:t>
            </a:r>
            <a:r>
              <a:rPr lang="ru-RU" dirty="0" smtClean="0">
                <a:solidFill>
                  <a:srgbClr val="0000FF"/>
                </a:solidFill>
                <a:cs typeface="Times New Roman" pitchFamily="18" charset="0"/>
              </a:rPr>
              <a:t>для бедренной </a:t>
            </a:r>
            <a:r>
              <a:rPr lang="ru-RU" sz="2400" b="1" dirty="0" smtClean="0">
                <a:solidFill>
                  <a:srgbClr val="0000FF"/>
                </a:solidFill>
                <a:cs typeface="Times New Roman" pitchFamily="18" charset="0"/>
              </a:rPr>
              <a:t>кости</a:t>
            </a:r>
            <a:r>
              <a:rPr lang="ru-RU" dirty="0" smtClean="0">
                <a:solidFill>
                  <a:srgbClr val="0000FF"/>
                </a:solidFill>
                <a:cs typeface="Times New Roman" pitchFamily="18" charset="0"/>
              </a:rPr>
              <a:t> человека</a:t>
            </a:r>
          </a:p>
          <a:p>
            <a:r>
              <a:rPr lang="ru-RU" dirty="0" smtClean="0">
                <a:solidFill>
                  <a:srgbClr val="0000FF"/>
                </a:solidFill>
                <a:cs typeface="Times New Roman" pitchFamily="18" charset="0"/>
              </a:rPr>
              <a:t> (кривая 2 – остаточная деформация)</a:t>
            </a:r>
            <a:endParaRPr lang="ru-RU" b="1" dirty="0">
              <a:solidFill>
                <a:srgbClr val="0000FF"/>
              </a:solidFill>
            </a:endParaRPr>
          </a:p>
        </p:txBody>
      </p:sp>
      <p:sp>
        <p:nvSpPr>
          <p:cNvPr id="6" name="Прямоугольник 5"/>
          <p:cNvSpPr/>
          <p:nvPr/>
        </p:nvSpPr>
        <p:spPr>
          <a:xfrm>
            <a:off x="3929058" y="5357826"/>
            <a:ext cx="714380" cy="357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5500694" y="1857364"/>
            <a:ext cx="3286148" cy="1384995"/>
          </a:xfrm>
          <a:prstGeom prst="rect">
            <a:avLst/>
          </a:prstGeom>
          <a:noFill/>
        </p:spPr>
        <p:txBody>
          <a:bodyPr wrap="square" rtlCol="0">
            <a:spAutoFit/>
          </a:bodyPr>
          <a:lstStyle/>
          <a:p>
            <a:endParaRPr lang="ru-RU" sz="2400" b="1" dirty="0" smtClean="0">
              <a:solidFill>
                <a:srgbClr val="0000FF"/>
              </a:solidFill>
            </a:endParaRPr>
          </a:p>
          <a:p>
            <a:r>
              <a:rPr lang="ru-RU" sz="2400" dirty="0" smtClean="0">
                <a:solidFill>
                  <a:srgbClr val="0000FF"/>
                </a:solidFill>
              </a:rPr>
              <a:t> </a:t>
            </a:r>
          </a:p>
          <a:p>
            <a:endParaRPr lang="el-GR" dirty="0" smtClean="0">
              <a:latin typeface="Times New Roman" pitchFamily="18" charset="0"/>
              <a:cs typeface="Times New Roman" pitchFamily="18" charset="0"/>
            </a:endParaRPr>
          </a:p>
          <a:p>
            <a:endParaRPr lang="ru-RU" dirty="0"/>
          </a:p>
        </p:txBody>
      </p:sp>
      <p:pic>
        <p:nvPicPr>
          <p:cNvPr id="15" name="Picture 4" descr="1"/>
          <p:cNvPicPr>
            <a:picLocks noChangeAspect="1" noChangeArrowheads="1"/>
          </p:cNvPicPr>
          <p:nvPr/>
        </p:nvPicPr>
        <p:blipFill>
          <a:blip r:embed="rId2" cstate="print"/>
          <a:srcRect l="25000" r="20371" b="10784"/>
          <a:stretch>
            <a:fillRect/>
          </a:stretch>
        </p:blipFill>
        <p:spPr bwMode="auto">
          <a:xfrm>
            <a:off x="571472" y="3571876"/>
            <a:ext cx="1928827" cy="2786081"/>
          </a:xfrm>
          <a:prstGeom prst="rect">
            <a:avLst/>
          </a:prstGeom>
          <a:solidFill>
            <a:srgbClr val="FFFF00"/>
          </a:solidFill>
          <a:ln w="9525">
            <a:noFill/>
            <a:miter lim="800000"/>
            <a:headEnd/>
            <a:tailEnd/>
          </a:ln>
        </p:spPr>
      </p:pic>
      <p:pic>
        <p:nvPicPr>
          <p:cNvPr id="13" name="Picture 9" descr="3"/>
          <p:cNvPicPr>
            <a:picLocks noChangeAspect="1" noChangeArrowheads="1"/>
          </p:cNvPicPr>
          <p:nvPr/>
        </p:nvPicPr>
        <p:blipFill>
          <a:blip r:embed="rId3"/>
          <a:srcRect l="28829" r="39640"/>
          <a:stretch>
            <a:fillRect/>
          </a:stretch>
        </p:blipFill>
        <p:spPr bwMode="auto">
          <a:xfrm>
            <a:off x="2857488" y="2214554"/>
            <a:ext cx="2500330" cy="4137025"/>
          </a:xfrm>
          <a:prstGeom prst="rect">
            <a:avLst/>
          </a:prstGeom>
          <a:noFill/>
          <a:ln w="57150">
            <a:solidFill>
              <a:schemeClr val="accent4">
                <a:lumMod val="60000"/>
                <a:lumOff val="40000"/>
              </a:schemeClr>
            </a:solidFill>
            <a:miter lim="800000"/>
            <a:headEnd/>
            <a:tailEnd/>
          </a:ln>
        </p:spPr>
      </p:pic>
      <p:sp>
        <p:nvSpPr>
          <p:cNvPr id="9" name="Прямоугольник 8"/>
          <p:cNvSpPr/>
          <p:nvPr/>
        </p:nvSpPr>
        <p:spPr>
          <a:xfrm>
            <a:off x="1857356" y="3643314"/>
            <a:ext cx="285752"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500694" y="3571876"/>
            <a:ext cx="2571768" cy="1200329"/>
          </a:xfrm>
          <a:prstGeom prst="rect">
            <a:avLst/>
          </a:prstGeom>
          <a:solidFill>
            <a:schemeClr val="accent1">
              <a:lumMod val="20000"/>
              <a:lumOff val="80000"/>
            </a:schemeClr>
          </a:solidFill>
        </p:spPr>
        <p:txBody>
          <a:bodyPr wrap="square">
            <a:spAutoFit/>
          </a:bodyPr>
          <a:lstStyle/>
          <a:p>
            <a:r>
              <a:rPr lang="ru-RU" sz="2400" u="sng" dirty="0" err="1" smtClean="0">
                <a:solidFill>
                  <a:srgbClr val="0000FF"/>
                </a:solidFill>
                <a:cs typeface="Times New Roman" pitchFamily="18" charset="0"/>
              </a:rPr>
              <a:t>Гуковская</a:t>
            </a:r>
            <a:r>
              <a:rPr lang="ru-RU" sz="2400" dirty="0" smtClean="0">
                <a:solidFill>
                  <a:srgbClr val="0000FF"/>
                </a:solidFill>
                <a:cs typeface="Times New Roman" pitchFamily="18" charset="0"/>
              </a:rPr>
              <a:t> область </a:t>
            </a:r>
            <a:r>
              <a:rPr lang="ru-RU" sz="2400" b="1" dirty="0" smtClean="0">
                <a:solidFill>
                  <a:srgbClr val="0000FF"/>
                </a:solidFill>
                <a:cs typeface="Times New Roman" pitchFamily="18" charset="0"/>
              </a:rPr>
              <a:t>для кости  </a:t>
            </a:r>
            <a:r>
              <a:rPr lang="ru-RU" sz="2400" b="1" dirty="0" smtClean="0">
                <a:solidFill>
                  <a:srgbClr val="0000FF"/>
                </a:solidFill>
              </a:rPr>
              <a:t>0,8%.</a:t>
            </a:r>
          </a:p>
        </p:txBody>
      </p:sp>
      <p:sp>
        <p:nvSpPr>
          <p:cNvPr id="12" name="Прямоугольник 11"/>
          <p:cNvSpPr/>
          <p:nvPr/>
        </p:nvSpPr>
        <p:spPr>
          <a:xfrm>
            <a:off x="4143372" y="6000768"/>
            <a:ext cx="428628" cy="285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3"/>
          <p:cNvSpPr txBox="1"/>
          <p:nvPr/>
        </p:nvSpPr>
        <p:spPr>
          <a:xfrm>
            <a:off x="5643570" y="4857760"/>
            <a:ext cx="1571636" cy="369332"/>
          </a:xfrm>
          <a:prstGeom prst="rect">
            <a:avLst/>
          </a:prstGeom>
          <a:noFill/>
        </p:spPr>
        <p:txBody>
          <a:bodyPr wrap="square" rtlCol="0">
            <a:spAutoFit/>
          </a:bodyPr>
          <a:lstStyle/>
          <a:p>
            <a:r>
              <a:rPr lang="ru-RU" dirty="0" smtClean="0">
                <a:solidFill>
                  <a:srgbClr val="0000FF"/>
                </a:solidFill>
              </a:rPr>
              <a:t>Для стали</a:t>
            </a:r>
            <a:endParaRPr lang="ru-RU" dirty="0">
              <a:solidFill>
                <a:srgbClr val="0000FF"/>
              </a:solidFill>
            </a:endParaRPr>
          </a:p>
        </p:txBody>
      </p:sp>
      <p:sp>
        <p:nvSpPr>
          <p:cNvPr id="16" name="TextBox 15"/>
          <p:cNvSpPr txBox="1"/>
          <p:nvPr/>
        </p:nvSpPr>
        <p:spPr>
          <a:xfrm>
            <a:off x="5929322" y="5214950"/>
            <a:ext cx="1714512" cy="369332"/>
          </a:xfrm>
          <a:prstGeom prst="rect">
            <a:avLst/>
          </a:prstGeom>
          <a:noFill/>
        </p:spPr>
        <p:txBody>
          <a:bodyPr wrap="square" rtlCol="0">
            <a:spAutoFit/>
          </a:bodyPr>
          <a:lstStyle/>
          <a:p>
            <a:r>
              <a:rPr lang="ru-RU" dirty="0" smtClean="0">
                <a:solidFill>
                  <a:srgbClr val="0000FF"/>
                </a:solidFill>
              </a:rPr>
              <a:t>1%</a:t>
            </a:r>
            <a:endParaRPr lang="ru-RU" dirty="0"/>
          </a:p>
        </p:txBody>
      </p:sp>
      <p:sp>
        <p:nvSpPr>
          <p:cNvPr id="17" name="Стрелка вниз 16"/>
          <p:cNvSpPr/>
          <p:nvPr/>
        </p:nvSpPr>
        <p:spPr>
          <a:xfrm rot="1752811">
            <a:off x="5390345" y="1172207"/>
            <a:ext cx="91234" cy="1013888"/>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8" name="Picture 2"/>
          <p:cNvPicPr>
            <a:picLocks noChangeAspect="1" noChangeArrowheads="1"/>
          </p:cNvPicPr>
          <p:nvPr/>
        </p:nvPicPr>
        <p:blipFill>
          <a:blip r:embed="rId4"/>
          <a:srcRect l="2885" r="60577"/>
          <a:stretch>
            <a:fillRect/>
          </a:stretch>
        </p:blipFill>
        <p:spPr bwMode="auto">
          <a:xfrm>
            <a:off x="6929454" y="1357298"/>
            <a:ext cx="1643074" cy="2126633"/>
          </a:xfrm>
          <a:prstGeom prst="rect">
            <a:avLst/>
          </a:prstGeom>
          <a:noFill/>
          <a:ln w="57150">
            <a:solidFill>
              <a:schemeClr val="accent4">
                <a:lumMod val="60000"/>
                <a:lumOff val="40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1.tif"/>
          <p:cNvPicPr>
            <a:picLocks noChangeAspect="1"/>
          </p:cNvPicPr>
          <p:nvPr/>
        </p:nvPicPr>
        <p:blipFill>
          <a:blip r:embed="rId2"/>
          <a:stretch>
            <a:fillRect/>
          </a:stretch>
        </p:blipFill>
        <p:spPr>
          <a:xfrm>
            <a:off x="285720" y="1142984"/>
            <a:ext cx="8739903" cy="3434094"/>
          </a:xfrm>
          <a:prstGeom prst="rect">
            <a:avLst/>
          </a:prstGeom>
        </p:spPr>
      </p:pic>
      <p:sp>
        <p:nvSpPr>
          <p:cNvPr id="3" name="TextBox 2"/>
          <p:cNvSpPr txBox="1"/>
          <p:nvPr/>
        </p:nvSpPr>
        <p:spPr>
          <a:xfrm>
            <a:off x="1357290" y="5715016"/>
            <a:ext cx="6930113" cy="369332"/>
          </a:xfrm>
          <a:prstGeom prst="rect">
            <a:avLst/>
          </a:prstGeom>
          <a:noFill/>
        </p:spPr>
        <p:txBody>
          <a:bodyPr wrap="square" rtlCol="0">
            <a:spAutoFit/>
          </a:bodyPr>
          <a:lstStyle/>
          <a:p>
            <a:r>
              <a:rPr lang="ru-RU" dirty="0" smtClean="0"/>
              <a:t>Релаксация напряжения и ползучесть костной ткани</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2.tif"/>
          <p:cNvPicPr>
            <a:picLocks noChangeAspect="1"/>
          </p:cNvPicPr>
          <p:nvPr/>
        </p:nvPicPr>
        <p:blipFill>
          <a:blip r:embed="rId2"/>
          <a:stretch>
            <a:fillRect/>
          </a:stretch>
        </p:blipFill>
        <p:spPr>
          <a:xfrm>
            <a:off x="2643174" y="714356"/>
            <a:ext cx="3786214" cy="4841023"/>
          </a:xfrm>
          <a:prstGeom prst="rect">
            <a:avLst/>
          </a:prstGeom>
        </p:spPr>
      </p:pic>
      <p:sp>
        <p:nvSpPr>
          <p:cNvPr id="3" name="TextBox 2"/>
          <p:cNvSpPr txBox="1"/>
          <p:nvPr/>
        </p:nvSpPr>
        <p:spPr>
          <a:xfrm>
            <a:off x="2285984" y="6072206"/>
            <a:ext cx="5925168" cy="369332"/>
          </a:xfrm>
          <a:prstGeom prst="rect">
            <a:avLst/>
          </a:prstGeom>
          <a:noFill/>
        </p:spPr>
        <p:txBody>
          <a:bodyPr wrap="square" rtlCol="0">
            <a:spAutoFit/>
          </a:bodyPr>
          <a:lstStyle/>
          <a:p>
            <a:r>
              <a:rPr lang="ru-RU" dirty="0" smtClean="0"/>
              <a:t>Механическая модель костной ткани</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57166"/>
            <a:ext cx="8429684" cy="1077218"/>
          </a:xfrm>
          <a:prstGeom prst="rect">
            <a:avLst/>
          </a:prstGeom>
        </p:spPr>
        <p:txBody>
          <a:bodyPr wrap="square">
            <a:spAutoFit/>
          </a:bodyPr>
          <a:lstStyle/>
          <a:p>
            <a:pPr algn="ctr">
              <a:spcBef>
                <a:spcPct val="50000"/>
              </a:spcBef>
            </a:pPr>
            <a:r>
              <a:rPr lang="ru-RU" sz="3200" b="1" u="sng" dirty="0" smtClean="0">
                <a:solidFill>
                  <a:srgbClr val="0000FF"/>
                </a:solidFill>
              </a:rPr>
              <a:t>Механические свойства биологических тканей</a:t>
            </a:r>
            <a:endParaRPr lang="ru-RU" sz="3200" b="1" u="sng" dirty="0">
              <a:solidFill>
                <a:srgbClr val="0000FF"/>
              </a:solidFill>
            </a:endParaRPr>
          </a:p>
        </p:txBody>
      </p:sp>
      <p:sp>
        <p:nvSpPr>
          <p:cNvPr id="3" name="Прямоугольник 2"/>
          <p:cNvSpPr/>
          <p:nvPr/>
        </p:nvSpPr>
        <p:spPr>
          <a:xfrm>
            <a:off x="1500166" y="1439391"/>
            <a:ext cx="6858048" cy="830997"/>
          </a:xfrm>
          <a:prstGeom prst="rect">
            <a:avLst/>
          </a:prstGeom>
          <a:solidFill>
            <a:schemeClr val="accent1">
              <a:lumMod val="20000"/>
              <a:lumOff val="80000"/>
            </a:schemeClr>
          </a:solidFill>
        </p:spPr>
        <p:txBody>
          <a:bodyPr wrap="square">
            <a:spAutoFit/>
          </a:bodyPr>
          <a:lstStyle/>
          <a:p>
            <a:pPr algn="ctr"/>
            <a:r>
              <a:rPr lang="ru-RU" sz="2400" dirty="0" smtClean="0">
                <a:solidFill>
                  <a:srgbClr val="0000FF"/>
                </a:solidFill>
              </a:rPr>
              <a:t>Биологические ткани являются </a:t>
            </a:r>
          </a:p>
          <a:p>
            <a:pPr algn="ctr"/>
            <a:r>
              <a:rPr lang="ru-RU" sz="2400" b="1" dirty="0" smtClean="0">
                <a:solidFill>
                  <a:srgbClr val="0000FF"/>
                </a:solidFill>
              </a:rPr>
              <a:t>анизотропными композитами</a:t>
            </a:r>
            <a:endParaRPr lang="ru-RU" sz="2400" b="1" dirty="0">
              <a:solidFill>
                <a:srgbClr val="0000FF"/>
              </a:solidFill>
            </a:endParaRPr>
          </a:p>
        </p:txBody>
      </p:sp>
      <p:sp>
        <p:nvSpPr>
          <p:cNvPr id="5" name="Прямоугольник 4"/>
          <p:cNvSpPr/>
          <p:nvPr/>
        </p:nvSpPr>
        <p:spPr>
          <a:xfrm>
            <a:off x="357158" y="4786322"/>
            <a:ext cx="4572000" cy="830997"/>
          </a:xfrm>
          <a:prstGeom prst="rect">
            <a:avLst/>
          </a:prstGeom>
          <a:solidFill>
            <a:schemeClr val="accent1">
              <a:lumMod val="20000"/>
              <a:lumOff val="80000"/>
            </a:schemeClr>
          </a:solidFill>
        </p:spPr>
        <p:txBody>
          <a:bodyPr>
            <a:spAutoFit/>
          </a:bodyPr>
          <a:lstStyle/>
          <a:p>
            <a:pPr algn="ctr"/>
            <a:r>
              <a:rPr lang="ru-RU" sz="2400" dirty="0" smtClean="0">
                <a:solidFill>
                  <a:srgbClr val="0000FF"/>
                </a:solidFill>
              </a:rPr>
              <a:t>Свойства </a:t>
            </a:r>
            <a:r>
              <a:rPr lang="ru-RU" sz="2400" b="1" dirty="0" smtClean="0">
                <a:solidFill>
                  <a:srgbClr val="0000FF"/>
                </a:solidFill>
              </a:rPr>
              <a:t>различны</a:t>
            </a:r>
            <a:r>
              <a:rPr lang="ru-RU" sz="2400" dirty="0" smtClean="0">
                <a:solidFill>
                  <a:srgbClr val="0000FF"/>
                </a:solidFill>
              </a:rPr>
              <a:t> в </a:t>
            </a:r>
            <a:r>
              <a:rPr lang="ru-RU" sz="2400" b="1" dirty="0" smtClean="0">
                <a:solidFill>
                  <a:srgbClr val="0000FF"/>
                </a:solidFill>
              </a:rPr>
              <a:t>различных</a:t>
            </a:r>
            <a:r>
              <a:rPr lang="ru-RU" sz="2400" dirty="0" smtClean="0">
                <a:solidFill>
                  <a:srgbClr val="0000FF"/>
                </a:solidFill>
              </a:rPr>
              <a:t> направлениях</a:t>
            </a:r>
            <a:endParaRPr lang="ru-RU" sz="2400" dirty="0">
              <a:solidFill>
                <a:srgbClr val="0000FF"/>
              </a:solidFill>
            </a:endParaRPr>
          </a:p>
        </p:txBody>
      </p:sp>
      <p:sp>
        <p:nvSpPr>
          <p:cNvPr id="7" name="Прямоугольник 6"/>
          <p:cNvSpPr/>
          <p:nvPr/>
        </p:nvSpPr>
        <p:spPr>
          <a:xfrm>
            <a:off x="4000496" y="5643578"/>
            <a:ext cx="4786346" cy="830997"/>
          </a:xfrm>
          <a:prstGeom prst="rect">
            <a:avLst/>
          </a:prstGeom>
          <a:solidFill>
            <a:schemeClr val="accent2">
              <a:lumMod val="20000"/>
              <a:lumOff val="80000"/>
            </a:schemeClr>
          </a:solidFill>
        </p:spPr>
        <p:txBody>
          <a:bodyPr wrap="square">
            <a:spAutoFit/>
          </a:bodyPr>
          <a:lstStyle/>
          <a:p>
            <a:pPr algn="ctr"/>
            <a:r>
              <a:rPr lang="ru-RU" sz="2400" dirty="0" smtClean="0">
                <a:solidFill>
                  <a:srgbClr val="0000FF"/>
                </a:solidFill>
              </a:rPr>
              <a:t>Объемное </a:t>
            </a:r>
            <a:r>
              <a:rPr lang="ru-RU" sz="2400" b="1" dirty="0" smtClean="0">
                <a:solidFill>
                  <a:srgbClr val="0000FF"/>
                </a:solidFill>
              </a:rPr>
              <a:t>сочетание</a:t>
            </a:r>
            <a:r>
              <a:rPr lang="ru-RU" sz="2400" dirty="0" smtClean="0">
                <a:solidFill>
                  <a:srgbClr val="0000FF"/>
                </a:solidFill>
              </a:rPr>
              <a:t> </a:t>
            </a:r>
          </a:p>
          <a:p>
            <a:pPr algn="ctr"/>
            <a:r>
              <a:rPr lang="ru-RU" sz="2400" b="1" dirty="0" smtClean="0">
                <a:solidFill>
                  <a:srgbClr val="0000FF"/>
                </a:solidFill>
              </a:rPr>
              <a:t>разнородных</a:t>
            </a:r>
            <a:r>
              <a:rPr lang="ru-RU" sz="2400" dirty="0" smtClean="0">
                <a:solidFill>
                  <a:srgbClr val="0000FF"/>
                </a:solidFill>
              </a:rPr>
              <a:t> компонентов</a:t>
            </a:r>
            <a:endParaRPr lang="ru-RU" sz="2400" dirty="0">
              <a:solidFill>
                <a:srgbClr val="0000FF"/>
              </a:solidFill>
            </a:endParaRPr>
          </a:p>
        </p:txBody>
      </p:sp>
      <p:pic>
        <p:nvPicPr>
          <p:cNvPr id="10" name="Picture 1" descr="C:\Documents and Settings\1\Мои документы\Мои рисунки\органы тела.jpg"/>
          <p:cNvPicPr>
            <a:picLocks noChangeAspect="1" noChangeArrowheads="1"/>
          </p:cNvPicPr>
          <p:nvPr/>
        </p:nvPicPr>
        <p:blipFill>
          <a:blip r:embed="rId2"/>
          <a:srcRect/>
          <a:stretch>
            <a:fillRect/>
          </a:stretch>
        </p:blipFill>
        <p:spPr bwMode="auto">
          <a:xfrm>
            <a:off x="428596" y="2571744"/>
            <a:ext cx="2472677" cy="2071702"/>
          </a:xfrm>
          <a:prstGeom prst="rect">
            <a:avLst/>
          </a:prstGeom>
          <a:noFill/>
          <a:ln w="57150">
            <a:solidFill>
              <a:schemeClr val="accent4">
                <a:lumMod val="60000"/>
                <a:lumOff val="40000"/>
              </a:schemeClr>
            </a:solidFill>
          </a:ln>
        </p:spPr>
      </p:pic>
      <p:sp>
        <p:nvSpPr>
          <p:cNvPr id="11" name="Стрелка вниз 10"/>
          <p:cNvSpPr/>
          <p:nvPr/>
        </p:nvSpPr>
        <p:spPr>
          <a:xfrm rot="1752811">
            <a:off x="4010358" y="2118880"/>
            <a:ext cx="113786" cy="2818949"/>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rot="20378168">
            <a:off x="6671553" y="2175970"/>
            <a:ext cx="80719" cy="3260338"/>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37601" name="Picture 1" descr="C:\Documents and Settings\1\Мои документы\Мои рисунки\derma.jpg"/>
          <p:cNvPicPr>
            <a:picLocks noChangeAspect="1" noChangeArrowheads="1"/>
          </p:cNvPicPr>
          <p:nvPr/>
        </p:nvPicPr>
        <p:blipFill>
          <a:blip r:embed="rId3"/>
          <a:srcRect/>
          <a:stretch>
            <a:fillRect/>
          </a:stretch>
        </p:blipFill>
        <p:spPr bwMode="auto">
          <a:xfrm>
            <a:off x="5786446" y="2643182"/>
            <a:ext cx="2908608" cy="2357454"/>
          </a:xfrm>
          <a:prstGeom prst="rect">
            <a:avLst/>
          </a:prstGeom>
          <a:noFill/>
          <a:ln w="57150">
            <a:solidFill>
              <a:schemeClr val="accent3">
                <a:lumMod val="60000"/>
                <a:lumOff val="4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srcRect/>
          <a:stretch>
            <a:fillRect/>
          </a:stretch>
        </p:blipFill>
        <p:spPr bwMode="auto">
          <a:xfrm>
            <a:off x="0" y="1147763"/>
            <a:ext cx="9143999" cy="57102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472" y="3929066"/>
            <a:ext cx="7572428" cy="461665"/>
          </a:xfrm>
          <a:prstGeom prst="rect">
            <a:avLst/>
          </a:prstGeom>
          <a:solidFill>
            <a:srgbClr val="40F849"/>
          </a:solidFill>
        </p:spPr>
        <p:txBody>
          <a:bodyPr wrap="square">
            <a:spAutoFit/>
          </a:bodyPr>
          <a:lstStyle/>
          <a:p>
            <a:r>
              <a:rPr lang="ru-RU" sz="2400" b="1" dirty="0" smtClean="0">
                <a:solidFill>
                  <a:srgbClr val="0000FF"/>
                </a:solidFill>
              </a:rPr>
              <a:t>Поведение стенки сосуда </a:t>
            </a:r>
            <a:r>
              <a:rPr lang="ru-RU" sz="2400" dirty="0" smtClean="0">
                <a:solidFill>
                  <a:srgbClr val="0000FF"/>
                </a:solidFill>
              </a:rPr>
              <a:t>определяется</a:t>
            </a:r>
            <a:endParaRPr lang="ru-RU" sz="2400" dirty="0">
              <a:solidFill>
                <a:srgbClr val="0000FF"/>
              </a:solidFill>
            </a:endParaRPr>
          </a:p>
        </p:txBody>
      </p:sp>
      <p:sp>
        <p:nvSpPr>
          <p:cNvPr id="5" name="AutoShape 6"/>
          <p:cNvSpPr>
            <a:spLocks noChangeArrowheads="1"/>
          </p:cNvSpPr>
          <p:nvPr/>
        </p:nvSpPr>
        <p:spPr bwMode="auto">
          <a:xfrm>
            <a:off x="285720" y="5357826"/>
            <a:ext cx="4267200" cy="990600"/>
          </a:xfrm>
          <a:prstGeom prst="roundRect">
            <a:avLst>
              <a:gd name="adj" fmla="val 16667"/>
            </a:avLst>
          </a:prstGeom>
          <a:solidFill>
            <a:schemeClr val="accent3">
              <a:lumMod val="20000"/>
              <a:lumOff val="80000"/>
            </a:schemeClr>
          </a:solidFill>
          <a:ln w="9525">
            <a:noFill/>
            <a:round/>
            <a:headEnd/>
            <a:tailEnd/>
          </a:ln>
        </p:spPr>
        <p:txBody>
          <a:bodyPr wrap="none" lIns="90000" tIns="46800" rIns="90000" bIns="46800" anchor="ctr"/>
          <a:lstStyle/>
          <a:p>
            <a:pPr algn="ctr"/>
            <a:r>
              <a:rPr lang="ru-RU" sz="2400" b="1" dirty="0" smtClean="0">
                <a:solidFill>
                  <a:srgbClr val="0000FF"/>
                </a:solidFill>
              </a:rPr>
              <a:t>Упругими свойствами </a:t>
            </a:r>
          </a:p>
          <a:p>
            <a:pPr algn="ctr"/>
            <a:r>
              <a:rPr lang="ru-RU" sz="2400" b="1" dirty="0" smtClean="0">
                <a:solidFill>
                  <a:srgbClr val="0000FF"/>
                </a:solidFill>
              </a:rPr>
              <a:t>материала</a:t>
            </a:r>
            <a:endParaRPr lang="ru-RU" sz="2400" b="1" dirty="0">
              <a:solidFill>
                <a:srgbClr val="0000FF"/>
              </a:solidFill>
            </a:endParaRPr>
          </a:p>
        </p:txBody>
      </p:sp>
      <p:sp>
        <p:nvSpPr>
          <p:cNvPr id="6" name="Стрелка вниз 7"/>
          <p:cNvSpPr>
            <a:spLocks noChangeArrowheads="1"/>
          </p:cNvSpPr>
          <p:nvPr/>
        </p:nvSpPr>
        <p:spPr bwMode="auto">
          <a:xfrm rot="2898088" flipH="1">
            <a:off x="3181533" y="4089051"/>
            <a:ext cx="164834" cy="1545708"/>
          </a:xfrm>
          <a:prstGeom prst="downArrow">
            <a:avLst>
              <a:gd name="adj1" fmla="val 50000"/>
              <a:gd name="adj2" fmla="val 50000"/>
            </a:avLst>
          </a:prstGeom>
          <a:solidFill>
            <a:schemeClr val="accent3">
              <a:lumMod val="20000"/>
              <a:lumOff val="80000"/>
            </a:schemeClr>
          </a:solidFill>
          <a:ln w="9525" algn="ctr">
            <a:solidFill>
              <a:schemeClr val="tx1"/>
            </a:solidFill>
            <a:round/>
            <a:headEnd/>
            <a:tailEnd/>
          </a:ln>
        </p:spPr>
        <p:txBody>
          <a:bodyPr lIns="90000" tIns="46800" rIns="90000" bIns="46800"/>
          <a:lstStyle/>
          <a:p>
            <a:endParaRPr lang="ru-RU"/>
          </a:p>
        </p:txBody>
      </p:sp>
      <p:sp>
        <p:nvSpPr>
          <p:cNvPr id="7" name="Стрелка вниз 9"/>
          <p:cNvSpPr>
            <a:spLocks noChangeArrowheads="1"/>
          </p:cNvSpPr>
          <p:nvPr/>
        </p:nvSpPr>
        <p:spPr bwMode="auto">
          <a:xfrm rot="19421339">
            <a:off x="5406146" y="4134620"/>
            <a:ext cx="122728" cy="1200262"/>
          </a:xfrm>
          <a:prstGeom prst="downArrow">
            <a:avLst>
              <a:gd name="adj1" fmla="val 50000"/>
              <a:gd name="adj2" fmla="val 59372"/>
            </a:avLst>
          </a:prstGeom>
          <a:solidFill>
            <a:schemeClr val="accent3">
              <a:lumMod val="20000"/>
              <a:lumOff val="80000"/>
            </a:schemeClr>
          </a:solidFill>
          <a:ln w="9525" algn="ctr">
            <a:solidFill>
              <a:schemeClr val="tx1"/>
            </a:solidFill>
            <a:round/>
            <a:headEnd/>
            <a:tailEnd/>
          </a:ln>
        </p:spPr>
        <p:txBody>
          <a:bodyPr lIns="90000" tIns="46800" rIns="90000" bIns="46800"/>
          <a:lstStyle/>
          <a:p>
            <a:endParaRPr lang="ru-RU"/>
          </a:p>
        </p:txBody>
      </p:sp>
      <p:sp>
        <p:nvSpPr>
          <p:cNvPr id="8" name="AutoShape 6"/>
          <p:cNvSpPr>
            <a:spLocks noChangeArrowheads="1"/>
          </p:cNvSpPr>
          <p:nvPr/>
        </p:nvSpPr>
        <p:spPr bwMode="auto">
          <a:xfrm>
            <a:off x="5214942" y="5214950"/>
            <a:ext cx="3624258" cy="990600"/>
          </a:xfrm>
          <a:prstGeom prst="roundRect">
            <a:avLst>
              <a:gd name="adj" fmla="val 16667"/>
            </a:avLst>
          </a:prstGeom>
          <a:solidFill>
            <a:schemeClr val="accent3">
              <a:lumMod val="20000"/>
              <a:lumOff val="80000"/>
            </a:schemeClr>
          </a:solidFill>
          <a:ln w="9525">
            <a:noFill/>
            <a:round/>
            <a:headEnd/>
            <a:tailEnd/>
          </a:ln>
        </p:spPr>
        <p:txBody>
          <a:bodyPr wrap="none" lIns="90000" tIns="46800" rIns="90000" bIns="46800" anchor="ctr"/>
          <a:lstStyle/>
          <a:p>
            <a:pPr algn="ctr"/>
            <a:r>
              <a:rPr lang="ru-RU" sz="2400" b="1" dirty="0" smtClean="0">
                <a:solidFill>
                  <a:srgbClr val="0000FF"/>
                </a:solidFill>
              </a:rPr>
              <a:t>Геометрией сосуда</a:t>
            </a:r>
            <a:endParaRPr lang="ru-RU" sz="2400" b="1" dirty="0">
              <a:solidFill>
                <a:srgbClr val="0000FF"/>
              </a:solidFill>
            </a:endParaRPr>
          </a:p>
        </p:txBody>
      </p:sp>
      <p:sp>
        <p:nvSpPr>
          <p:cNvPr id="9" name="TextBox 8"/>
          <p:cNvSpPr txBox="1"/>
          <p:nvPr/>
        </p:nvSpPr>
        <p:spPr>
          <a:xfrm>
            <a:off x="350951" y="252300"/>
            <a:ext cx="8358246" cy="1077218"/>
          </a:xfrm>
          <a:prstGeom prst="rect">
            <a:avLst/>
          </a:prstGeom>
          <a:noFill/>
        </p:spPr>
        <p:txBody>
          <a:bodyPr wrap="square" rtlCol="0">
            <a:spAutoFit/>
          </a:bodyPr>
          <a:lstStyle/>
          <a:p>
            <a:pPr algn="ctr"/>
            <a:r>
              <a:rPr lang="ru-RU" sz="3200" b="1" u="sng" dirty="0" smtClean="0">
                <a:solidFill>
                  <a:srgbClr val="FF0000"/>
                </a:solidFill>
              </a:rPr>
              <a:t>Механические свойства тканей кровеносных сосудов</a:t>
            </a:r>
            <a:endParaRPr lang="ru-RU" sz="3200" b="1" u="sng" dirty="0">
              <a:solidFill>
                <a:srgbClr val="FF0000"/>
              </a:solidFill>
            </a:endParaRPr>
          </a:p>
        </p:txBody>
      </p:sp>
      <p:pic>
        <p:nvPicPr>
          <p:cNvPr id="10" name="Picture 1" descr="C:\Documents and Settings\1\Мои документы\Мои рисунки\артерия и вена.jpg"/>
          <p:cNvPicPr>
            <a:picLocks noChangeAspect="1" noChangeArrowheads="1"/>
          </p:cNvPicPr>
          <p:nvPr/>
        </p:nvPicPr>
        <p:blipFill>
          <a:blip r:embed="rId2"/>
          <a:srcRect/>
          <a:stretch>
            <a:fillRect/>
          </a:stretch>
        </p:blipFill>
        <p:spPr bwMode="auto">
          <a:xfrm>
            <a:off x="5800698" y="1628800"/>
            <a:ext cx="2486867" cy="1489767"/>
          </a:xfrm>
          <a:prstGeom prst="rect">
            <a:avLst/>
          </a:prstGeom>
          <a:noFill/>
          <a:ln w="57150">
            <a:solidFill>
              <a:schemeClr val="accent4">
                <a:lumMod val="60000"/>
                <a:lumOff val="40000"/>
              </a:schemeClr>
            </a:solidFill>
          </a:ln>
        </p:spPr>
      </p:pic>
      <p:pic>
        <p:nvPicPr>
          <p:cNvPr id="12" name="Picture 2" descr="C:\Documents and Settings\1\Мои документы\Мои рисунки\кр. сосуд с холестериновой бляшкой.jpg"/>
          <p:cNvPicPr>
            <a:picLocks noChangeAspect="1" noChangeArrowheads="1"/>
          </p:cNvPicPr>
          <p:nvPr/>
        </p:nvPicPr>
        <p:blipFill>
          <a:blip r:embed="rId3"/>
          <a:srcRect/>
          <a:stretch>
            <a:fillRect/>
          </a:stretch>
        </p:blipFill>
        <p:spPr bwMode="auto">
          <a:xfrm>
            <a:off x="3233857" y="1934960"/>
            <a:ext cx="1437014" cy="1441120"/>
          </a:xfrm>
          <a:prstGeom prst="rect">
            <a:avLst/>
          </a:prstGeom>
          <a:noFill/>
          <a:ln w="57150">
            <a:solidFill>
              <a:schemeClr val="accent4">
                <a:lumMod val="60000"/>
                <a:lumOff val="40000"/>
              </a:schemeClr>
            </a:solidFill>
          </a:ln>
        </p:spPr>
      </p:pic>
      <p:sp>
        <p:nvSpPr>
          <p:cNvPr id="13" name="TextBox 12"/>
          <p:cNvSpPr txBox="1"/>
          <p:nvPr/>
        </p:nvSpPr>
        <p:spPr>
          <a:xfrm>
            <a:off x="285720" y="1934960"/>
            <a:ext cx="2714644" cy="923330"/>
          </a:xfrm>
          <a:prstGeom prst="rect">
            <a:avLst/>
          </a:prstGeom>
          <a:solidFill>
            <a:schemeClr val="accent1">
              <a:lumMod val="20000"/>
              <a:lumOff val="80000"/>
            </a:schemeClr>
          </a:solidFill>
        </p:spPr>
        <p:txBody>
          <a:bodyPr wrap="square" rtlCol="0">
            <a:spAutoFit/>
          </a:bodyPr>
          <a:lstStyle/>
          <a:p>
            <a:r>
              <a:rPr lang="ru-RU" dirty="0" smtClean="0"/>
              <a:t>Кровеносный сосуд с холестериновой бляшкой</a:t>
            </a:r>
            <a:endParaRPr lang="ru-RU" dirty="0"/>
          </a:p>
        </p:txBody>
      </p:sp>
      <p:sp>
        <p:nvSpPr>
          <p:cNvPr id="14" name="TextBox 13"/>
          <p:cNvSpPr txBox="1"/>
          <p:nvPr/>
        </p:nvSpPr>
        <p:spPr>
          <a:xfrm>
            <a:off x="5679397" y="3378807"/>
            <a:ext cx="2857520" cy="369332"/>
          </a:xfrm>
          <a:prstGeom prst="rect">
            <a:avLst/>
          </a:prstGeom>
          <a:solidFill>
            <a:schemeClr val="accent1">
              <a:lumMod val="20000"/>
              <a:lumOff val="80000"/>
            </a:schemeClr>
          </a:solidFill>
        </p:spPr>
        <p:txBody>
          <a:bodyPr wrap="square" rtlCol="0">
            <a:spAutoFit/>
          </a:bodyPr>
          <a:lstStyle/>
          <a:p>
            <a:r>
              <a:rPr lang="ru-RU" dirty="0" smtClean="0"/>
              <a:t>Артерия и вена</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1" y="1176338"/>
            <a:ext cx="9144000" cy="56816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1" y="642918"/>
            <a:ext cx="9144000" cy="62150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673" name="Picture 1" descr="C:\Documents and Settings\1\Мои документы\Мои рисунки\elastin_enl.png"/>
          <p:cNvPicPr>
            <a:picLocks noChangeAspect="1" noChangeArrowheads="1"/>
          </p:cNvPicPr>
          <p:nvPr/>
        </p:nvPicPr>
        <p:blipFill>
          <a:blip r:embed="rId2" cstate="print"/>
          <a:srcRect/>
          <a:stretch>
            <a:fillRect/>
          </a:stretch>
        </p:blipFill>
        <p:spPr bwMode="auto">
          <a:xfrm>
            <a:off x="7500958" y="357166"/>
            <a:ext cx="1225437" cy="1195382"/>
          </a:xfrm>
          <a:prstGeom prst="rect">
            <a:avLst/>
          </a:prstGeom>
          <a:noFill/>
        </p:spPr>
      </p:pic>
      <p:sp>
        <p:nvSpPr>
          <p:cNvPr id="2" name="Прямоугольник 1"/>
          <p:cNvSpPr/>
          <p:nvPr/>
        </p:nvSpPr>
        <p:spPr>
          <a:xfrm>
            <a:off x="1214414" y="500042"/>
            <a:ext cx="5625258" cy="523220"/>
          </a:xfrm>
          <a:prstGeom prst="rect">
            <a:avLst/>
          </a:prstGeom>
        </p:spPr>
        <p:txBody>
          <a:bodyPr wrap="none">
            <a:spAutoFit/>
          </a:bodyPr>
          <a:lstStyle/>
          <a:p>
            <a:r>
              <a:rPr lang="ru-RU" sz="2800" b="1" u="sng" dirty="0" smtClean="0">
                <a:solidFill>
                  <a:srgbClr val="0000FF"/>
                </a:solidFill>
              </a:rPr>
              <a:t>Стенки сосудов </a:t>
            </a:r>
            <a:r>
              <a:rPr lang="ru-RU" sz="2800" u="sng" dirty="0" smtClean="0">
                <a:solidFill>
                  <a:srgbClr val="0000FF"/>
                </a:solidFill>
              </a:rPr>
              <a:t>состоят из</a:t>
            </a:r>
            <a:endParaRPr lang="ru-RU" sz="2800" u="sng" dirty="0">
              <a:solidFill>
                <a:srgbClr val="0000FF"/>
              </a:solidFill>
            </a:endParaRPr>
          </a:p>
        </p:txBody>
      </p:sp>
      <p:sp>
        <p:nvSpPr>
          <p:cNvPr id="3" name="AutoShape 5"/>
          <p:cNvSpPr>
            <a:spLocks noChangeArrowheads="1"/>
          </p:cNvSpPr>
          <p:nvPr/>
        </p:nvSpPr>
        <p:spPr bwMode="auto">
          <a:xfrm>
            <a:off x="1357290" y="1643050"/>
            <a:ext cx="2357430" cy="847724"/>
          </a:xfrm>
          <a:prstGeom prst="roundRect">
            <a:avLst>
              <a:gd name="adj" fmla="val 16667"/>
            </a:avLst>
          </a:prstGeom>
          <a:gradFill flip="none" rotWithShape="1">
            <a:gsLst>
              <a:gs pos="0">
                <a:srgbClr val="40F849">
                  <a:tint val="66000"/>
                  <a:satMod val="160000"/>
                </a:srgbClr>
              </a:gs>
              <a:gs pos="50000">
                <a:srgbClr val="40F849">
                  <a:tint val="44500"/>
                  <a:satMod val="160000"/>
                </a:srgbClr>
              </a:gs>
              <a:gs pos="100000">
                <a:srgbClr val="40F849">
                  <a:tint val="23500"/>
                  <a:satMod val="160000"/>
                </a:srgbClr>
              </a:gs>
            </a:gsLst>
            <a:lin ang="13500000" scaled="1"/>
            <a:tileRect/>
          </a:gradFill>
          <a:ln w="9525">
            <a:noFill/>
            <a:round/>
            <a:headEnd/>
            <a:tailEnd/>
          </a:ln>
        </p:spPr>
        <p:txBody>
          <a:bodyPr wrap="none" lIns="90000" tIns="46800" rIns="90000" bIns="46800" anchor="ctr"/>
          <a:lstStyle/>
          <a:p>
            <a:pPr marL="800100" lvl="1" indent="-342900" algn="ctr"/>
            <a:r>
              <a:rPr lang="ru-RU" sz="2400" b="1" i="1" dirty="0" smtClean="0"/>
              <a:t>Коллаген</a:t>
            </a:r>
          </a:p>
          <a:p>
            <a:pPr marL="342900" indent="-342900" algn="ctr"/>
            <a:r>
              <a:rPr lang="ru-RU" sz="2800" b="1" dirty="0" smtClean="0">
                <a:solidFill>
                  <a:srgbClr val="0000FF"/>
                </a:solidFill>
              </a:rPr>
              <a:t>Е=10</a:t>
            </a:r>
            <a:r>
              <a:rPr lang="ru-RU" sz="2800" b="1" baseline="30000" dirty="0" smtClean="0"/>
              <a:t>8</a:t>
            </a:r>
            <a:r>
              <a:rPr lang="ru-RU" sz="2800" b="1" dirty="0" smtClean="0">
                <a:solidFill>
                  <a:srgbClr val="0000FF"/>
                </a:solidFill>
              </a:rPr>
              <a:t>Па </a:t>
            </a:r>
            <a:endParaRPr lang="ru-RU" sz="2800" b="1" dirty="0">
              <a:solidFill>
                <a:srgbClr val="0000FF"/>
              </a:solidFill>
            </a:endParaRPr>
          </a:p>
        </p:txBody>
      </p:sp>
      <p:sp>
        <p:nvSpPr>
          <p:cNvPr id="7" name="AutoShape 5"/>
          <p:cNvSpPr>
            <a:spLocks noChangeArrowheads="1"/>
          </p:cNvSpPr>
          <p:nvPr/>
        </p:nvSpPr>
        <p:spPr bwMode="auto">
          <a:xfrm>
            <a:off x="4500562" y="1071546"/>
            <a:ext cx="3429000" cy="990600"/>
          </a:xfrm>
          <a:prstGeom prst="roundRect">
            <a:avLst>
              <a:gd name="adj" fmla="val 16667"/>
            </a:avLst>
          </a:prstGeom>
          <a:gradFill flip="none" rotWithShape="1">
            <a:gsLst>
              <a:gs pos="0">
                <a:srgbClr val="40F849">
                  <a:tint val="66000"/>
                  <a:satMod val="160000"/>
                </a:srgbClr>
              </a:gs>
              <a:gs pos="50000">
                <a:srgbClr val="40F849">
                  <a:tint val="44500"/>
                  <a:satMod val="160000"/>
                </a:srgbClr>
              </a:gs>
              <a:gs pos="100000">
                <a:srgbClr val="40F849">
                  <a:tint val="23500"/>
                  <a:satMod val="160000"/>
                </a:srgbClr>
              </a:gs>
            </a:gsLst>
            <a:path path="circle">
              <a:fillToRect t="100000" r="100000"/>
            </a:path>
            <a:tileRect l="-100000" b="-100000"/>
          </a:gradFill>
          <a:ln w="9525">
            <a:noFill/>
            <a:round/>
            <a:headEnd/>
            <a:tailEnd/>
          </a:ln>
        </p:spPr>
        <p:txBody>
          <a:bodyPr wrap="none" lIns="90000" tIns="46800" rIns="90000" bIns="46800" anchor="ctr"/>
          <a:lstStyle/>
          <a:p>
            <a:pPr marL="342900" indent="-342900" algn="ctr"/>
            <a:r>
              <a:rPr lang="ru-RU" sz="2400" b="1" i="1" dirty="0" smtClean="0"/>
              <a:t>Эластин</a:t>
            </a:r>
          </a:p>
          <a:p>
            <a:pPr marL="342900" indent="-342900" algn="ctr"/>
            <a:r>
              <a:rPr lang="ru-RU" sz="2800" b="1" dirty="0" smtClean="0">
                <a:solidFill>
                  <a:srgbClr val="0000FF"/>
                </a:solidFill>
              </a:rPr>
              <a:t>Е=3</a:t>
            </a:r>
            <a:r>
              <a:rPr lang="ar-SA" sz="2800" b="1" dirty="0" smtClean="0">
                <a:solidFill>
                  <a:srgbClr val="0000FF"/>
                </a:solidFill>
                <a:cs typeface="Arial" charset="0"/>
              </a:rPr>
              <a:t>٠</a:t>
            </a:r>
            <a:r>
              <a:rPr lang="ru-RU" sz="2800" b="1" dirty="0" smtClean="0">
                <a:solidFill>
                  <a:srgbClr val="0000FF"/>
                </a:solidFill>
              </a:rPr>
              <a:t>10</a:t>
            </a:r>
            <a:r>
              <a:rPr lang="ru-RU" sz="2800" b="1" baseline="30000" dirty="0" smtClean="0"/>
              <a:t>5</a:t>
            </a:r>
            <a:r>
              <a:rPr lang="ru-RU" sz="2800" b="1" dirty="0" smtClean="0">
                <a:solidFill>
                  <a:srgbClr val="0000FF"/>
                </a:solidFill>
              </a:rPr>
              <a:t>Па</a:t>
            </a:r>
            <a:endParaRPr lang="ru-RU" sz="2800" b="1" dirty="0">
              <a:solidFill>
                <a:srgbClr val="0000FF"/>
              </a:solidFill>
            </a:endParaRPr>
          </a:p>
        </p:txBody>
      </p:sp>
      <p:sp>
        <p:nvSpPr>
          <p:cNvPr id="8" name="AutoShape 5"/>
          <p:cNvSpPr>
            <a:spLocks noChangeArrowheads="1"/>
          </p:cNvSpPr>
          <p:nvPr/>
        </p:nvSpPr>
        <p:spPr bwMode="auto">
          <a:xfrm>
            <a:off x="1785918" y="3000372"/>
            <a:ext cx="4214842" cy="990600"/>
          </a:xfrm>
          <a:prstGeom prst="roundRect">
            <a:avLst>
              <a:gd name="adj" fmla="val 16667"/>
            </a:avLst>
          </a:prstGeom>
          <a:gradFill flip="none" rotWithShape="1">
            <a:gsLst>
              <a:gs pos="0">
                <a:srgbClr val="40F849">
                  <a:tint val="66000"/>
                  <a:satMod val="160000"/>
                </a:srgbClr>
              </a:gs>
              <a:gs pos="50000">
                <a:srgbClr val="40F849">
                  <a:tint val="44500"/>
                  <a:satMod val="160000"/>
                </a:srgbClr>
              </a:gs>
              <a:gs pos="100000">
                <a:srgbClr val="40F849">
                  <a:tint val="23500"/>
                  <a:satMod val="160000"/>
                </a:srgbClr>
              </a:gs>
            </a:gsLst>
            <a:path path="circle">
              <a:fillToRect l="50000" t="50000" r="50000" b="50000"/>
            </a:path>
            <a:tileRect/>
          </a:gradFill>
          <a:ln w="9525">
            <a:noFill/>
            <a:round/>
            <a:headEnd/>
            <a:tailEnd/>
          </a:ln>
        </p:spPr>
        <p:txBody>
          <a:bodyPr wrap="none" lIns="90000" tIns="46800" rIns="90000" bIns="46800" anchor="ctr"/>
          <a:lstStyle/>
          <a:p>
            <a:pPr marL="342900" indent="-342900" algn="ctr"/>
            <a:r>
              <a:rPr lang="ru-RU" sz="2400" b="1" i="1" dirty="0" smtClean="0"/>
              <a:t>Гладкие мышцы</a:t>
            </a:r>
          </a:p>
          <a:p>
            <a:pPr marL="342900" indent="-342900" algn="ctr"/>
            <a:r>
              <a:rPr lang="ru-RU" sz="2400" b="1" dirty="0" smtClean="0">
                <a:solidFill>
                  <a:srgbClr val="0000FF"/>
                </a:solidFill>
              </a:rPr>
              <a:t>Е=1</a:t>
            </a:r>
            <a:r>
              <a:rPr lang="ar-SA" sz="2400" b="1" dirty="0" smtClean="0">
                <a:solidFill>
                  <a:srgbClr val="0000FF"/>
                </a:solidFill>
                <a:cs typeface="Arial" charset="0"/>
              </a:rPr>
              <a:t>٠</a:t>
            </a:r>
            <a:r>
              <a:rPr lang="ru-RU" sz="2400" b="1" dirty="0" smtClean="0">
                <a:solidFill>
                  <a:srgbClr val="0000FF"/>
                </a:solidFill>
                <a:cs typeface="Arial" charset="0"/>
              </a:rPr>
              <a:t>10</a:t>
            </a:r>
            <a:r>
              <a:rPr lang="ru-RU" sz="2400" b="1" baseline="30000" dirty="0" smtClean="0">
                <a:cs typeface="Arial" charset="0"/>
              </a:rPr>
              <a:t>5 </a:t>
            </a:r>
            <a:r>
              <a:rPr lang="ru-RU" sz="2400" b="1" baseline="30000" dirty="0" smtClean="0">
                <a:solidFill>
                  <a:srgbClr val="0000FF"/>
                </a:solidFill>
                <a:cs typeface="Arial" charset="0"/>
              </a:rPr>
              <a:t>  </a:t>
            </a:r>
            <a:r>
              <a:rPr lang="en-US" sz="2400" b="1" dirty="0" smtClean="0">
                <a:solidFill>
                  <a:srgbClr val="0000FF"/>
                </a:solidFill>
                <a:cs typeface="Arial" charset="0"/>
              </a:rPr>
              <a:t>÷</a:t>
            </a:r>
            <a:r>
              <a:rPr lang="ru-RU" sz="2400" b="1" dirty="0" smtClean="0">
                <a:solidFill>
                  <a:srgbClr val="0000FF"/>
                </a:solidFill>
                <a:cs typeface="Arial" charset="0"/>
              </a:rPr>
              <a:t>  20</a:t>
            </a:r>
            <a:r>
              <a:rPr lang="ar-SA" sz="2400" b="1" dirty="0" smtClean="0">
                <a:solidFill>
                  <a:srgbClr val="0000FF"/>
                </a:solidFill>
                <a:cs typeface="Arial" charset="0"/>
              </a:rPr>
              <a:t>٠</a:t>
            </a:r>
            <a:r>
              <a:rPr lang="ru-RU" sz="2400" b="1" dirty="0" smtClean="0">
                <a:solidFill>
                  <a:srgbClr val="0000FF"/>
                </a:solidFill>
                <a:cs typeface="Arial" charset="0"/>
              </a:rPr>
              <a:t>10</a:t>
            </a:r>
            <a:r>
              <a:rPr lang="ru-RU" sz="2400" b="1" baseline="30000" dirty="0" smtClean="0">
                <a:cs typeface="Arial" charset="0"/>
              </a:rPr>
              <a:t>5</a:t>
            </a:r>
            <a:r>
              <a:rPr lang="ru-RU" sz="2400" b="1" dirty="0" smtClean="0">
                <a:solidFill>
                  <a:srgbClr val="0000FF"/>
                </a:solidFill>
                <a:cs typeface="Arial" charset="0"/>
              </a:rPr>
              <a:t>Па</a:t>
            </a:r>
          </a:p>
          <a:p>
            <a:pPr marL="342900" indent="-342900" algn="ctr"/>
            <a:r>
              <a:rPr lang="ru-RU" dirty="0" smtClean="0">
                <a:cs typeface="Arial" charset="0"/>
              </a:rPr>
              <a:t> </a:t>
            </a:r>
            <a:endParaRPr lang="ar-SA" dirty="0">
              <a:cs typeface="Arial" charset="0"/>
            </a:endParaRPr>
          </a:p>
        </p:txBody>
      </p:sp>
      <p:pic>
        <p:nvPicPr>
          <p:cNvPr id="9" name="Picture 11" descr="4"/>
          <p:cNvPicPr>
            <a:picLocks noChangeAspect="1" noChangeArrowheads="1"/>
          </p:cNvPicPr>
          <p:nvPr/>
        </p:nvPicPr>
        <p:blipFill>
          <a:blip r:embed="rId3" cstate="print"/>
          <a:srcRect/>
          <a:stretch>
            <a:fillRect/>
          </a:stretch>
        </p:blipFill>
        <p:spPr bwMode="auto">
          <a:xfrm>
            <a:off x="6429388" y="2071678"/>
            <a:ext cx="1357322" cy="44291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Прямоугольник 15"/>
          <p:cNvSpPr/>
          <p:nvPr/>
        </p:nvSpPr>
        <p:spPr>
          <a:xfrm>
            <a:off x="2500298" y="4214818"/>
            <a:ext cx="3611886" cy="461665"/>
          </a:xfrm>
          <a:prstGeom prst="rect">
            <a:avLst/>
          </a:prstGeom>
        </p:spPr>
        <p:txBody>
          <a:bodyPr wrap="none">
            <a:spAutoFit/>
          </a:bodyPr>
          <a:lstStyle/>
          <a:p>
            <a:r>
              <a:rPr lang="ru-RU" sz="2400" b="1" u="sng" dirty="0" smtClean="0">
                <a:solidFill>
                  <a:srgbClr val="0000FF"/>
                </a:solidFill>
              </a:rPr>
              <a:t>Эластин : коллаген</a:t>
            </a:r>
            <a:endParaRPr lang="ru-RU" sz="2400" b="1" u="sng" dirty="0">
              <a:solidFill>
                <a:srgbClr val="0000FF"/>
              </a:solidFill>
            </a:endParaRPr>
          </a:p>
        </p:txBody>
      </p:sp>
      <p:sp>
        <p:nvSpPr>
          <p:cNvPr id="17" name="Прямоугольник 16"/>
          <p:cNvSpPr/>
          <p:nvPr/>
        </p:nvSpPr>
        <p:spPr>
          <a:xfrm>
            <a:off x="2071670" y="4929198"/>
            <a:ext cx="3687228" cy="461665"/>
          </a:xfrm>
          <a:prstGeom prst="rect">
            <a:avLst/>
          </a:prstGeom>
        </p:spPr>
        <p:txBody>
          <a:bodyPr wrap="none">
            <a:spAutoFit/>
          </a:bodyPr>
          <a:lstStyle/>
          <a:p>
            <a:r>
              <a:rPr lang="ru-RU" sz="2400" b="1" dirty="0" smtClean="0">
                <a:solidFill>
                  <a:srgbClr val="0000FF"/>
                </a:solidFill>
              </a:rPr>
              <a:t>Сонная артерия 2:1</a:t>
            </a:r>
            <a:endParaRPr lang="ru-RU" sz="2400" b="1" dirty="0">
              <a:solidFill>
                <a:srgbClr val="0000FF"/>
              </a:solidFill>
            </a:endParaRPr>
          </a:p>
        </p:txBody>
      </p:sp>
      <p:sp>
        <p:nvSpPr>
          <p:cNvPr id="18" name="Line 12"/>
          <p:cNvSpPr>
            <a:spLocks noChangeShapeType="1"/>
          </p:cNvSpPr>
          <p:nvPr/>
        </p:nvSpPr>
        <p:spPr bwMode="auto">
          <a:xfrm flipV="1">
            <a:off x="4500562" y="2786058"/>
            <a:ext cx="2143140" cy="2224086"/>
          </a:xfrm>
          <a:prstGeom prst="line">
            <a:avLst/>
          </a:prstGeom>
          <a:noFill/>
          <a:ln w="9525">
            <a:solidFill>
              <a:schemeClr val="tx1"/>
            </a:solidFill>
            <a:round/>
            <a:headEnd/>
            <a:tailEnd type="triangle" w="med" len="med"/>
          </a:ln>
        </p:spPr>
        <p:txBody>
          <a:bodyPr lIns="90000" tIns="46800" rIns="90000" bIns="46800"/>
          <a:lstStyle/>
          <a:p>
            <a:endParaRPr lang="ru-RU"/>
          </a:p>
        </p:txBody>
      </p:sp>
      <p:sp>
        <p:nvSpPr>
          <p:cNvPr id="19" name="Прямоугольник 18"/>
          <p:cNvSpPr/>
          <p:nvPr/>
        </p:nvSpPr>
        <p:spPr>
          <a:xfrm>
            <a:off x="2000232" y="5643578"/>
            <a:ext cx="4325223" cy="461665"/>
          </a:xfrm>
          <a:prstGeom prst="rect">
            <a:avLst/>
          </a:prstGeom>
        </p:spPr>
        <p:txBody>
          <a:bodyPr wrap="none">
            <a:spAutoFit/>
          </a:bodyPr>
          <a:lstStyle/>
          <a:p>
            <a:r>
              <a:rPr lang="ru-RU" sz="2400" b="1" dirty="0" smtClean="0">
                <a:solidFill>
                  <a:srgbClr val="0000FF"/>
                </a:solidFill>
              </a:rPr>
              <a:t>Бедренная артерия 1:2</a:t>
            </a:r>
            <a:endParaRPr lang="ru-RU" sz="2400" b="1" dirty="0">
              <a:solidFill>
                <a:srgbClr val="0000FF"/>
              </a:solidFill>
            </a:endParaRPr>
          </a:p>
        </p:txBody>
      </p:sp>
      <p:sp>
        <p:nvSpPr>
          <p:cNvPr id="20" name="Line 13"/>
          <p:cNvSpPr>
            <a:spLocks noChangeShapeType="1"/>
          </p:cNvSpPr>
          <p:nvPr/>
        </p:nvSpPr>
        <p:spPr bwMode="auto">
          <a:xfrm flipV="1">
            <a:off x="4500562" y="4857760"/>
            <a:ext cx="2071702" cy="928694"/>
          </a:xfrm>
          <a:prstGeom prst="line">
            <a:avLst/>
          </a:prstGeom>
          <a:noFill/>
          <a:ln w="9525">
            <a:solidFill>
              <a:schemeClr val="tx1"/>
            </a:solidFill>
            <a:round/>
            <a:headEnd/>
            <a:tailEnd type="triangle" w="med" len="med"/>
          </a:ln>
        </p:spPr>
        <p:txBody>
          <a:bodyPr lIns="90000" tIns="46800" rIns="90000" bIns="46800"/>
          <a:lstStyle/>
          <a:p>
            <a:endParaRPr lang="ru-RU"/>
          </a:p>
        </p:txBody>
      </p:sp>
      <p:pic>
        <p:nvPicPr>
          <p:cNvPr id="15" name="Picture 4"/>
          <p:cNvPicPr>
            <a:picLocks noChangeAspect="1" noChangeArrowheads="1"/>
          </p:cNvPicPr>
          <p:nvPr/>
        </p:nvPicPr>
        <p:blipFill>
          <a:blip r:embed="rId4"/>
          <a:srcRect l="1219" t="25371" r="84032" b="54254"/>
          <a:stretch>
            <a:fillRect/>
          </a:stretch>
        </p:blipFill>
        <p:spPr bwMode="auto">
          <a:xfrm>
            <a:off x="714348" y="3143248"/>
            <a:ext cx="991934" cy="1000132"/>
          </a:xfrm>
          <a:prstGeom prst="rect">
            <a:avLst/>
          </a:prstGeom>
          <a:noFill/>
          <a:ln w="57150">
            <a:noFill/>
            <a:miter lim="800000"/>
            <a:headEnd/>
            <a:tailEnd/>
          </a:ln>
        </p:spPr>
      </p:pic>
      <p:pic>
        <p:nvPicPr>
          <p:cNvPr id="21" name="Picture 2" descr="http://naturemed.ru/wp-content/uploads/2008/10/d0bad0bed0bbd0bbd0b0d0b3d0b5d0bd.jpg"/>
          <p:cNvPicPr>
            <a:picLocks noChangeAspect="1" noChangeArrowheads="1"/>
          </p:cNvPicPr>
          <p:nvPr/>
        </p:nvPicPr>
        <p:blipFill>
          <a:blip r:embed="rId5"/>
          <a:srcRect l="56250" r="16666" b="54000"/>
          <a:stretch>
            <a:fillRect/>
          </a:stretch>
        </p:blipFill>
        <p:spPr bwMode="auto">
          <a:xfrm>
            <a:off x="357158" y="1071546"/>
            <a:ext cx="928694" cy="1643074"/>
          </a:xfrm>
          <a:prstGeom prst="rect">
            <a:avLst/>
          </a:prstGeom>
          <a:noFill/>
          <a:ln>
            <a:noFill/>
          </a:ln>
        </p:spPr>
      </p:pic>
      <p:sp>
        <p:nvSpPr>
          <p:cNvPr id="23" name="Овал 22"/>
          <p:cNvSpPr/>
          <p:nvPr/>
        </p:nvSpPr>
        <p:spPr>
          <a:xfrm>
            <a:off x="1428728" y="4000504"/>
            <a:ext cx="285752" cy="142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низ 23"/>
          <p:cNvSpPr/>
          <p:nvPr/>
        </p:nvSpPr>
        <p:spPr>
          <a:xfrm rot="1752811">
            <a:off x="3688308" y="976649"/>
            <a:ext cx="79296" cy="673145"/>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трелка вниз 24"/>
          <p:cNvSpPr/>
          <p:nvPr/>
        </p:nvSpPr>
        <p:spPr>
          <a:xfrm>
            <a:off x="4000496" y="1071546"/>
            <a:ext cx="71438" cy="1857388"/>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трелка вниз 25"/>
          <p:cNvSpPr/>
          <p:nvPr/>
        </p:nvSpPr>
        <p:spPr>
          <a:xfrm rot="19742894">
            <a:off x="4343879" y="975229"/>
            <a:ext cx="45719" cy="514558"/>
          </a:xfrm>
          <a:prstGeom prst="down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500042"/>
            <a:ext cx="6102953" cy="523220"/>
          </a:xfrm>
          <a:prstGeom prst="rect">
            <a:avLst/>
          </a:prstGeom>
        </p:spPr>
        <p:txBody>
          <a:bodyPr wrap="none">
            <a:spAutoFit/>
          </a:bodyPr>
          <a:lstStyle/>
          <a:p>
            <a:r>
              <a:rPr lang="ru-RU" sz="2800" b="1" dirty="0" smtClean="0">
                <a:solidFill>
                  <a:srgbClr val="0000FF"/>
                </a:solidFill>
              </a:rPr>
              <a:t>Стенка сосуда </a:t>
            </a:r>
            <a:r>
              <a:rPr lang="ru-RU" sz="2800" b="1" u="sng" dirty="0" smtClean="0"/>
              <a:t>вязкоупругая</a:t>
            </a:r>
            <a:endParaRPr lang="ru-RU" sz="2800" b="1" u="sng" dirty="0"/>
          </a:p>
        </p:txBody>
      </p:sp>
      <p:sp>
        <p:nvSpPr>
          <p:cNvPr id="3" name="Прямоугольник 2"/>
          <p:cNvSpPr/>
          <p:nvPr/>
        </p:nvSpPr>
        <p:spPr>
          <a:xfrm>
            <a:off x="642910" y="1571612"/>
            <a:ext cx="5755866" cy="461665"/>
          </a:xfrm>
          <a:prstGeom prst="rect">
            <a:avLst/>
          </a:prstGeom>
          <a:gradFill flip="none" rotWithShape="1">
            <a:gsLst>
              <a:gs pos="0">
                <a:srgbClr val="40F849">
                  <a:tint val="66000"/>
                  <a:satMod val="160000"/>
                </a:srgbClr>
              </a:gs>
              <a:gs pos="50000">
                <a:srgbClr val="40F849">
                  <a:tint val="44500"/>
                  <a:satMod val="160000"/>
                </a:srgbClr>
              </a:gs>
              <a:gs pos="100000">
                <a:srgbClr val="40F849">
                  <a:tint val="23500"/>
                  <a:satMod val="160000"/>
                </a:srgbClr>
              </a:gs>
            </a:gsLst>
            <a:path path="circle">
              <a:fillToRect t="100000" r="100000"/>
            </a:path>
            <a:tileRect l="-100000" b="-100000"/>
          </a:gradFill>
        </p:spPr>
        <p:txBody>
          <a:bodyPr wrap="square">
            <a:spAutoFit/>
          </a:bodyPr>
          <a:lstStyle/>
          <a:p>
            <a:r>
              <a:rPr lang="ru-RU" sz="2400" b="1" dirty="0" smtClean="0">
                <a:solidFill>
                  <a:srgbClr val="0000FF"/>
                </a:solidFill>
              </a:rPr>
              <a:t>Гладкие мышцы   и коллаген</a:t>
            </a:r>
            <a:endParaRPr lang="ru-RU" sz="2400" b="1" dirty="0">
              <a:solidFill>
                <a:srgbClr val="0000FF"/>
              </a:solidFill>
            </a:endParaRPr>
          </a:p>
        </p:txBody>
      </p:sp>
      <p:sp>
        <p:nvSpPr>
          <p:cNvPr id="4" name="Прямоугольник 3"/>
          <p:cNvSpPr/>
          <p:nvPr/>
        </p:nvSpPr>
        <p:spPr>
          <a:xfrm>
            <a:off x="6715140" y="1571612"/>
            <a:ext cx="1585690" cy="461665"/>
          </a:xfrm>
          <a:prstGeom prst="rect">
            <a:avLst/>
          </a:prstGeom>
          <a:gradFill flip="none" rotWithShape="1">
            <a:gsLst>
              <a:gs pos="0">
                <a:srgbClr val="40F849">
                  <a:tint val="66000"/>
                  <a:satMod val="160000"/>
                </a:srgbClr>
              </a:gs>
              <a:gs pos="50000">
                <a:srgbClr val="40F849">
                  <a:tint val="44500"/>
                  <a:satMod val="160000"/>
                </a:srgbClr>
              </a:gs>
              <a:gs pos="100000">
                <a:srgbClr val="40F849">
                  <a:tint val="23500"/>
                  <a:satMod val="160000"/>
                </a:srgbClr>
              </a:gs>
            </a:gsLst>
            <a:lin ang="18900000" scaled="1"/>
            <a:tileRect/>
          </a:gradFill>
        </p:spPr>
        <p:txBody>
          <a:bodyPr wrap="none">
            <a:spAutoFit/>
          </a:bodyPr>
          <a:lstStyle/>
          <a:p>
            <a:r>
              <a:rPr lang="ru-RU" sz="2400" b="1" dirty="0" smtClean="0">
                <a:solidFill>
                  <a:srgbClr val="0000FF"/>
                </a:solidFill>
              </a:rPr>
              <a:t>эластин</a:t>
            </a:r>
            <a:endParaRPr lang="ru-RU" sz="2400" b="1" dirty="0">
              <a:solidFill>
                <a:srgbClr val="0000FF"/>
              </a:solidFill>
            </a:endParaRPr>
          </a:p>
        </p:txBody>
      </p:sp>
      <p:sp>
        <p:nvSpPr>
          <p:cNvPr id="5" name="Line 11"/>
          <p:cNvSpPr>
            <a:spLocks noChangeShapeType="1"/>
          </p:cNvSpPr>
          <p:nvPr/>
        </p:nvSpPr>
        <p:spPr bwMode="auto">
          <a:xfrm flipH="1">
            <a:off x="3929058" y="928670"/>
            <a:ext cx="1285884" cy="571504"/>
          </a:xfrm>
          <a:prstGeom prst="line">
            <a:avLst/>
          </a:prstGeom>
          <a:noFill/>
          <a:ln w="9525">
            <a:solidFill>
              <a:schemeClr val="tx1"/>
            </a:solidFill>
            <a:round/>
            <a:headEnd/>
            <a:tailEnd type="triangle" w="med" len="med"/>
          </a:ln>
        </p:spPr>
        <p:txBody>
          <a:bodyPr lIns="90000" tIns="46800" rIns="90000" bIns="46800"/>
          <a:lstStyle/>
          <a:p>
            <a:endParaRPr lang="ru-RU"/>
          </a:p>
        </p:txBody>
      </p:sp>
      <p:sp>
        <p:nvSpPr>
          <p:cNvPr id="6" name="Line 12"/>
          <p:cNvSpPr>
            <a:spLocks noChangeShapeType="1"/>
          </p:cNvSpPr>
          <p:nvPr/>
        </p:nvSpPr>
        <p:spPr bwMode="auto">
          <a:xfrm>
            <a:off x="6643702" y="928670"/>
            <a:ext cx="500066" cy="785818"/>
          </a:xfrm>
          <a:prstGeom prst="line">
            <a:avLst/>
          </a:prstGeom>
          <a:noFill/>
          <a:ln w="9525">
            <a:solidFill>
              <a:schemeClr val="tx1"/>
            </a:solidFill>
            <a:round/>
            <a:headEnd/>
            <a:tailEnd type="triangle" w="med" len="med"/>
          </a:ln>
        </p:spPr>
        <p:txBody>
          <a:bodyPr lIns="90000" tIns="46800" rIns="90000" bIns="46800"/>
          <a:lstStyle/>
          <a:p>
            <a:endParaRPr lang="ru-RU"/>
          </a:p>
        </p:txBody>
      </p:sp>
      <p:pic>
        <p:nvPicPr>
          <p:cNvPr id="7" name="Picture 8" descr="5"/>
          <p:cNvPicPr>
            <a:picLocks noChangeAspect="1" noChangeArrowheads="1"/>
          </p:cNvPicPr>
          <p:nvPr/>
        </p:nvPicPr>
        <p:blipFill>
          <a:blip r:embed="rId2"/>
          <a:srcRect/>
          <a:stretch>
            <a:fillRect/>
          </a:stretch>
        </p:blipFill>
        <p:spPr bwMode="auto">
          <a:xfrm>
            <a:off x="2786050" y="2071678"/>
            <a:ext cx="6072230" cy="3663957"/>
          </a:xfrm>
          <a:prstGeom prst="rect">
            <a:avLst/>
          </a:prstGeom>
          <a:noFill/>
          <a:ln w="9525">
            <a:noFill/>
            <a:miter lim="800000"/>
            <a:headEnd/>
            <a:tailEnd/>
          </a:ln>
        </p:spPr>
      </p:pic>
      <p:sp>
        <p:nvSpPr>
          <p:cNvPr id="8" name="Прямоугольник 7"/>
          <p:cNvSpPr/>
          <p:nvPr/>
        </p:nvSpPr>
        <p:spPr>
          <a:xfrm>
            <a:off x="3143240" y="5715016"/>
            <a:ext cx="2643206" cy="830997"/>
          </a:xfrm>
          <a:prstGeom prst="rect">
            <a:avLst/>
          </a:prstGeom>
        </p:spPr>
        <p:txBody>
          <a:bodyPr wrap="square">
            <a:spAutoFit/>
          </a:bodyPr>
          <a:lstStyle/>
          <a:p>
            <a:r>
              <a:rPr lang="ru-RU" sz="1600" dirty="0" smtClean="0">
                <a:solidFill>
                  <a:srgbClr val="0000FF"/>
                </a:solidFill>
              </a:rPr>
              <a:t>Поперечный разрез </a:t>
            </a:r>
          </a:p>
          <a:p>
            <a:r>
              <a:rPr lang="ru-RU" sz="1600" u="sng" dirty="0" smtClean="0">
                <a:solidFill>
                  <a:srgbClr val="0000FF"/>
                </a:solidFill>
              </a:rPr>
              <a:t>артерии</a:t>
            </a:r>
            <a:r>
              <a:rPr lang="ru-RU" sz="1600" dirty="0" smtClean="0">
                <a:solidFill>
                  <a:srgbClr val="0000FF"/>
                </a:solidFill>
              </a:rPr>
              <a:t> под</a:t>
            </a:r>
          </a:p>
          <a:p>
            <a:r>
              <a:rPr lang="ru-RU" sz="1600" dirty="0" smtClean="0">
                <a:solidFill>
                  <a:srgbClr val="0000FF"/>
                </a:solidFill>
              </a:rPr>
              <a:t> микроскопом (А).</a:t>
            </a:r>
          </a:p>
        </p:txBody>
      </p:sp>
      <p:sp>
        <p:nvSpPr>
          <p:cNvPr id="9" name="Прямоугольник 8"/>
          <p:cNvSpPr/>
          <p:nvPr/>
        </p:nvSpPr>
        <p:spPr>
          <a:xfrm>
            <a:off x="357158" y="3429000"/>
            <a:ext cx="2428892" cy="3071834"/>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0" scaled="1"/>
            <a:tileRect/>
          </a:gra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4" descr="1"/>
          <p:cNvPicPr>
            <a:picLocks noChangeAspect="1" noChangeArrowheads="1"/>
          </p:cNvPicPr>
          <p:nvPr/>
        </p:nvPicPr>
        <p:blipFill>
          <a:blip r:embed="rId3" cstate="print"/>
          <a:srcRect l="25000" r="20371" b="10784"/>
          <a:stretch>
            <a:fillRect/>
          </a:stretch>
        </p:blipFill>
        <p:spPr bwMode="auto">
          <a:xfrm>
            <a:off x="500034" y="3643314"/>
            <a:ext cx="1928827" cy="2786081"/>
          </a:xfrm>
          <a:prstGeom prst="rect">
            <a:avLst/>
          </a:prstGeom>
          <a:solidFill>
            <a:srgbClr val="FFFF00"/>
          </a:solidFill>
          <a:ln w="9525">
            <a:noFill/>
            <a:miter lim="800000"/>
            <a:headEnd/>
            <a:tailEnd/>
          </a:ln>
        </p:spPr>
      </p:pic>
      <p:sp>
        <p:nvSpPr>
          <p:cNvPr id="11" name="TextBox 10"/>
          <p:cNvSpPr txBox="1"/>
          <p:nvPr/>
        </p:nvSpPr>
        <p:spPr>
          <a:xfrm>
            <a:off x="6215074" y="5534561"/>
            <a:ext cx="2714644" cy="1323439"/>
          </a:xfrm>
          <a:prstGeom prst="rect">
            <a:avLst/>
          </a:prstGeom>
          <a:noFill/>
        </p:spPr>
        <p:txBody>
          <a:bodyPr wrap="square" rtlCol="0">
            <a:spAutoFit/>
          </a:bodyPr>
          <a:lstStyle/>
          <a:p>
            <a:r>
              <a:rPr lang="ru-RU" sz="1600" dirty="0" smtClean="0">
                <a:solidFill>
                  <a:srgbClr val="0000FF"/>
                </a:solidFill>
              </a:rPr>
              <a:t>Кривая растяжения образцов стенки бедренной артерии  собаки (Б)</a:t>
            </a:r>
            <a:r>
              <a:rPr lang="ru-RU" sz="1600" dirty="0" smtClean="0"/>
              <a:t>.</a:t>
            </a:r>
          </a:p>
          <a:p>
            <a:r>
              <a:rPr lang="ru-RU" sz="1600" dirty="0" smtClean="0">
                <a:solidFill>
                  <a:srgbClr val="0000FF"/>
                </a:solidFill>
              </a:rPr>
              <a:t> </a:t>
            </a:r>
            <a:endParaRPr lang="ru-RU" sz="1600" dirty="0"/>
          </a:p>
        </p:txBody>
      </p:sp>
      <p:sp>
        <p:nvSpPr>
          <p:cNvPr id="12" name="Прямоугольник 11"/>
          <p:cNvSpPr/>
          <p:nvPr/>
        </p:nvSpPr>
        <p:spPr>
          <a:xfrm>
            <a:off x="6357950" y="2143116"/>
            <a:ext cx="2500330" cy="3286148"/>
          </a:xfrm>
          <a:prstGeom prst="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290" y="428604"/>
            <a:ext cx="3906839" cy="523220"/>
          </a:xfrm>
          <a:prstGeom prst="rect">
            <a:avLst/>
          </a:prstGeom>
        </p:spPr>
        <p:txBody>
          <a:bodyPr wrap="none">
            <a:spAutoFit/>
          </a:bodyPr>
          <a:lstStyle/>
          <a:p>
            <a:r>
              <a:rPr lang="ru-RU" sz="2800" b="1" i="1" u="sng" dirty="0" smtClean="0">
                <a:solidFill>
                  <a:srgbClr val="0000FF"/>
                </a:solidFill>
              </a:rPr>
              <a:t>Геометрия сосуда</a:t>
            </a:r>
            <a:endParaRPr lang="ru-RU" sz="2800" b="1" i="1" u="sng" dirty="0">
              <a:solidFill>
                <a:srgbClr val="0000FF"/>
              </a:solidFill>
            </a:endParaRPr>
          </a:p>
        </p:txBody>
      </p:sp>
      <p:pic>
        <p:nvPicPr>
          <p:cNvPr id="3" name="Picture 11" descr="6"/>
          <p:cNvPicPr>
            <a:picLocks noChangeAspect="1" noChangeArrowheads="1"/>
          </p:cNvPicPr>
          <p:nvPr/>
        </p:nvPicPr>
        <p:blipFill>
          <a:blip r:embed="rId3"/>
          <a:srcRect/>
          <a:stretch>
            <a:fillRect/>
          </a:stretch>
        </p:blipFill>
        <p:spPr bwMode="auto">
          <a:xfrm>
            <a:off x="428596" y="1000109"/>
            <a:ext cx="7450138" cy="2000264"/>
          </a:xfrm>
          <a:prstGeom prst="rect">
            <a:avLst/>
          </a:prstGeom>
          <a:solidFill>
            <a:schemeClr val="accent4">
              <a:lumMod val="20000"/>
              <a:lumOff val="80000"/>
            </a:schemeClr>
          </a:solidFill>
          <a:ln w="9525">
            <a:noFill/>
            <a:miter lim="800000"/>
            <a:headEnd/>
            <a:tailEnd/>
          </a:ln>
        </p:spPr>
      </p:pic>
      <p:sp>
        <p:nvSpPr>
          <p:cNvPr id="4" name="Прямоугольник 3"/>
          <p:cNvSpPr/>
          <p:nvPr/>
        </p:nvSpPr>
        <p:spPr>
          <a:xfrm>
            <a:off x="428596" y="2928934"/>
            <a:ext cx="8143932" cy="923330"/>
          </a:xfrm>
          <a:prstGeom prst="rect">
            <a:avLst/>
          </a:prstGeom>
        </p:spPr>
        <p:txBody>
          <a:bodyPr wrap="square">
            <a:spAutoFit/>
          </a:bodyPr>
          <a:lstStyle/>
          <a:p>
            <a:pPr algn="ctr"/>
            <a:r>
              <a:rPr lang="ru-RU" dirty="0" smtClean="0">
                <a:solidFill>
                  <a:srgbClr val="0000FF"/>
                </a:solidFill>
              </a:rPr>
              <a:t>Фрагменты сосуда</a:t>
            </a:r>
          </a:p>
          <a:p>
            <a:pPr algn="ctr"/>
            <a:r>
              <a:rPr lang="ru-RU" dirty="0" smtClean="0">
                <a:solidFill>
                  <a:srgbClr val="0000FF"/>
                </a:solidFill>
              </a:rPr>
              <a:t>А – Продольный; Б – вид с торца; В – формы, которые может принимать спавшийся исходно круглый сосуд</a:t>
            </a:r>
            <a:endParaRPr lang="ru-RU" dirty="0">
              <a:solidFill>
                <a:srgbClr val="0000FF"/>
              </a:solidFill>
            </a:endParaRPr>
          </a:p>
        </p:txBody>
      </p:sp>
      <p:graphicFrame>
        <p:nvGraphicFramePr>
          <p:cNvPr id="320514" name="Object 9" descr="Букет"/>
          <p:cNvGraphicFramePr>
            <a:graphicFrameLocks noChangeAspect="1"/>
          </p:cNvGraphicFramePr>
          <p:nvPr/>
        </p:nvGraphicFramePr>
        <p:xfrm>
          <a:off x="3143240" y="3929066"/>
          <a:ext cx="1838325" cy="1444625"/>
        </p:xfrm>
        <a:graphic>
          <a:graphicData uri="http://schemas.openxmlformats.org/presentationml/2006/ole">
            <p:oleObj spid="_x0000_s2050" name="Формула" r:id="rId4" imgW="685502" imgH="545863" progId="Equation.3">
              <p:embed/>
            </p:oleObj>
          </a:graphicData>
        </a:graphic>
      </p:graphicFrame>
      <p:sp>
        <p:nvSpPr>
          <p:cNvPr id="6" name="Прямоугольник 5"/>
          <p:cNvSpPr/>
          <p:nvPr/>
        </p:nvSpPr>
        <p:spPr>
          <a:xfrm>
            <a:off x="5143504" y="4214818"/>
            <a:ext cx="3353803" cy="461665"/>
          </a:xfrm>
          <a:prstGeom prst="rect">
            <a:avLst/>
          </a:prstGeom>
        </p:spPr>
        <p:txBody>
          <a:bodyPr wrap="none">
            <a:spAutoFit/>
          </a:bodyPr>
          <a:lstStyle/>
          <a:p>
            <a:r>
              <a:rPr lang="ru-RU" sz="2000" dirty="0" smtClean="0">
                <a:solidFill>
                  <a:srgbClr val="0000FF"/>
                </a:solidFill>
              </a:rPr>
              <a:t>- </a:t>
            </a:r>
            <a:r>
              <a:rPr lang="ru-RU" sz="2400" b="1" dirty="0" smtClean="0">
                <a:solidFill>
                  <a:srgbClr val="0000FF"/>
                </a:solidFill>
              </a:rPr>
              <a:t>Уравнение</a:t>
            </a:r>
            <a:r>
              <a:rPr lang="ru-RU" sz="2400" dirty="0" smtClean="0">
                <a:solidFill>
                  <a:srgbClr val="0000FF"/>
                </a:solidFill>
              </a:rPr>
              <a:t> </a:t>
            </a:r>
            <a:r>
              <a:rPr lang="ru-RU" sz="2400" b="1" dirty="0" smtClean="0">
                <a:solidFill>
                  <a:srgbClr val="0000FF"/>
                </a:solidFill>
              </a:rPr>
              <a:t>Ламе</a:t>
            </a:r>
            <a:endParaRPr lang="ru-RU" sz="2400" b="1" dirty="0">
              <a:solidFill>
                <a:srgbClr val="0000FF"/>
              </a:solidFill>
            </a:endParaRPr>
          </a:p>
        </p:txBody>
      </p:sp>
      <p:sp>
        <p:nvSpPr>
          <p:cNvPr id="9" name="Прямоугольник 8"/>
          <p:cNvSpPr/>
          <p:nvPr/>
        </p:nvSpPr>
        <p:spPr>
          <a:xfrm>
            <a:off x="357158" y="5429264"/>
            <a:ext cx="7000924" cy="923330"/>
          </a:xfrm>
          <a:prstGeom prst="rect">
            <a:avLst/>
          </a:prstGeom>
          <a:solidFill>
            <a:schemeClr val="accent1">
              <a:lumMod val="20000"/>
              <a:lumOff val="80000"/>
            </a:schemeClr>
          </a:solidFill>
        </p:spPr>
        <p:txBody>
          <a:bodyPr wrap="square">
            <a:spAutoFit/>
          </a:bodyPr>
          <a:lstStyle/>
          <a:p>
            <a:r>
              <a:rPr lang="en-US" dirty="0" smtClean="0"/>
              <a:t>P</a:t>
            </a:r>
            <a:r>
              <a:rPr lang="ru-RU" dirty="0" smtClean="0"/>
              <a:t> – внутрисосудистое давление; </a:t>
            </a:r>
            <a:r>
              <a:rPr lang="en-US" dirty="0" smtClean="0"/>
              <a:t>r – </a:t>
            </a:r>
            <a:r>
              <a:rPr lang="ru-RU" dirty="0" smtClean="0"/>
              <a:t>радиус сосуда;</a:t>
            </a:r>
          </a:p>
          <a:p>
            <a:r>
              <a:rPr lang="ru-RU" dirty="0" smtClean="0"/>
              <a:t> </a:t>
            </a:r>
            <a:r>
              <a:rPr lang="el-GR" dirty="0" smtClean="0">
                <a:cs typeface="Arial" charset="0"/>
              </a:rPr>
              <a:t>σ</a:t>
            </a:r>
            <a:r>
              <a:rPr lang="ru-RU" dirty="0" smtClean="0">
                <a:cs typeface="Arial" charset="0"/>
              </a:rPr>
              <a:t> – механическое напряжение;  </a:t>
            </a:r>
            <a:r>
              <a:rPr lang="en-US" dirty="0" smtClean="0">
                <a:cs typeface="Arial" charset="0"/>
              </a:rPr>
              <a:t>h</a:t>
            </a:r>
            <a:r>
              <a:rPr lang="ru-RU" dirty="0" smtClean="0">
                <a:cs typeface="Arial" charset="0"/>
              </a:rPr>
              <a:t> – толщина стенки.</a:t>
            </a:r>
          </a:p>
          <a:p>
            <a:r>
              <a:rPr lang="ru-RU" dirty="0" smtClean="0">
                <a:cs typeface="Arial" charset="0"/>
              </a:rPr>
              <a:t> </a:t>
            </a:r>
            <a:endParaRPr lang="el-GR" dirty="0">
              <a:cs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88" y="571500"/>
            <a:ext cx="8501062" cy="584200"/>
          </a:xfrm>
          <a:prstGeom prst="rect">
            <a:avLst/>
          </a:prstGeom>
        </p:spPr>
        <p:txBody>
          <a:bodyPr>
            <a:spAutoFit/>
          </a:bodyPr>
          <a:lstStyle/>
          <a:p>
            <a:pPr algn="ctr" fontAlgn="auto">
              <a:spcBef>
                <a:spcPts val="0"/>
              </a:spcBef>
              <a:spcAft>
                <a:spcPts val="0"/>
              </a:spcAft>
              <a:defRPr/>
            </a:pPr>
            <a:r>
              <a:rPr lang="ru-RU" sz="3200" b="1" u="sng" dirty="0" smtClean="0">
                <a:solidFill>
                  <a:srgbClr val="0000FF"/>
                </a:solidFill>
                <a:uFill>
                  <a:solidFill>
                    <a:srgbClr val="FF0000"/>
                  </a:solidFill>
                </a:uFill>
                <a:latin typeface="+mn-lt"/>
              </a:rPr>
              <a:t>Биофизика мышечного </a:t>
            </a:r>
            <a:r>
              <a:rPr lang="ru-RU" sz="3200" b="1" u="sng" dirty="0">
                <a:solidFill>
                  <a:srgbClr val="0000FF"/>
                </a:solidFill>
                <a:uFill>
                  <a:solidFill>
                    <a:srgbClr val="FF0000"/>
                  </a:solidFill>
                </a:uFill>
                <a:latin typeface="+mn-lt"/>
              </a:rPr>
              <a:t>сокращения</a:t>
            </a:r>
          </a:p>
        </p:txBody>
      </p:sp>
      <p:sp>
        <p:nvSpPr>
          <p:cNvPr id="3" name="Прямоугольник 2"/>
          <p:cNvSpPr/>
          <p:nvPr/>
        </p:nvSpPr>
        <p:spPr>
          <a:xfrm>
            <a:off x="357188" y="1928813"/>
            <a:ext cx="8572500" cy="2308225"/>
          </a:xfrm>
          <a:prstGeom prst="rect">
            <a:avLst/>
          </a:prstGeom>
          <a:solidFill>
            <a:schemeClr val="accent3">
              <a:lumMod val="20000"/>
              <a:lumOff val="80000"/>
            </a:schemeClr>
          </a:solidFill>
          <a:ln>
            <a:noFill/>
          </a:ln>
        </p:spPr>
        <p:txBody>
          <a:bodyPr>
            <a:spAutoFit/>
          </a:bodyPr>
          <a:lstStyle/>
          <a:p>
            <a:pPr fontAlgn="auto">
              <a:spcBef>
                <a:spcPts val="0"/>
              </a:spcBef>
              <a:spcAft>
                <a:spcPts val="0"/>
              </a:spcAft>
              <a:defRPr/>
            </a:pPr>
            <a:r>
              <a:rPr lang="ru-RU" sz="2400" dirty="0">
                <a:solidFill>
                  <a:srgbClr val="0000FF"/>
                </a:solidFill>
                <a:latin typeface="+mn-lt"/>
              </a:rPr>
              <a:t>Мышца – это биологическая система, способная преобразовывать </a:t>
            </a:r>
            <a:r>
              <a:rPr lang="ru-RU" sz="2400" b="1" dirty="0">
                <a:solidFill>
                  <a:srgbClr val="0000FF"/>
                </a:solidFill>
                <a:latin typeface="+mn-lt"/>
              </a:rPr>
              <a:t>химическую</a:t>
            </a:r>
            <a:r>
              <a:rPr lang="ru-RU" sz="2400" dirty="0">
                <a:solidFill>
                  <a:srgbClr val="0000FF"/>
                </a:solidFill>
                <a:latin typeface="+mn-lt"/>
              </a:rPr>
              <a:t> энергию (АТФ)</a:t>
            </a:r>
          </a:p>
          <a:p>
            <a:pPr fontAlgn="auto">
              <a:spcBef>
                <a:spcPts val="0"/>
              </a:spcBef>
              <a:spcAft>
                <a:spcPts val="0"/>
              </a:spcAft>
              <a:defRPr/>
            </a:pPr>
            <a:r>
              <a:rPr lang="ru-RU" sz="2400" dirty="0">
                <a:solidFill>
                  <a:srgbClr val="0000FF"/>
                </a:solidFill>
                <a:latin typeface="+mn-lt"/>
              </a:rPr>
              <a:t> в </a:t>
            </a:r>
            <a:r>
              <a:rPr lang="ru-RU" sz="2400" b="1" u="sng" dirty="0">
                <a:solidFill>
                  <a:srgbClr val="0000FF"/>
                </a:solidFill>
                <a:latin typeface="+mn-lt"/>
              </a:rPr>
              <a:t>тепловую и механическую</a:t>
            </a:r>
            <a:r>
              <a:rPr lang="ru-RU" sz="2400" i="1" u="sng" dirty="0">
                <a:solidFill>
                  <a:srgbClr val="0000FF"/>
                </a:solidFill>
                <a:latin typeface="+mn-lt"/>
              </a:rPr>
              <a:t>.</a:t>
            </a:r>
          </a:p>
          <a:p>
            <a:pPr fontAlgn="auto">
              <a:spcBef>
                <a:spcPts val="0"/>
              </a:spcBef>
              <a:spcAft>
                <a:spcPts val="0"/>
              </a:spcAft>
              <a:defRPr/>
            </a:pPr>
            <a:r>
              <a:rPr lang="ru-RU" sz="2400" dirty="0">
                <a:solidFill>
                  <a:srgbClr val="0000FF"/>
                </a:solidFill>
                <a:latin typeface="+mn-lt"/>
              </a:rPr>
              <a:t> </a:t>
            </a:r>
          </a:p>
          <a:p>
            <a:pPr fontAlgn="auto">
              <a:spcBef>
                <a:spcPts val="0"/>
              </a:spcBef>
              <a:spcAft>
                <a:spcPts val="0"/>
              </a:spcAft>
              <a:defRPr/>
            </a:pPr>
            <a:endParaRPr lang="ru-RU" sz="2400" dirty="0">
              <a:solidFill>
                <a:srgbClr val="0000FF"/>
              </a:solidFill>
              <a:latin typeface="+mn-lt"/>
            </a:endParaRPr>
          </a:p>
          <a:p>
            <a:pPr fontAlgn="auto">
              <a:spcBef>
                <a:spcPts val="0"/>
              </a:spcBef>
              <a:spcAft>
                <a:spcPts val="0"/>
              </a:spcAft>
              <a:defRPr/>
            </a:pPr>
            <a:endParaRPr lang="ru-RU" sz="2400" dirty="0">
              <a:solidFill>
                <a:srgbClr val="0000FF"/>
              </a:solidFill>
              <a:latin typeface="+mn-lt"/>
            </a:endParaRPr>
          </a:p>
        </p:txBody>
      </p:sp>
      <p:sp>
        <p:nvSpPr>
          <p:cNvPr id="4" name="Овал 3"/>
          <p:cNvSpPr/>
          <p:nvPr/>
        </p:nvSpPr>
        <p:spPr>
          <a:xfrm>
            <a:off x="5715000" y="2714625"/>
            <a:ext cx="2857500" cy="1500188"/>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a:solidFill>
                  <a:srgbClr val="0000FF"/>
                </a:solidFill>
              </a:rPr>
              <a:t>КПД мышцы = 45-80%.</a:t>
            </a:r>
            <a:endParaRPr lang="ru-RU" sz="2400" b="1" dirty="0"/>
          </a:p>
        </p:txBody>
      </p:sp>
      <p:sp>
        <p:nvSpPr>
          <p:cNvPr id="5" name="TextBox 4"/>
          <p:cNvSpPr txBox="1">
            <a:spLocks noChangeArrowheads="1"/>
          </p:cNvSpPr>
          <p:nvPr/>
        </p:nvSpPr>
        <p:spPr bwMode="auto">
          <a:xfrm>
            <a:off x="500063" y="4357688"/>
            <a:ext cx="46037" cy="369887"/>
          </a:xfrm>
          <a:prstGeom prst="rect">
            <a:avLst/>
          </a:prstGeom>
          <a:noFill/>
          <a:ln w="9525">
            <a:noFill/>
            <a:miter lim="800000"/>
            <a:headEnd/>
            <a:tailEnd/>
          </a:ln>
        </p:spPr>
        <p:txBody>
          <a:bodyPr>
            <a:spAutoFit/>
          </a:bodyPr>
          <a:lstStyle/>
          <a:p>
            <a:endParaRPr lang="ru-RU" b="1">
              <a:solidFill>
                <a:srgbClr val="00B050"/>
              </a:solidFill>
              <a:latin typeface="Verdana" pitchFamily="34" charset="0"/>
            </a:endParaRPr>
          </a:p>
        </p:txBody>
      </p:sp>
      <p:sp>
        <p:nvSpPr>
          <p:cNvPr id="8" name="TextBox 7"/>
          <p:cNvSpPr txBox="1">
            <a:spLocks noChangeArrowheads="1"/>
          </p:cNvSpPr>
          <p:nvPr/>
        </p:nvSpPr>
        <p:spPr bwMode="auto">
          <a:xfrm>
            <a:off x="428625" y="4500563"/>
            <a:ext cx="8001000" cy="646112"/>
          </a:xfrm>
          <a:prstGeom prst="rect">
            <a:avLst/>
          </a:prstGeom>
          <a:noFill/>
          <a:ln w="9525">
            <a:noFill/>
            <a:miter lim="800000"/>
            <a:headEnd/>
            <a:tailEnd/>
          </a:ln>
        </p:spPr>
        <p:txBody>
          <a:bodyPr>
            <a:spAutoFit/>
          </a:bodyPr>
          <a:lstStyle/>
          <a:p>
            <a:r>
              <a:rPr lang="ru-RU" b="1">
                <a:solidFill>
                  <a:srgbClr val="00B050"/>
                </a:solidFill>
                <a:latin typeface="Verdana" pitchFamily="34" charset="0"/>
              </a:rPr>
              <a:t> Если  бы мышца работала как тепловая машина, то ее температура была  </a:t>
            </a:r>
            <a:r>
              <a:rPr lang="ru-RU" b="1">
                <a:solidFill>
                  <a:srgbClr val="0000FF"/>
                </a:solidFill>
                <a:latin typeface="Verdana" pitchFamily="34" charset="0"/>
              </a:rPr>
              <a:t>215</a:t>
            </a:r>
            <a:r>
              <a:rPr lang="ru-RU" b="1" baseline="30000">
                <a:solidFill>
                  <a:srgbClr val="0000FF"/>
                </a:solidFill>
                <a:latin typeface="Verdana" pitchFamily="34" charset="0"/>
              </a:rPr>
              <a:t>0</a:t>
            </a:r>
            <a:r>
              <a:rPr lang="ru-RU" b="1">
                <a:solidFill>
                  <a:srgbClr val="0000FF"/>
                </a:solidFill>
                <a:latin typeface="Verdana" pitchFamily="34" charset="0"/>
              </a:rPr>
              <a:t> С</a:t>
            </a:r>
            <a:r>
              <a:rPr lang="ru-RU" b="1">
                <a:solidFill>
                  <a:srgbClr val="00B050"/>
                </a:solidFill>
                <a:latin typeface="Verdana" pitchFamily="34" charset="0"/>
              </a:rPr>
              <a:t> </a:t>
            </a:r>
            <a:r>
              <a:rPr lang="ru-RU" b="1">
                <a:solidFill>
                  <a:srgbClr val="C00000"/>
                </a:solidFill>
                <a:latin typeface="Verdana" pitchFamily="34" charset="0"/>
              </a:rPr>
              <a:t>!</a:t>
            </a:r>
          </a:p>
        </p:txBody>
      </p:sp>
      <p:sp>
        <p:nvSpPr>
          <p:cNvPr id="10" name="TextBox 9"/>
          <p:cNvSpPr txBox="1">
            <a:spLocks noChangeArrowheads="1"/>
          </p:cNvSpPr>
          <p:nvPr/>
        </p:nvSpPr>
        <p:spPr bwMode="auto">
          <a:xfrm>
            <a:off x="428625" y="6072188"/>
            <a:ext cx="8143875" cy="369887"/>
          </a:xfrm>
          <a:prstGeom prst="rect">
            <a:avLst/>
          </a:prstGeom>
          <a:noFill/>
          <a:ln w="9525">
            <a:noFill/>
            <a:miter lim="800000"/>
            <a:headEnd/>
            <a:tailEnd/>
          </a:ln>
        </p:spPr>
        <p:txBody>
          <a:bodyPr>
            <a:spAutoFit/>
          </a:bodyPr>
          <a:lstStyle/>
          <a:p>
            <a:endParaRPr lang="ru-RU" b="1">
              <a:solidFill>
                <a:srgbClr val="00B050"/>
              </a:solidFill>
              <a:latin typeface="Verdana" pitchFamily="34" charset="0"/>
            </a:endParaRPr>
          </a:p>
        </p:txBody>
      </p:sp>
      <p:sp>
        <p:nvSpPr>
          <p:cNvPr id="11" name="TextBox 10"/>
          <p:cNvSpPr txBox="1">
            <a:spLocks noChangeArrowheads="1"/>
          </p:cNvSpPr>
          <p:nvPr/>
        </p:nvSpPr>
        <p:spPr bwMode="auto">
          <a:xfrm>
            <a:off x="214313" y="5500688"/>
            <a:ext cx="8501062" cy="923925"/>
          </a:xfrm>
          <a:prstGeom prst="rect">
            <a:avLst/>
          </a:prstGeom>
          <a:solidFill>
            <a:schemeClr val="accent4">
              <a:lumMod val="20000"/>
              <a:lumOff val="80000"/>
            </a:schemeClr>
          </a:solidFill>
          <a:ln w="9525">
            <a:noFill/>
            <a:miter lim="800000"/>
            <a:headEnd/>
            <a:tailEnd/>
          </a:ln>
        </p:spPr>
        <p:txBody>
          <a:bodyPr>
            <a:spAutoFit/>
          </a:bodyPr>
          <a:lstStyle/>
          <a:p>
            <a:pPr>
              <a:defRPr/>
            </a:pPr>
            <a:r>
              <a:rPr lang="ru-RU" b="1" dirty="0">
                <a:latin typeface="Verdana" pitchFamily="34" charset="0"/>
              </a:rPr>
              <a:t>Если учесть, что процессы синтеза АТФ имеют КПД ≈  50%, то полная эффективность превращения энергии питательных веществ в механическую энергию  ≈ 20 %.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srcRect/>
          <a:stretch>
            <a:fillRect/>
          </a:stretch>
        </p:blipFill>
        <p:spPr bwMode="auto">
          <a:xfrm>
            <a:off x="0" y="1114424"/>
            <a:ext cx="9144000" cy="5743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428625" y="500063"/>
            <a:ext cx="7858125" cy="461962"/>
          </a:xfrm>
          <a:prstGeom prst="rect">
            <a:avLst/>
          </a:prstGeom>
          <a:noFill/>
          <a:ln w="9525">
            <a:noFill/>
            <a:miter lim="800000"/>
            <a:headEnd/>
            <a:tailEnd/>
          </a:ln>
        </p:spPr>
        <p:txBody>
          <a:bodyPr>
            <a:spAutoFit/>
          </a:bodyPr>
          <a:lstStyle/>
          <a:p>
            <a:r>
              <a:rPr lang="ru-RU" sz="2400">
                <a:solidFill>
                  <a:srgbClr val="0000FF"/>
                </a:solidFill>
                <a:latin typeface="Verdana" pitchFamily="34" charset="0"/>
              </a:rPr>
              <a:t>Мышцы относятся к классу </a:t>
            </a:r>
            <a:r>
              <a:rPr lang="ru-RU" sz="2400" b="1">
                <a:solidFill>
                  <a:srgbClr val="0000FF"/>
                </a:solidFill>
                <a:latin typeface="Verdana" pitchFamily="34" charset="0"/>
              </a:rPr>
              <a:t>эластомеров</a:t>
            </a:r>
            <a:r>
              <a:rPr lang="ru-RU" sz="2400">
                <a:solidFill>
                  <a:srgbClr val="0000FF"/>
                </a:solidFill>
                <a:latin typeface="Verdana" pitchFamily="34" charset="0"/>
              </a:rPr>
              <a:t>.</a:t>
            </a:r>
          </a:p>
        </p:txBody>
      </p:sp>
      <p:sp>
        <p:nvSpPr>
          <p:cNvPr id="3" name="TextBox 2"/>
          <p:cNvSpPr txBox="1"/>
          <p:nvPr/>
        </p:nvSpPr>
        <p:spPr>
          <a:xfrm>
            <a:off x="428625" y="928688"/>
            <a:ext cx="8286750" cy="1200150"/>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p:spPr>
        <p:txBody>
          <a:bodyPr>
            <a:spAutoFit/>
          </a:bodyPr>
          <a:lstStyle/>
          <a:p>
            <a:pPr fontAlgn="auto">
              <a:spcBef>
                <a:spcPts val="0"/>
              </a:spcBef>
              <a:spcAft>
                <a:spcPts val="0"/>
              </a:spcAft>
              <a:defRPr/>
            </a:pPr>
            <a:r>
              <a:rPr lang="ru-RU" sz="2400" u="sng" dirty="0">
                <a:solidFill>
                  <a:srgbClr val="0000FF"/>
                </a:solidFill>
                <a:latin typeface="+mn-lt"/>
              </a:rPr>
              <a:t>Эластомеры </a:t>
            </a:r>
            <a:r>
              <a:rPr lang="ru-RU" sz="2400" dirty="0">
                <a:solidFill>
                  <a:srgbClr val="0000FF"/>
                </a:solidFill>
                <a:latin typeface="+mn-lt"/>
              </a:rPr>
              <a:t>– это полимеры, которые при нормальной температуре способны к </a:t>
            </a:r>
            <a:r>
              <a:rPr lang="ru-RU" sz="2400" b="1" dirty="0">
                <a:solidFill>
                  <a:srgbClr val="0000FF"/>
                </a:solidFill>
                <a:latin typeface="+mn-lt"/>
              </a:rPr>
              <a:t>огромным обратимым</a:t>
            </a:r>
            <a:r>
              <a:rPr lang="ru-RU" sz="2400" dirty="0">
                <a:solidFill>
                  <a:srgbClr val="0000FF"/>
                </a:solidFill>
                <a:latin typeface="+mn-lt"/>
              </a:rPr>
              <a:t> деформациям.</a:t>
            </a:r>
          </a:p>
        </p:txBody>
      </p:sp>
      <p:sp>
        <p:nvSpPr>
          <p:cNvPr id="4" name="TextBox 3"/>
          <p:cNvSpPr txBox="1">
            <a:spLocks noChangeArrowheads="1"/>
          </p:cNvSpPr>
          <p:nvPr/>
        </p:nvSpPr>
        <p:spPr bwMode="auto">
          <a:xfrm>
            <a:off x="357188" y="2214563"/>
            <a:ext cx="8358187" cy="461962"/>
          </a:xfrm>
          <a:prstGeom prst="rect">
            <a:avLst/>
          </a:prstGeom>
          <a:noFill/>
          <a:ln w="9525">
            <a:noFill/>
            <a:miter lim="800000"/>
            <a:headEnd/>
            <a:tailEnd/>
          </a:ln>
        </p:spPr>
        <p:txBody>
          <a:bodyPr>
            <a:spAutoFit/>
          </a:bodyPr>
          <a:lstStyle/>
          <a:p>
            <a:r>
              <a:rPr lang="ru-RU" sz="2400" b="1" i="1">
                <a:solidFill>
                  <a:srgbClr val="00B050"/>
                </a:solidFill>
                <a:latin typeface="Verdana" pitchFamily="34" charset="0"/>
              </a:rPr>
              <a:t>Пример:</a:t>
            </a:r>
            <a:r>
              <a:rPr lang="ru-RU">
                <a:latin typeface="Verdana" pitchFamily="34" charset="0"/>
              </a:rPr>
              <a:t> </a:t>
            </a:r>
            <a:r>
              <a:rPr lang="ru-RU" sz="2400">
                <a:solidFill>
                  <a:srgbClr val="0000FF"/>
                </a:solidFill>
                <a:latin typeface="Verdana" pitchFamily="34" charset="0"/>
              </a:rPr>
              <a:t>каучук, резина.</a:t>
            </a:r>
          </a:p>
        </p:txBody>
      </p:sp>
      <p:sp>
        <p:nvSpPr>
          <p:cNvPr id="6" name="TextBox 5"/>
          <p:cNvSpPr txBox="1">
            <a:spLocks noChangeArrowheads="1"/>
          </p:cNvSpPr>
          <p:nvPr/>
        </p:nvSpPr>
        <p:spPr bwMode="auto">
          <a:xfrm>
            <a:off x="428625" y="2857500"/>
            <a:ext cx="4286250" cy="461963"/>
          </a:xfrm>
          <a:prstGeom prst="rect">
            <a:avLst/>
          </a:prstGeom>
          <a:noFill/>
          <a:ln w="9525">
            <a:noFill/>
            <a:miter lim="800000"/>
            <a:headEnd/>
            <a:tailEnd/>
          </a:ln>
        </p:spPr>
        <p:txBody>
          <a:bodyPr>
            <a:spAutoFit/>
          </a:bodyPr>
          <a:lstStyle/>
          <a:p>
            <a:r>
              <a:rPr lang="ru-RU" sz="2400" b="1">
                <a:solidFill>
                  <a:srgbClr val="0000FF"/>
                </a:solidFill>
                <a:latin typeface="Verdana" pitchFamily="34" charset="0"/>
              </a:rPr>
              <a:t>Свойства</a:t>
            </a:r>
            <a:r>
              <a:rPr lang="ru-RU" sz="2400">
                <a:solidFill>
                  <a:srgbClr val="0000FF"/>
                </a:solidFill>
                <a:latin typeface="Verdana" pitchFamily="34" charset="0"/>
              </a:rPr>
              <a:t> эластомеров:</a:t>
            </a:r>
          </a:p>
        </p:txBody>
      </p:sp>
      <p:sp>
        <p:nvSpPr>
          <p:cNvPr id="7" name="AutoShape 9"/>
          <p:cNvSpPr>
            <a:spLocks noChangeArrowheads="1"/>
          </p:cNvSpPr>
          <p:nvPr/>
        </p:nvSpPr>
        <p:spPr bwMode="auto">
          <a:xfrm>
            <a:off x="357188" y="3500438"/>
            <a:ext cx="3200400" cy="976312"/>
          </a:xfrm>
          <a:prstGeom prst="roundRect">
            <a:avLst>
              <a:gd name="adj" fmla="val 16667"/>
            </a:avLst>
          </a:prstGeom>
          <a:solidFill>
            <a:schemeClr val="accent2">
              <a:lumMod val="40000"/>
              <a:lumOff val="60000"/>
            </a:schemeClr>
          </a:solidFill>
          <a:ln w="9525">
            <a:solidFill>
              <a:schemeClr val="tx1"/>
            </a:solidFill>
            <a:round/>
            <a:headEnd/>
            <a:tailEnd/>
          </a:ln>
        </p:spPr>
        <p:txBody>
          <a:bodyPr wrap="none" lIns="90000" tIns="46800" rIns="90000" bIns="46800" anchor="ctr"/>
          <a:lstStyle/>
          <a:p>
            <a:pPr algn="ctr" fontAlgn="auto">
              <a:spcBef>
                <a:spcPts val="0"/>
              </a:spcBef>
              <a:spcAft>
                <a:spcPts val="0"/>
              </a:spcAft>
              <a:defRPr/>
            </a:pPr>
            <a:r>
              <a:rPr lang="ru-RU" sz="3200" dirty="0">
                <a:latin typeface="+mn-lt"/>
              </a:rPr>
              <a:t>Эластичность</a:t>
            </a:r>
          </a:p>
        </p:txBody>
      </p:sp>
      <p:sp>
        <p:nvSpPr>
          <p:cNvPr id="9" name="AutoShape 9"/>
          <p:cNvSpPr>
            <a:spLocks noChangeArrowheads="1"/>
          </p:cNvSpPr>
          <p:nvPr/>
        </p:nvSpPr>
        <p:spPr bwMode="auto">
          <a:xfrm>
            <a:off x="5429250" y="3286125"/>
            <a:ext cx="3200400" cy="928688"/>
          </a:xfrm>
          <a:prstGeom prst="roundRect">
            <a:avLst>
              <a:gd name="adj" fmla="val 16667"/>
            </a:avLst>
          </a:prstGeom>
          <a:solidFill>
            <a:schemeClr val="accent1">
              <a:lumMod val="20000"/>
              <a:lumOff val="80000"/>
            </a:schemeClr>
          </a:solidFill>
          <a:ln w="9525">
            <a:solidFill>
              <a:schemeClr val="tx1"/>
            </a:solidFill>
            <a:round/>
            <a:headEnd/>
            <a:tailEnd/>
          </a:ln>
        </p:spPr>
        <p:txBody>
          <a:bodyPr wrap="none" lIns="90000" tIns="46800" rIns="90000" bIns="46800" anchor="ctr"/>
          <a:lstStyle/>
          <a:p>
            <a:pPr algn="ctr" fontAlgn="auto">
              <a:spcBef>
                <a:spcPts val="0"/>
              </a:spcBef>
              <a:spcAft>
                <a:spcPts val="0"/>
              </a:spcAft>
              <a:defRPr/>
            </a:pPr>
            <a:r>
              <a:rPr lang="ru-RU" sz="3200" dirty="0">
                <a:latin typeface="+mn-lt"/>
              </a:rPr>
              <a:t>Пластичность</a:t>
            </a:r>
          </a:p>
        </p:txBody>
      </p:sp>
      <p:sp>
        <p:nvSpPr>
          <p:cNvPr id="10" name="AutoShape 9"/>
          <p:cNvSpPr>
            <a:spLocks noChangeArrowheads="1"/>
          </p:cNvSpPr>
          <p:nvPr/>
        </p:nvSpPr>
        <p:spPr bwMode="auto">
          <a:xfrm>
            <a:off x="2571750" y="4786313"/>
            <a:ext cx="4000500" cy="1000125"/>
          </a:xfrm>
          <a:prstGeom prst="roundRect">
            <a:avLst>
              <a:gd name="adj" fmla="val 16667"/>
            </a:avLst>
          </a:prstGeom>
          <a:solidFill>
            <a:schemeClr val="accent4">
              <a:lumMod val="20000"/>
              <a:lumOff val="80000"/>
            </a:schemeClr>
          </a:solidFill>
          <a:ln w="9525">
            <a:solidFill>
              <a:schemeClr val="tx1"/>
            </a:solidFill>
            <a:round/>
            <a:headEnd/>
            <a:tailEnd/>
          </a:ln>
        </p:spPr>
        <p:txBody>
          <a:bodyPr wrap="none" lIns="90000" tIns="46800" rIns="90000" bIns="46800" anchor="ctr"/>
          <a:lstStyle/>
          <a:p>
            <a:pPr algn="ctr" fontAlgn="auto">
              <a:spcBef>
                <a:spcPts val="0"/>
              </a:spcBef>
              <a:spcAft>
                <a:spcPts val="0"/>
              </a:spcAft>
              <a:defRPr/>
            </a:pPr>
            <a:r>
              <a:rPr lang="ru-RU" sz="3200" dirty="0">
                <a:latin typeface="+mn-lt"/>
              </a:rPr>
              <a:t>Сократимость</a:t>
            </a:r>
          </a:p>
        </p:txBody>
      </p:sp>
      <p:cxnSp>
        <p:nvCxnSpPr>
          <p:cNvPr id="12" name="Прямая со стрелкой 11"/>
          <p:cNvCxnSpPr/>
          <p:nvPr/>
        </p:nvCxnSpPr>
        <p:spPr>
          <a:xfrm rot="5400000">
            <a:off x="1535906" y="3321844"/>
            <a:ext cx="3571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4071938" y="3214688"/>
            <a:ext cx="1357312" cy="9286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6200000" flipH="1">
            <a:off x="3214688" y="3857625"/>
            <a:ext cx="1500188"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57166"/>
            <a:ext cx="8501122" cy="954107"/>
          </a:xfrm>
          <a:prstGeom prst="rect">
            <a:avLst/>
          </a:prstGeom>
          <a:solidFill>
            <a:srgbClr val="00FFCC"/>
          </a:solidFill>
        </p:spPr>
        <p:txBody>
          <a:bodyPr wrap="square">
            <a:spAutoFit/>
          </a:bodyPr>
          <a:lstStyle/>
          <a:p>
            <a:r>
              <a:rPr lang="ru-RU" sz="2800" dirty="0" smtClean="0">
                <a:solidFill>
                  <a:srgbClr val="0000FF"/>
                </a:solidFill>
              </a:rPr>
              <a:t>Механические свойства биологических тканей обусловлены </a:t>
            </a:r>
            <a:r>
              <a:rPr lang="ru-RU" sz="2800" b="1" u="sng" dirty="0" smtClean="0"/>
              <a:t>коллагеном</a:t>
            </a:r>
            <a:endParaRPr lang="ru-RU" sz="2800" b="1" dirty="0"/>
          </a:p>
        </p:txBody>
      </p:sp>
      <p:sp>
        <p:nvSpPr>
          <p:cNvPr id="4" name="TextBox 3"/>
          <p:cNvSpPr txBox="1"/>
          <p:nvPr/>
        </p:nvSpPr>
        <p:spPr>
          <a:xfrm>
            <a:off x="285720" y="1785926"/>
            <a:ext cx="8358246" cy="1200329"/>
          </a:xfrm>
          <a:prstGeom prst="rect">
            <a:avLst/>
          </a:prstGeom>
          <a:noFill/>
        </p:spPr>
        <p:txBody>
          <a:bodyPr wrap="square" rtlCol="0">
            <a:spAutoFit/>
          </a:bodyPr>
          <a:lstStyle/>
          <a:p>
            <a:r>
              <a:rPr lang="ru-RU" sz="2400" b="1" u="sng" dirty="0" smtClean="0">
                <a:solidFill>
                  <a:srgbClr val="0000FF"/>
                </a:solidFill>
              </a:rPr>
              <a:t>Коллаген</a:t>
            </a:r>
            <a:r>
              <a:rPr lang="ru-RU" sz="2400" dirty="0" smtClean="0">
                <a:solidFill>
                  <a:srgbClr val="0000FF"/>
                </a:solidFill>
              </a:rPr>
              <a:t> – </a:t>
            </a:r>
            <a:r>
              <a:rPr lang="ru-RU" sz="2400" b="1" dirty="0" err="1" smtClean="0">
                <a:solidFill>
                  <a:srgbClr val="0000FF"/>
                </a:solidFill>
              </a:rPr>
              <a:t>трехспиральный</a:t>
            </a:r>
            <a:r>
              <a:rPr lang="ru-RU" sz="2400" dirty="0" smtClean="0">
                <a:solidFill>
                  <a:srgbClr val="0000FF"/>
                </a:solidFill>
              </a:rPr>
              <a:t>  </a:t>
            </a:r>
            <a:br>
              <a:rPr lang="ru-RU" sz="2400" dirty="0" smtClean="0">
                <a:solidFill>
                  <a:srgbClr val="0000FF"/>
                </a:solidFill>
              </a:rPr>
            </a:br>
            <a:r>
              <a:rPr lang="ru-RU" sz="2400" u="sng" dirty="0" smtClean="0">
                <a:solidFill>
                  <a:srgbClr val="0000FF"/>
                </a:solidFill>
              </a:rPr>
              <a:t>прочный</a:t>
            </a:r>
            <a:r>
              <a:rPr lang="ru-RU" sz="2400" dirty="0" smtClean="0">
                <a:solidFill>
                  <a:srgbClr val="0000FF"/>
                </a:solidFill>
              </a:rPr>
              <a:t> белок.</a:t>
            </a:r>
          </a:p>
          <a:p>
            <a:r>
              <a:rPr lang="ru-RU" sz="2400" dirty="0" smtClean="0">
                <a:solidFill>
                  <a:srgbClr val="0000FF"/>
                </a:solidFill>
              </a:rPr>
              <a:t> Диаметр 4 мкм</a:t>
            </a:r>
            <a:endParaRPr lang="ru-RU" sz="2400" dirty="0">
              <a:solidFill>
                <a:srgbClr val="0000FF"/>
              </a:solidFill>
            </a:endParaRPr>
          </a:p>
        </p:txBody>
      </p:sp>
      <p:pic>
        <p:nvPicPr>
          <p:cNvPr id="308226" name="Picture 2" descr="http://naturemed.ru/wp-content/uploads/2008/10/d0bad0bed0bbd0bbd0b0d0b3d0b5d0bd.jpg"/>
          <p:cNvPicPr>
            <a:picLocks noChangeAspect="1" noChangeArrowheads="1"/>
          </p:cNvPicPr>
          <p:nvPr/>
        </p:nvPicPr>
        <p:blipFill>
          <a:blip r:embed="rId2"/>
          <a:srcRect/>
          <a:stretch>
            <a:fillRect/>
          </a:stretch>
        </p:blipFill>
        <p:spPr bwMode="auto">
          <a:xfrm>
            <a:off x="357158" y="2928934"/>
            <a:ext cx="3429004" cy="3571900"/>
          </a:xfrm>
          <a:prstGeom prst="rect">
            <a:avLst/>
          </a:prstGeom>
          <a:noFill/>
        </p:spPr>
      </p:pic>
      <p:pic>
        <p:nvPicPr>
          <p:cNvPr id="308228" name="Picture 4" descr="http://www.naturcollagen.ru/images/dnk.jpg"/>
          <p:cNvPicPr>
            <a:picLocks noChangeAspect="1" noChangeArrowheads="1"/>
          </p:cNvPicPr>
          <p:nvPr/>
        </p:nvPicPr>
        <p:blipFill>
          <a:blip r:embed="rId3"/>
          <a:srcRect/>
          <a:stretch>
            <a:fillRect/>
          </a:stretch>
        </p:blipFill>
        <p:spPr bwMode="auto">
          <a:xfrm>
            <a:off x="6858016" y="785794"/>
            <a:ext cx="2000264" cy="1785950"/>
          </a:xfrm>
          <a:prstGeom prst="rect">
            <a:avLst/>
          </a:prstGeom>
          <a:noFill/>
        </p:spPr>
      </p:pic>
      <p:pic>
        <p:nvPicPr>
          <p:cNvPr id="308230" name="Picture 6" descr="http://www.100let.net/6kollagen_clip_image002.jpg"/>
          <p:cNvPicPr>
            <a:picLocks noChangeAspect="1" noChangeArrowheads="1"/>
          </p:cNvPicPr>
          <p:nvPr/>
        </p:nvPicPr>
        <p:blipFill>
          <a:blip r:embed="rId4"/>
          <a:srcRect/>
          <a:stretch>
            <a:fillRect/>
          </a:stretch>
        </p:blipFill>
        <p:spPr bwMode="auto">
          <a:xfrm>
            <a:off x="3857620" y="2143116"/>
            <a:ext cx="5000660" cy="4319578"/>
          </a:xfrm>
          <a:prstGeom prst="rect">
            <a:avLst/>
          </a:prstGeom>
          <a:noFill/>
        </p:spPr>
      </p:pic>
      <p:sp>
        <p:nvSpPr>
          <p:cNvPr id="8" name="TextBox 7"/>
          <p:cNvSpPr txBox="1"/>
          <p:nvPr/>
        </p:nvSpPr>
        <p:spPr>
          <a:xfrm>
            <a:off x="285720" y="1285860"/>
            <a:ext cx="6572296" cy="461665"/>
          </a:xfrm>
          <a:prstGeom prst="rect">
            <a:avLst/>
          </a:prstGeom>
          <a:solidFill>
            <a:schemeClr val="accent1">
              <a:lumMod val="20000"/>
              <a:lumOff val="80000"/>
            </a:schemeClr>
          </a:solidFill>
        </p:spPr>
        <p:txBody>
          <a:bodyPr wrap="square" rtlCol="0">
            <a:spAutoFit/>
          </a:bodyPr>
          <a:lstStyle/>
          <a:p>
            <a:r>
              <a:rPr lang="ru-RU" sz="2400" b="1" dirty="0" smtClean="0">
                <a:solidFill>
                  <a:srgbClr val="0000FF"/>
                </a:solidFill>
              </a:rPr>
              <a:t>Коллаген входит во </a:t>
            </a:r>
            <a:r>
              <a:rPr lang="ru-RU" sz="2400" b="1" dirty="0" smtClean="0"/>
              <a:t>все</a:t>
            </a:r>
            <a:r>
              <a:rPr lang="ru-RU" sz="2400" b="1" dirty="0" smtClean="0">
                <a:solidFill>
                  <a:srgbClr val="0000FF"/>
                </a:solidFill>
              </a:rPr>
              <a:t> ткани</a:t>
            </a:r>
            <a:endParaRPr lang="ru-RU" sz="2400" dirty="0">
              <a:solidFill>
                <a:srgbClr val="0000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Прямоугольник 1"/>
          <p:cNvSpPr>
            <a:spLocks noChangeArrowheads="1"/>
          </p:cNvSpPr>
          <p:nvPr/>
        </p:nvSpPr>
        <p:spPr bwMode="auto">
          <a:xfrm>
            <a:off x="285750" y="428625"/>
            <a:ext cx="8215313" cy="584200"/>
          </a:xfrm>
          <a:prstGeom prst="rect">
            <a:avLst/>
          </a:prstGeom>
          <a:noFill/>
          <a:ln w="9525">
            <a:noFill/>
            <a:miter lim="800000"/>
            <a:headEnd/>
            <a:tailEnd/>
          </a:ln>
        </p:spPr>
        <p:txBody>
          <a:bodyPr>
            <a:spAutoFit/>
          </a:bodyPr>
          <a:lstStyle/>
          <a:p>
            <a:r>
              <a:rPr lang="ru-RU" sz="3200">
                <a:solidFill>
                  <a:srgbClr val="0000FF"/>
                </a:solidFill>
                <a:latin typeface="Verdana" pitchFamily="34" charset="0"/>
              </a:rPr>
              <a:t>Мышцы содержат </a:t>
            </a:r>
          </a:p>
        </p:txBody>
      </p:sp>
      <p:sp>
        <p:nvSpPr>
          <p:cNvPr id="3" name="Прямоугольник 2"/>
          <p:cNvSpPr/>
          <p:nvPr/>
        </p:nvSpPr>
        <p:spPr>
          <a:xfrm>
            <a:off x="1500166" y="1214422"/>
            <a:ext cx="2844048" cy="646331"/>
          </a:xfrm>
          <a:prstGeom prst="rect">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t="100000" r="100000"/>
            </a:path>
            <a:tileRect l="-100000" b="-100000"/>
          </a:gradFill>
        </p:spPr>
        <p:txBody>
          <a:bodyPr wrap="none">
            <a:spAutoFit/>
          </a:bodyPr>
          <a:lstStyle/>
          <a:p>
            <a:pPr fontAlgn="auto">
              <a:spcBef>
                <a:spcPts val="0"/>
              </a:spcBef>
              <a:spcAft>
                <a:spcPts val="0"/>
              </a:spcAft>
              <a:defRPr/>
            </a:pPr>
            <a:r>
              <a:rPr lang="ru-RU" sz="3600" b="1" dirty="0">
                <a:solidFill>
                  <a:srgbClr val="0000FF"/>
                </a:solidFill>
                <a:latin typeface="+mn-lt"/>
              </a:rPr>
              <a:t>эластин +</a:t>
            </a:r>
          </a:p>
        </p:txBody>
      </p:sp>
      <p:sp>
        <p:nvSpPr>
          <p:cNvPr id="4" name="TextBox 3"/>
          <p:cNvSpPr txBox="1"/>
          <p:nvPr/>
        </p:nvSpPr>
        <p:spPr>
          <a:xfrm>
            <a:off x="4214810" y="1214422"/>
            <a:ext cx="2643206" cy="646331"/>
          </a:xfrm>
          <a:prstGeom prst="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t="100000" r="100000"/>
            </a:path>
            <a:tileRect l="-100000" b="-100000"/>
          </a:gradFill>
        </p:spPr>
        <p:txBody>
          <a:bodyPr>
            <a:spAutoFit/>
          </a:bodyPr>
          <a:lstStyle/>
          <a:p>
            <a:pPr fontAlgn="auto">
              <a:spcBef>
                <a:spcPts val="0"/>
              </a:spcBef>
              <a:spcAft>
                <a:spcPts val="0"/>
              </a:spcAft>
              <a:defRPr/>
            </a:pPr>
            <a:r>
              <a:rPr lang="ru-RU" sz="3600" b="1" dirty="0">
                <a:solidFill>
                  <a:srgbClr val="0000FF"/>
                </a:solidFill>
                <a:latin typeface="+mn-lt"/>
              </a:rPr>
              <a:t>коллаген</a:t>
            </a:r>
          </a:p>
        </p:txBody>
      </p:sp>
      <p:sp>
        <p:nvSpPr>
          <p:cNvPr id="43017" name="Прямоугольник 4"/>
          <p:cNvSpPr>
            <a:spLocks noChangeArrowheads="1"/>
          </p:cNvSpPr>
          <p:nvPr/>
        </p:nvSpPr>
        <p:spPr bwMode="auto">
          <a:xfrm>
            <a:off x="2590800" y="3244850"/>
            <a:ext cx="3962400" cy="368300"/>
          </a:xfrm>
          <a:prstGeom prst="rect">
            <a:avLst/>
          </a:prstGeom>
          <a:noFill/>
          <a:ln w="9525">
            <a:noFill/>
            <a:miter lim="800000"/>
            <a:headEnd/>
            <a:tailEnd/>
          </a:ln>
        </p:spPr>
        <p:txBody>
          <a:bodyPr wrap="none">
            <a:spAutoFit/>
          </a:bodyPr>
          <a:lstStyle/>
          <a:p>
            <a:r>
              <a:rPr lang="ru-RU">
                <a:solidFill>
                  <a:srgbClr val="FFFFFF"/>
                </a:solidFill>
                <a:latin typeface="Verdana" pitchFamily="34" charset="0"/>
              </a:rPr>
              <a:t>Придает армирующие свойства</a:t>
            </a:r>
          </a:p>
        </p:txBody>
      </p:sp>
      <p:sp>
        <p:nvSpPr>
          <p:cNvPr id="6" name="TextBox 5"/>
          <p:cNvSpPr txBox="1"/>
          <p:nvPr/>
        </p:nvSpPr>
        <p:spPr>
          <a:xfrm>
            <a:off x="642910" y="2214554"/>
            <a:ext cx="6215106" cy="523220"/>
          </a:xfrm>
          <a:prstGeom prst="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t="100000" r="100000"/>
            </a:path>
            <a:tileRect l="-100000" b="-100000"/>
          </a:gradFill>
        </p:spPr>
        <p:txBody>
          <a:bodyPr>
            <a:spAutoFit/>
          </a:bodyPr>
          <a:lstStyle/>
          <a:p>
            <a:pPr fontAlgn="auto">
              <a:spcBef>
                <a:spcPts val="0"/>
              </a:spcBef>
              <a:spcAft>
                <a:spcPts val="0"/>
              </a:spcAft>
              <a:defRPr/>
            </a:pPr>
            <a:r>
              <a:rPr lang="ru-RU" sz="2800" b="1" dirty="0">
                <a:solidFill>
                  <a:srgbClr val="00B050"/>
                </a:solidFill>
                <a:latin typeface="+mn-lt"/>
              </a:rPr>
              <a:t>Какова роль коллагена?</a:t>
            </a:r>
          </a:p>
        </p:txBody>
      </p:sp>
      <p:sp>
        <p:nvSpPr>
          <p:cNvPr id="7" name="Прямоугольник 6"/>
          <p:cNvSpPr>
            <a:spLocks noChangeArrowheads="1"/>
          </p:cNvSpPr>
          <p:nvPr/>
        </p:nvSpPr>
        <p:spPr bwMode="auto">
          <a:xfrm>
            <a:off x="714375" y="3071813"/>
            <a:ext cx="7700963" cy="584200"/>
          </a:xfrm>
          <a:prstGeom prst="rect">
            <a:avLst/>
          </a:prstGeom>
          <a:noFill/>
          <a:ln w="9525">
            <a:noFill/>
            <a:miter lim="800000"/>
            <a:headEnd/>
            <a:tailEnd/>
          </a:ln>
        </p:spPr>
        <p:txBody>
          <a:bodyPr wrap="none">
            <a:spAutoFit/>
          </a:bodyPr>
          <a:lstStyle/>
          <a:p>
            <a:r>
              <a:rPr lang="ru-RU" sz="3200" b="1">
                <a:solidFill>
                  <a:srgbClr val="0000FF"/>
                </a:solidFill>
                <a:latin typeface="Verdana" pitchFamily="34" charset="0"/>
              </a:rPr>
              <a:t>Придает армирующие свойства</a:t>
            </a:r>
          </a:p>
        </p:txBody>
      </p:sp>
      <p:sp>
        <p:nvSpPr>
          <p:cNvPr id="43022" name="TextBox 7"/>
          <p:cNvSpPr txBox="1">
            <a:spLocks noChangeArrowheads="1"/>
          </p:cNvSpPr>
          <p:nvPr/>
        </p:nvSpPr>
        <p:spPr bwMode="auto">
          <a:xfrm>
            <a:off x="214313" y="4429125"/>
            <a:ext cx="8572500" cy="1077913"/>
          </a:xfrm>
          <a:prstGeom prst="rect">
            <a:avLst/>
          </a:prstGeom>
          <a:noFill/>
          <a:ln w="9525">
            <a:noFill/>
            <a:miter lim="800000"/>
            <a:headEnd/>
            <a:tailEnd/>
          </a:ln>
        </p:spPr>
        <p:txBody>
          <a:bodyPr>
            <a:spAutoFit/>
          </a:bodyPr>
          <a:lstStyle/>
          <a:p>
            <a:r>
              <a:rPr lang="ru-RU" sz="3200">
                <a:solidFill>
                  <a:srgbClr val="0000FF"/>
                </a:solidFill>
                <a:latin typeface="Verdana" pitchFamily="34" charset="0"/>
              </a:rPr>
              <a:t>Мышца –</a:t>
            </a:r>
            <a:r>
              <a:rPr lang="ru-RU" sz="3200" b="1">
                <a:solidFill>
                  <a:srgbClr val="0000FF"/>
                </a:solidFill>
                <a:latin typeface="Verdana" pitchFamily="34" charset="0"/>
              </a:rPr>
              <a:t> </a:t>
            </a:r>
            <a:r>
              <a:rPr lang="ru-RU" sz="3200">
                <a:solidFill>
                  <a:srgbClr val="0000FF"/>
                </a:solidFill>
                <a:latin typeface="Verdana" pitchFamily="34" charset="0"/>
              </a:rPr>
              <a:t>это</a:t>
            </a:r>
            <a:r>
              <a:rPr lang="ru-RU" sz="3200" b="1">
                <a:solidFill>
                  <a:srgbClr val="0000FF"/>
                </a:solidFill>
                <a:latin typeface="Verdana" pitchFamily="34" charset="0"/>
              </a:rPr>
              <a:t> </a:t>
            </a:r>
            <a:r>
              <a:rPr lang="ru-RU" sz="3200" b="1" u="sng">
                <a:solidFill>
                  <a:srgbClr val="0000FF"/>
                </a:solidFill>
                <a:latin typeface="Verdana" pitchFamily="34" charset="0"/>
              </a:rPr>
              <a:t>вязкоупругий</a:t>
            </a:r>
            <a:r>
              <a:rPr lang="ru-RU" sz="3200" b="1">
                <a:solidFill>
                  <a:srgbClr val="0000FF"/>
                </a:solidFill>
                <a:latin typeface="Verdana" pitchFamily="34" charset="0"/>
              </a:rPr>
              <a:t> </a:t>
            </a:r>
            <a:r>
              <a:rPr lang="ru-RU" sz="3200">
                <a:solidFill>
                  <a:srgbClr val="0000FF"/>
                </a:solidFill>
                <a:latin typeface="Verdana" pitchFamily="34" charset="0"/>
              </a:rPr>
              <a:t>элемент</a:t>
            </a:r>
            <a:r>
              <a:rPr lang="ru-RU" sz="3200" b="1">
                <a:solidFill>
                  <a:srgbClr val="0000FF"/>
                </a:solidFill>
                <a:latin typeface="Verdana" pitchFamily="34" charset="0"/>
              </a:rPr>
              <a:t>.</a:t>
            </a:r>
          </a:p>
          <a:p>
            <a:endParaRPr lang="ru-RU" sz="3200" b="1">
              <a:latin typeface="Verdana" pitchFamily="34" charset="0"/>
            </a:endParaRPr>
          </a:p>
        </p:txBody>
      </p:sp>
      <p:sp>
        <p:nvSpPr>
          <p:cNvPr id="9" name="Прямоугольник 8"/>
          <p:cNvSpPr>
            <a:spLocks noChangeArrowheads="1"/>
          </p:cNvSpPr>
          <p:nvPr/>
        </p:nvSpPr>
        <p:spPr bwMode="auto">
          <a:xfrm>
            <a:off x="428625" y="5500688"/>
            <a:ext cx="8215313" cy="523875"/>
          </a:xfrm>
          <a:prstGeom prst="rect">
            <a:avLst/>
          </a:prstGeom>
          <a:noFill/>
          <a:ln w="9525">
            <a:noFill/>
            <a:miter lim="800000"/>
            <a:headEnd/>
            <a:tailEnd/>
          </a:ln>
        </p:spPr>
        <p:txBody>
          <a:bodyPr>
            <a:spAutoFit/>
          </a:bodyPr>
          <a:lstStyle/>
          <a:p>
            <a:r>
              <a:rPr lang="ru-RU" sz="2800" b="1">
                <a:solidFill>
                  <a:srgbClr val="0000FF"/>
                </a:solidFill>
                <a:latin typeface="Verdana" pitchFamily="34" charset="0"/>
              </a:rPr>
              <a:t>актин </a:t>
            </a:r>
            <a:r>
              <a:rPr lang="en-US" sz="2800" b="1">
                <a:solidFill>
                  <a:srgbClr val="0000FF"/>
                </a:solidFill>
                <a:latin typeface="Verdana" pitchFamily="34" charset="0"/>
              </a:rPr>
              <a:t>&amp;</a:t>
            </a:r>
            <a:r>
              <a:rPr lang="ru-RU" sz="2800" b="1">
                <a:solidFill>
                  <a:srgbClr val="0000FF"/>
                </a:solidFill>
                <a:latin typeface="Verdana" pitchFamily="34" charset="0"/>
              </a:rPr>
              <a:t> миозин - </a:t>
            </a:r>
            <a:r>
              <a:rPr lang="ru-RU" sz="2800">
                <a:solidFill>
                  <a:srgbClr val="0000FF"/>
                </a:solidFill>
                <a:latin typeface="Verdana" pitchFamily="34" charset="0"/>
              </a:rPr>
              <a:t>сократительные белки</a:t>
            </a:r>
            <a:endParaRPr lang="ru-RU" sz="2800">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Прямоугольник 1"/>
          <p:cNvSpPr>
            <a:spLocks noChangeArrowheads="1"/>
          </p:cNvSpPr>
          <p:nvPr/>
        </p:nvSpPr>
        <p:spPr bwMode="auto">
          <a:xfrm>
            <a:off x="2786063" y="571500"/>
            <a:ext cx="3149600" cy="584200"/>
          </a:xfrm>
          <a:prstGeom prst="rect">
            <a:avLst/>
          </a:prstGeom>
          <a:noFill/>
          <a:ln w="9525">
            <a:noFill/>
            <a:miter lim="800000"/>
            <a:headEnd/>
            <a:tailEnd/>
          </a:ln>
        </p:spPr>
        <p:txBody>
          <a:bodyPr wrap="none">
            <a:spAutoFit/>
          </a:bodyPr>
          <a:lstStyle/>
          <a:p>
            <a:r>
              <a:rPr lang="ru-RU" sz="3200" b="1" u="sng">
                <a:solidFill>
                  <a:srgbClr val="0000FF"/>
                </a:solidFill>
                <a:latin typeface="Verdana" pitchFamily="34" charset="0"/>
              </a:rPr>
              <a:t>Сокращение</a:t>
            </a:r>
          </a:p>
        </p:txBody>
      </p:sp>
      <p:sp>
        <p:nvSpPr>
          <p:cNvPr id="44035" name="Прямоугольник 2"/>
          <p:cNvSpPr>
            <a:spLocks noChangeArrowheads="1"/>
          </p:cNvSpPr>
          <p:nvPr/>
        </p:nvSpPr>
        <p:spPr bwMode="auto">
          <a:xfrm>
            <a:off x="428625" y="1428750"/>
            <a:ext cx="3030538" cy="584200"/>
          </a:xfrm>
          <a:prstGeom prst="rect">
            <a:avLst/>
          </a:prstGeom>
          <a:gradFill rotWithShape="1">
            <a:gsLst>
              <a:gs pos="0">
                <a:srgbClr val="8FDEA0"/>
              </a:gs>
              <a:gs pos="50000">
                <a:srgbClr val="BCE9C5"/>
              </a:gs>
              <a:gs pos="100000">
                <a:srgbClr val="DFF3E3"/>
              </a:gs>
            </a:gsLst>
            <a:lin ang="0" scaled="1"/>
          </a:gradFill>
          <a:ln w="9525">
            <a:noFill/>
            <a:miter lim="800000"/>
            <a:headEnd/>
            <a:tailEnd/>
          </a:ln>
        </p:spPr>
        <p:txBody>
          <a:bodyPr wrap="none">
            <a:spAutoFit/>
          </a:bodyPr>
          <a:lstStyle/>
          <a:p>
            <a:r>
              <a:rPr lang="ru-RU" sz="3200" b="1">
                <a:solidFill>
                  <a:srgbClr val="0000FF"/>
                </a:solidFill>
                <a:latin typeface="Verdana" pitchFamily="34" charset="0"/>
              </a:rPr>
              <a:t>Укорочение</a:t>
            </a:r>
          </a:p>
        </p:txBody>
      </p:sp>
      <p:sp>
        <p:nvSpPr>
          <p:cNvPr id="44036" name="Прямоугольник 3"/>
          <p:cNvSpPr>
            <a:spLocks noChangeArrowheads="1"/>
          </p:cNvSpPr>
          <p:nvPr/>
        </p:nvSpPr>
        <p:spPr bwMode="auto">
          <a:xfrm>
            <a:off x="785813" y="2428875"/>
            <a:ext cx="2722562" cy="584200"/>
          </a:xfrm>
          <a:prstGeom prst="rect">
            <a:avLst/>
          </a:prstGeom>
          <a:noFill/>
          <a:ln w="9525">
            <a:noFill/>
            <a:miter lim="800000"/>
            <a:headEnd/>
            <a:tailEnd/>
          </a:ln>
        </p:spPr>
        <p:txBody>
          <a:bodyPr wrap="none">
            <a:spAutoFit/>
          </a:bodyPr>
          <a:lstStyle/>
          <a:p>
            <a:r>
              <a:rPr lang="ru-RU" sz="3200" b="1">
                <a:solidFill>
                  <a:srgbClr val="0000FF"/>
                </a:solidFill>
                <a:latin typeface="Verdana" pitchFamily="34" charset="0"/>
              </a:rPr>
              <a:t>Генерация</a:t>
            </a:r>
          </a:p>
        </p:txBody>
      </p:sp>
      <p:sp>
        <p:nvSpPr>
          <p:cNvPr id="5" name="Прямоугольник 4"/>
          <p:cNvSpPr/>
          <p:nvPr/>
        </p:nvSpPr>
        <p:spPr>
          <a:xfrm>
            <a:off x="4929190" y="1428736"/>
            <a:ext cx="3857652" cy="255454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txBody>
          <a:bodyPr>
            <a:spAutoFit/>
          </a:bodyPr>
          <a:lstStyle/>
          <a:p>
            <a:pPr fontAlgn="auto">
              <a:spcBef>
                <a:spcPts val="0"/>
              </a:spcBef>
              <a:spcAft>
                <a:spcPts val="0"/>
              </a:spcAft>
              <a:defRPr/>
            </a:pPr>
            <a:r>
              <a:rPr lang="ru-RU" sz="3200" b="1" dirty="0">
                <a:solidFill>
                  <a:srgbClr val="0000FF"/>
                </a:solidFill>
                <a:latin typeface="+mn-lt"/>
              </a:rPr>
              <a:t>Активные процессы в мышце, генерирующие силу </a:t>
            </a:r>
            <a:r>
              <a:rPr lang="en-US" sz="3200" b="1" dirty="0">
                <a:solidFill>
                  <a:srgbClr val="0000FF"/>
                </a:solidFill>
                <a:latin typeface="+mn-lt"/>
              </a:rPr>
              <a:t>F</a:t>
            </a:r>
            <a:r>
              <a:rPr lang="ru-RU" sz="3200" b="1" dirty="0">
                <a:solidFill>
                  <a:srgbClr val="0000FF"/>
                </a:solidFill>
                <a:latin typeface="+mn-lt"/>
              </a:rPr>
              <a:t>.</a:t>
            </a:r>
          </a:p>
        </p:txBody>
      </p:sp>
      <p:sp>
        <p:nvSpPr>
          <p:cNvPr id="6" name="Загнутый угол 5"/>
          <p:cNvSpPr/>
          <p:nvPr/>
        </p:nvSpPr>
        <p:spPr>
          <a:xfrm>
            <a:off x="285750" y="4286250"/>
            <a:ext cx="1285875" cy="1008063"/>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dirty="0"/>
              <a:t>силы</a:t>
            </a:r>
          </a:p>
        </p:txBody>
      </p:sp>
      <p:sp>
        <p:nvSpPr>
          <p:cNvPr id="7" name="Загнутый угол 6"/>
          <p:cNvSpPr/>
          <p:nvPr/>
        </p:nvSpPr>
        <p:spPr>
          <a:xfrm>
            <a:off x="1714500" y="4214813"/>
            <a:ext cx="2500313" cy="1150937"/>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dirty="0"/>
              <a:t>движения</a:t>
            </a:r>
          </a:p>
        </p:txBody>
      </p:sp>
      <p:sp>
        <p:nvSpPr>
          <p:cNvPr id="8" name="Загнутый угол 7"/>
          <p:cNvSpPr/>
          <p:nvPr/>
        </p:nvSpPr>
        <p:spPr>
          <a:xfrm>
            <a:off x="4500563" y="4286250"/>
            <a:ext cx="1857375" cy="1008063"/>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dirty="0"/>
              <a:t>тепла</a:t>
            </a:r>
          </a:p>
        </p:txBody>
      </p:sp>
      <p:sp>
        <p:nvSpPr>
          <p:cNvPr id="44043" name="Line 10"/>
          <p:cNvSpPr>
            <a:spLocks noChangeShapeType="1"/>
          </p:cNvSpPr>
          <p:nvPr/>
        </p:nvSpPr>
        <p:spPr bwMode="auto">
          <a:xfrm flipH="1">
            <a:off x="2643188" y="1071563"/>
            <a:ext cx="649287" cy="431800"/>
          </a:xfrm>
          <a:prstGeom prst="line">
            <a:avLst/>
          </a:prstGeom>
          <a:noFill/>
          <a:ln w="9525">
            <a:solidFill>
              <a:schemeClr val="tx1"/>
            </a:solidFill>
            <a:round/>
            <a:headEnd/>
            <a:tailEnd type="triangle" w="med" len="med"/>
          </a:ln>
        </p:spPr>
        <p:txBody>
          <a:bodyPr/>
          <a:lstStyle/>
          <a:p>
            <a:endParaRPr lang="ru-RU"/>
          </a:p>
        </p:txBody>
      </p:sp>
      <p:sp>
        <p:nvSpPr>
          <p:cNvPr id="44044" name="Line 10"/>
          <p:cNvSpPr>
            <a:spLocks noChangeShapeType="1"/>
          </p:cNvSpPr>
          <p:nvPr/>
        </p:nvSpPr>
        <p:spPr bwMode="auto">
          <a:xfrm>
            <a:off x="5078413" y="1071563"/>
            <a:ext cx="636587" cy="571500"/>
          </a:xfrm>
          <a:prstGeom prst="line">
            <a:avLst/>
          </a:prstGeom>
          <a:noFill/>
          <a:ln w="9525">
            <a:solidFill>
              <a:schemeClr val="tx1"/>
            </a:solidFill>
            <a:round/>
            <a:headEnd/>
            <a:tailEnd type="triangle" w="med" len="med"/>
          </a:ln>
        </p:spPr>
        <p:txBody>
          <a:bodyPr/>
          <a:lstStyle/>
          <a:p>
            <a:endParaRPr lang="ru-RU"/>
          </a:p>
        </p:txBody>
      </p:sp>
      <p:sp>
        <p:nvSpPr>
          <p:cNvPr id="44045" name="Line 10"/>
          <p:cNvSpPr>
            <a:spLocks noChangeShapeType="1"/>
          </p:cNvSpPr>
          <p:nvPr/>
        </p:nvSpPr>
        <p:spPr bwMode="auto">
          <a:xfrm flipH="1">
            <a:off x="857250" y="2857500"/>
            <a:ext cx="785813" cy="1285875"/>
          </a:xfrm>
          <a:prstGeom prst="line">
            <a:avLst/>
          </a:prstGeom>
          <a:noFill/>
          <a:ln w="9525">
            <a:solidFill>
              <a:schemeClr val="tx1"/>
            </a:solidFill>
            <a:round/>
            <a:headEnd/>
            <a:tailEnd type="triangle" w="med" len="med"/>
          </a:ln>
        </p:spPr>
        <p:txBody>
          <a:bodyPr/>
          <a:lstStyle/>
          <a:p>
            <a:endParaRPr lang="ru-RU"/>
          </a:p>
        </p:txBody>
      </p:sp>
      <p:sp>
        <p:nvSpPr>
          <p:cNvPr id="44046" name="Line 10"/>
          <p:cNvSpPr>
            <a:spLocks noChangeShapeType="1"/>
          </p:cNvSpPr>
          <p:nvPr/>
        </p:nvSpPr>
        <p:spPr bwMode="auto">
          <a:xfrm>
            <a:off x="2071688" y="2928938"/>
            <a:ext cx="428625" cy="1289050"/>
          </a:xfrm>
          <a:prstGeom prst="line">
            <a:avLst/>
          </a:prstGeom>
          <a:noFill/>
          <a:ln w="9525">
            <a:solidFill>
              <a:schemeClr val="tx1"/>
            </a:solidFill>
            <a:round/>
            <a:headEnd/>
            <a:tailEnd type="triangle" w="med" len="med"/>
          </a:ln>
        </p:spPr>
        <p:txBody>
          <a:bodyPr/>
          <a:lstStyle/>
          <a:p>
            <a:endParaRPr lang="ru-RU"/>
          </a:p>
        </p:txBody>
      </p:sp>
      <p:sp>
        <p:nvSpPr>
          <p:cNvPr id="44047" name="Line 10"/>
          <p:cNvSpPr>
            <a:spLocks noChangeShapeType="1"/>
          </p:cNvSpPr>
          <p:nvPr/>
        </p:nvSpPr>
        <p:spPr bwMode="auto">
          <a:xfrm>
            <a:off x="2428875" y="2928938"/>
            <a:ext cx="2714625" cy="1285875"/>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0" y="1000109"/>
            <a:ext cx="9144000" cy="5857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a:spLocks noChangeArrowheads="1"/>
          </p:cNvSpPr>
          <p:nvPr/>
        </p:nvSpPr>
        <p:spPr bwMode="auto">
          <a:xfrm>
            <a:off x="571500" y="1214438"/>
            <a:ext cx="3714750" cy="719137"/>
          </a:xfrm>
          <a:prstGeom prst="roundRect">
            <a:avLst>
              <a:gd name="adj" fmla="val 16667"/>
            </a:avLst>
          </a:prstGeom>
          <a:solidFill>
            <a:srgbClr val="FFC000"/>
          </a:solidFill>
          <a:ln w="9525">
            <a:noFill/>
            <a:round/>
            <a:headEnd/>
            <a:tailEnd/>
          </a:ln>
        </p:spPr>
        <p:txBody>
          <a:bodyPr wrap="none" anchor="ctr"/>
          <a:lstStyle/>
          <a:p>
            <a:pPr algn="ctr" fontAlgn="auto">
              <a:spcBef>
                <a:spcPts val="0"/>
              </a:spcBef>
              <a:spcAft>
                <a:spcPts val="0"/>
              </a:spcAft>
              <a:defRPr/>
            </a:pPr>
            <a:r>
              <a:rPr lang="ru-RU" sz="2800" dirty="0">
                <a:solidFill>
                  <a:schemeClr val="accent5">
                    <a:lumMod val="10000"/>
                  </a:schemeClr>
                </a:solidFill>
                <a:latin typeface="+mn-lt"/>
              </a:rPr>
              <a:t> </a:t>
            </a:r>
          </a:p>
        </p:txBody>
      </p:sp>
      <p:sp>
        <p:nvSpPr>
          <p:cNvPr id="45059" name="Прямоугольник 1"/>
          <p:cNvSpPr>
            <a:spLocks noChangeArrowheads="1"/>
          </p:cNvSpPr>
          <p:nvPr/>
        </p:nvSpPr>
        <p:spPr bwMode="auto">
          <a:xfrm>
            <a:off x="1571625" y="357188"/>
            <a:ext cx="5700713" cy="523875"/>
          </a:xfrm>
          <a:prstGeom prst="rect">
            <a:avLst/>
          </a:prstGeom>
          <a:noFill/>
          <a:ln w="9525">
            <a:noFill/>
            <a:miter lim="800000"/>
            <a:headEnd/>
            <a:tailEnd/>
          </a:ln>
        </p:spPr>
        <p:txBody>
          <a:bodyPr wrap="none">
            <a:spAutoFit/>
          </a:bodyPr>
          <a:lstStyle/>
          <a:p>
            <a:r>
              <a:rPr lang="ru-RU" sz="2800" u="sng">
                <a:solidFill>
                  <a:srgbClr val="0000FF"/>
                </a:solidFill>
                <a:latin typeface="Verdana" pitchFamily="34" charset="0"/>
              </a:rPr>
              <a:t>Два </a:t>
            </a:r>
            <a:r>
              <a:rPr lang="ru-RU" sz="2800" b="1" u="sng">
                <a:solidFill>
                  <a:srgbClr val="0000FF"/>
                </a:solidFill>
                <a:latin typeface="Verdana" pitchFamily="34" charset="0"/>
              </a:rPr>
              <a:t>искусственных</a:t>
            </a:r>
            <a:r>
              <a:rPr lang="ru-RU" sz="2800" u="sng">
                <a:solidFill>
                  <a:srgbClr val="0000FF"/>
                </a:solidFill>
                <a:latin typeface="Verdana" pitchFamily="34" charset="0"/>
              </a:rPr>
              <a:t> режима</a:t>
            </a:r>
          </a:p>
        </p:txBody>
      </p:sp>
      <p:sp>
        <p:nvSpPr>
          <p:cNvPr id="45060" name="Прямоугольник 2"/>
          <p:cNvSpPr>
            <a:spLocks noChangeArrowheads="1"/>
          </p:cNvSpPr>
          <p:nvPr/>
        </p:nvSpPr>
        <p:spPr bwMode="auto">
          <a:xfrm>
            <a:off x="1000125" y="1285875"/>
            <a:ext cx="3146425" cy="461963"/>
          </a:xfrm>
          <a:prstGeom prst="rect">
            <a:avLst/>
          </a:prstGeom>
          <a:noFill/>
          <a:ln w="9525">
            <a:noFill/>
            <a:miter lim="800000"/>
            <a:headEnd/>
            <a:tailEnd/>
          </a:ln>
        </p:spPr>
        <p:txBody>
          <a:bodyPr wrap="none">
            <a:spAutoFit/>
          </a:bodyPr>
          <a:lstStyle/>
          <a:p>
            <a:pPr algn="ctr"/>
            <a:r>
              <a:rPr lang="ru-RU" sz="2400" b="1">
                <a:solidFill>
                  <a:srgbClr val="0000FF"/>
                </a:solidFill>
                <a:latin typeface="Verdana" pitchFamily="34" charset="0"/>
              </a:rPr>
              <a:t>Изометрический</a:t>
            </a:r>
          </a:p>
        </p:txBody>
      </p:sp>
      <p:sp>
        <p:nvSpPr>
          <p:cNvPr id="6" name="AutoShape 5"/>
          <p:cNvSpPr>
            <a:spLocks noChangeArrowheads="1"/>
          </p:cNvSpPr>
          <p:nvPr/>
        </p:nvSpPr>
        <p:spPr bwMode="auto">
          <a:xfrm>
            <a:off x="5072063" y="1285875"/>
            <a:ext cx="3500437" cy="719138"/>
          </a:xfrm>
          <a:prstGeom prst="roundRect">
            <a:avLst>
              <a:gd name="adj" fmla="val 16667"/>
            </a:avLst>
          </a:prstGeom>
          <a:solidFill>
            <a:srgbClr val="FFC000"/>
          </a:solidFill>
          <a:ln w="9525">
            <a:solidFill>
              <a:schemeClr val="tx1"/>
            </a:solidFill>
            <a:round/>
            <a:headEnd/>
            <a:tailEnd/>
          </a:ln>
        </p:spPr>
        <p:txBody>
          <a:bodyPr wrap="none" anchor="ctr"/>
          <a:lstStyle/>
          <a:p>
            <a:pPr algn="ctr" fontAlgn="auto">
              <a:spcBef>
                <a:spcPts val="0"/>
              </a:spcBef>
              <a:spcAft>
                <a:spcPts val="0"/>
              </a:spcAft>
              <a:defRPr/>
            </a:pPr>
            <a:endParaRPr lang="ru-RU" sz="2800" dirty="0">
              <a:solidFill>
                <a:schemeClr val="accent5">
                  <a:lumMod val="10000"/>
                </a:schemeClr>
              </a:solidFill>
              <a:latin typeface="+mn-lt"/>
            </a:endParaRPr>
          </a:p>
        </p:txBody>
      </p:sp>
      <p:sp>
        <p:nvSpPr>
          <p:cNvPr id="45062" name="Прямоугольник 3"/>
          <p:cNvSpPr>
            <a:spLocks noChangeArrowheads="1"/>
          </p:cNvSpPr>
          <p:nvPr/>
        </p:nvSpPr>
        <p:spPr bwMode="auto">
          <a:xfrm>
            <a:off x="5214938" y="1357313"/>
            <a:ext cx="2905125" cy="461962"/>
          </a:xfrm>
          <a:prstGeom prst="rect">
            <a:avLst/>
          </a:prstGeom>
          <a:noFill/>
          <a:ln w="9525">
            <a:noFill/>
            <a:miter lim="800000"/>
            <a:headEnd/>
            <a:tailEnd/>
          </a:ln>
        </p:spPr>
        <p:txBody>
          <a:bodyPr wrap="none">
            <a:spAutoFit/>
          </a:bodyPr>
          <a:lstStyle/>
          <a:p>
            <a:pPr algn="ctr"/>
            <a:r>
              <a:rPr lang="ru-RU" sz="2400" b="1">
                <a:solidFill>
                  <a:srgbClr val="0000FF"/>
                </a:solidFill>
                <a:latin typeface="Verdana" pitchFamily="34" charset="0"/>
              </a:rPr>
              <a:t>Изотонический</a:t>
            </a:r>
          </a:p>
        </p:txBody>
      </p:sp>
      <p:sp>
        <p:nvSpPr>
          <p:cNvPr id="45063" name="Прямоугольник 6"/>
          <p:cNvSpPr>
            <a:spLocks noChangeArrowheads="1"/>
          </p:cNvSpPr>
          <p:nvPr/>
        </p:nvSpPr>
        <p:spPr bwMode="auto">
          <a:xfrm>
            <a:off x="1143000" y="2000250"/>
            <a:ext cx="2149475" cy="523875"/>
          </a:xfrm>
          <a:prstGeom prst="rect">
            <a:avLst/>
          </a:prstGeom>
          <a:noFill/>
          <a:ln w="9525">
            <a:noFill/>
            <a:miter lim="800000"/>
            <a:headEnd/>
            <a:tailEnd/>
          </a:ln>
        </p:spPr>
        <p:txBody>
          <a:bodyPr wrap="none">
            <a:spAutoFit/>
          </a:bodyPr>
          <a:lstStyle/>
          <a:p>
            <a:pPr algn="ctr"/>
            <a:r>
              <a:rPr lang="ru-RU" sz="2800">
                <a:solidFill>
                  <a:srgbClr val="0000FF"/>
                </a:solidFill>
                <a:latin typeface="Verdana" pitchFamily="34" charset="0"/>
              </a:rPr>
              <a:t>Постоянна</a:t>
            </a:r>
          </a:p>
        </p:txBody>
      </p:sp>
      <p:sp>
        <p:nvSpPr>
          <p:cNvPr id="45064" name="Прямоугольник 7"/>
          <p:cNvSpPr>
            <a:spLocks noChangeArrowheads="1"/>
          </p:cNvSpPr>
          <p:nvPr/>
        </p:nvSpPr>
        <p:spPr bwMode="auto">
          <a:xfrm>
            <a:off x="714375" y="2428875"/>
            <a:ext cx="8001000" cy="708025"/>
          </a:xfrm>
          <a:prstGeom prst="rect">
            <a:avLst/>
          </a:prstGeom>
          <a:gradFill rotWithShape="1">
            <a:gsLst>
              <a:gs pos="0">
                <a:srgbClr val="FFDE80"/>
              </a:gs>
              <a:gs pos="50000">
                <a:srgbClr val="FFE8B3"/>
              </a:gs>
              <a:gs pos="100000">
                <a:srgbClr val="FFF3DA"/>
              </a:gs>
            </a:gsLst>
            <a:lin ang="5400000" scaled="1"/>
          </a:gradFill>
          <a:ln w="9525">
            <a:noFill/>
            <a:miter lim="800000"/>
            <a:headEnd/>
            <a:tailEnd/>
          </a:ln>
        </p:spPr>
        <p:txBody>
          <a:bodyPr>
            <a:spAutoFit/>
          </a:bodyPr>
          <a:lstStyle/>
          <a:p>
            <a:pPr algn="ctr"/>
            <a:r>
              <a:rPr lang="ru-RU" sz="2000" b="1">
                <a:solidFill>
                  <a:srgbClr val="0000FF"/>
                </a:solidFill>
                <a:latin typeface="Verdana" pitchFamily="34" charset="0"/>
              </a:rPr>
              <a:t>Длина</a:t>
            </a:r>
            <a:r>
              <a:rPr lang="en-US" sz="2000" b="1">
                <a:solidFill>
                  <a:srgbClr val="0000FF"/>
                </a:solidFill>
                <a:latin typeface="Verdana" pitchFamily="34" charset="0"/>
              </a:rPr>
              <a:t> l</a:t>
            </a:r>
            <a:r>
              <a:rPr lang="ru-RU" sz="2000" b="1">
                <a:solidFill>
                  <a:srgbClr val="0000FF"/>
                </a:solidFill>
                <a:latin typeface="Verdana" pitchFamily="34" charset="0"/>
              </a:rPr>
              <a:t>=</a:t>
            </a:r>
            <a:r>
              <a:rPr lang="en-US" sz="2000" b="1">
                <a:solidFill>
                  <a:srgbClr val="0000FF"/>
                </a:solidFill>
                <a:latin typeface="Verdana" pitchFamily="34" charset="0"/>
              </a:rPr>
              <a:t>const</a:t>
            </a:r>
            <a:r>
              <a:rPr lang="en-US" sz="2000">
                <a:solidFill>
                  <a:srgbClr val="0000FF"/>
                </a:solidFill>
                <a:latin typeface="Verdana" pitchFamily="34" charset="0"/>
              </a:rPr>
              <a:t>	</a:t>
            </a:r>
            <a:r>
              <a:rPr lang="ru-RU" sz="2000">
                <a:solidFill>
                  <a:srgbClr val="0000FF"/>
                </a:solidFill>
                <a:latin typeface="Verdana" pitchFamily="34" charset="0"/>
              </a:rPr>
              <a:t>	 </a:t>
            </a:r>
            <a:r>
              <a:rPr lang="ru-RU" sz="2000" b="1">
                <a:solidFill>
                  <a:srgbClr val="0000FF"/>
                </a:solidFill>
                <a:latin typeface="Verdana" pitchFamily="34" charset="0"/>
              </a:rPr>
              <a:t>Напряжение</a:t>
            </a:r>
            <a:r>
              <a:rPr lang="en-US" sz="2000">
                <a:solidFill>
                  <a:srgbClr val="0000FF"/>
                </a:solidFill>
                <a:latin typeface="Verdana" pitchFamily="34" charset="0"/>
              </a:rPr>
              <a:t> </a:t>
            </a:r>
            <a:r>
              <a:rPr lang="el-GR" sz="2000" b="1">
                <a:solidFill>
                  <a:srgbClr val="0000FF"/>
                </a:solidFill>
                <a:latin typeface="Verdana" pitchFamily="34" charset="0"/>
              </a:rPr>
              <a:t>σ</a:t>
            </a:r>
            <a:r>
              <a:rPr lang="en-US" sz="2000" b="1">
                <a:solidFill>
                  <a:srgbClr val="0000FF"/>
                </a:solidFill>
                <a:latin typeface="Verdana" pitchFamily="34" charset="0"/>
              </a:rPr>
              <a:t>=const</a:t>
            </a:r>
            <a:endParaRPr lang="ru-RU" sz="2000" b="1">
              <a:solidFill>
                <a:srgbClr val="0000FF"/>
              </a:solidFill>
              <a:latin typeface="Verdana" pitchFamily="34" charset="0"/>
            </a:endParaRPr>
          </a:p>
          <a:p>
            <a:r>
              <a:rPr lang="ru-RU" sz="2000">
                <a:solidFill>
                  <a:srgbClr val="0000FF"/>
                </a:solidFill>
                <a:latin typeface="Verdana" pitchFamily="34" charset="0"/>
              </a:rPr>
              <a:t>       Нет движения                                  Движение есть</a:t>
            </a:r>
          </a:p>
        </p:txBody>
      </p:sp>
      <p:sp>
        <p:nvSpPr>
          <p:cNvPr id="45065" name="Прямоугольник 8"/>
          <p:cNvSpPr>
            <a:spLocks noChangeArrowheads="1"/>
          </p:cNvSpPr>
          <p:nvPr/>
        </p:nvSpPr>
        <p:spPr bwMode="auto">
          <a:xfrm>
            <a:off x="1357313" y="3214688"/>
            <a:ext cx="1379537" cy="369887"/>
          </a:xfrm>
          <a:prstGeom prst="rect">
            <a:avLst/>
          </a:prstGeom>
          <a:noFill/>
          <a:ln w="9525">
            <a:noFill/>
            <a:miter lim="800000"/>
            <a:headEnd/>
            <a:tailEnd/>
          </a:ln>
        </p:spPr>
        <p:txBody>
          <a:bodyPr wrap="none">
            <a:spAutoFit/>
          </a:bodyPr>
          <a:lstStyle/>
          <a:p>
            <a:pPr algn="ctr"/>
            <a:r>
              <a:rPr lang="ru-RU" i="1" u="sng">
                <a:solidFill>
                  <a:srgbClr val="00B050"/>
                </a:solidFill>
                <a:latin typeface="Verdana" pitchFamily="34" charset="0"/>
              </a:rPr>
              <a:t>Примеры:</a:t>
            </a:r>
          </a:p>
        </p:txBody>
      </p:sp>
      <p:sp>
        <p:nvSpPr>
          <p:cNvPr id="10" name="Прямоугольник 9"/>
          <p:cNvSpPr/>
          <p:nvPr/>
        </p:nvSpPr>
        <p:spPr>
          <a:xfrm>
            <a:off x="428625" y="3643313"/>
            <a:ext cx="5429250" cy="923925"/>
          </a:xfrm>
          <a:prstGeom prst="rect">
            <a:avLst/>
          </a:prstGeom>
        </p:spPr>
        <p:txBody>
          <a:bodyPr>
            <a:spAutoFit/>
          </a:bodyPr>
          <a:lstStyle/>
          <a:p>
            <a:pPr fontAlgn="auto">
              <a:spcBef>
                <a:spcPts val="0"/>
              </a:spcBef>
              <a:spcAft>
                <a:spcPts val="0"/>
              </a:spcAft>
              <a:defRPr/>
            </a:pPr>
            <a:r>
              <a:rPr lang="ru-RU" dirty="0">
                <a:solidFill>
                  <a:srgbClr val="00B050"/>
                </a:solidFill>
                <a:latin typeface="+mn-lt"/>
              </a:rPr>
              <a:t>Жевательные мышцы при             	</a:t>
            </a:r>
            <a:endParaRPr lang="ru-RU" dirty="0">
              <a:solidFill>
                <a:schemeClr val="accent5">
                  <a:lumMod val="10000"/>
                </a:schemeClr>
              </a:solidFill>
              <a:latin typeface="+mn-lt"/>
            </a:endParaRPr>
          </a:p>
          <a:p>
            <a:pPr fontAlgn="auto">
              <a:spcBef>
                <a:spcPts val="0"/>
              </a:spcBef>
              <a:spcAft>
                <a:spcPts val="0"/>
              </a:spcAft>
              <a:defRPr/>
            </a:pPr>
            <a:r>
              <a:rPr lang="ru-RU" dirty="0">
                <a:solidFill>
                  <a:srgbClr val="00B050"/>
                </a:solidFill>
                <a:latin typeface="+mn-lt"/>
              </a:rPr>
              <a:t>сомкнутых челюстях</a:t>
            </a:r>
            <a:r>
              <a:rPr lang="en-US" dirty="0">
                <a:solidFill>
                  <a:srgbClr val="00B050"/>
                </a:solidFill>
                <a:latin typeface="+mn-lt"/>
                <a:cs typeface="Times New Roman" pitchFamily="18" charset="0"/>
              </a:rPr>
              <a:t>	</a:t>
            </a:r>
            <a:r>
              <a:rPr lang="ru-RU" dirty="0">
                <a:solidFill>
                  <a:srgbClr val="00B050"/>
                </a:solidFill>
                <a:latin typeface="+mn-lt"/>
                <a:cs typeface="Times New Roman" pitchFamily="18" charset="0"/>
              </a:rPr>
              <a:t>			 </a:t>
            </a:r>
            <a:endParaRPr lang="ru-RU" dirty="0">
              <a:solidFill>
                <a:srgbClr val="00B050"/>
              </a:solidFill>
              <a:latin typeface="+mn-lt"/>
            </a:endParaRPr>
          </a:p>
        </p:txBody>
      </p:sp>
      <p:pic>
        <p:nvPicPr>
          <p:cNvPr id="45067" name="Picture 16" descr="2"/>
          <p:cNvPicPr>
            <a:picLocks noChangeAspect="1" noChangeArrowheads="1"/>
          </p:cNvPicPr>
          <p:nvPr/>
        </p:nvPicPr>
        <p:blipFill>
          <a:blip r:embed="rId2"/>
          <a:srcRect/>
          <a:stretch>
            <a:fillRect/>
          </a:stretch>
        </p:blipFill>
        <p:spPr bwMode="auto">
          <a:xfrm>
            <a:off x="571500" y="4286250"/>
            <a:ext cx="1277938" cy="2220913"/>
          </a:xfrm>
          <a:prstGeom prst="rect">
            <a:avLst/>
          </a:prstGeom>
          <a:noFill/>
          <a:ln w="9525">
            <a:noFill/>
            <a:miter lim="800000"/>
            <a:headEnd/>
            <a:tailEnd/>
          </a:ln>
        </p:spPr>
      </p:pic>
      <p:sp>
        <p:nvSpPr>
          <p:cNvPr id="12" name="Прямоугольник 11"/>
          <p:cNvSpPr/>
          <p:nvPr/>
        </p:nvSpPr>
        <p:spPr>
          <a:xfrm>
            <a:off x="2071670" y="4500570"/>
            <a:ext cx="2273379" cy="369332"/>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t="100000" r="100000"/>
            </a:path>
            <a:tileRect l="-100000" b="-100000"/>
          </a:gradFill>
        </p:spPr>
        <p:txBody>
          <a:bodyPr wrap="none">
            <a:spAutoFit/>
          </a:bodyPr>
          <a:lstStyle/>
          <a:p>
            <a:pPr algn="ctr" fontAlgn="auto">
              <a:spcBef>
                <a:spcPts val="0"/>
              </a:spcBef>
              <a:spcAft>
                <a:spcPts val="0"/>
              </a:spcAft>
              <a:defRPr/>
            </a:pPr>
            <a:r>
              <a:rPr lang="ru-RU" b="1" u="sng" dirty="0">
                <a:solidFill>
                  <a:srgbClr val="0000FF"/>
                </a:solidFill>
                <a:latin typeface="+mn-lt"/>
              </a:rPr>
              <a:t>Регистрируется</a:t>
            </a:r>
            <a:endParaRPr lang="el-GR" b="1" u="sng" dirty="0">
              <a:solidFill>
                <a:srgbClr val="0000FF"/>
              </a:solidFill>
              <a:latin typeface="+mn-lt"/>
              <a:cs typeface="Times New Roman" pitchFamily="18" charset="0"/>
            </a:endParaRPr>
          </a:p>
        </p:txBody>
      </p:sp>
      <p:sp>
        <p:nvSpPr>
          <p:cNvPr id="45071" name="Прямоугольник 12"/>
          <p:cNvSpPr>
            <a:spLocks noChangeArrowheads="1"/>
          </p:cNvSpPr>
          <p:nvPr/>
        </p:nvSpPr>
        <p:spPr bwMode="auto">
          <a:xfrm>
            <a:off x="1928813" y="4857750"/>
            <a:ext cx="3357562" cy="738188"/>
          </a:xfrm>
          <a:prstGeom prst="rect">
            <a:avLst/>
          </a:prstGeom>
          <a:gradFill rotWithShape="1">
            <a:gsLst>
              <a:gs pos="0">
                <a:srgbClr val="A0A000"/>
              </a:gs>
              <a:gs pos="50000">
                <a:srgbClr val="E6E600"/>
              </a:gs>
              <a:gs pos="100000">
                <a:srgbClr val="FFFF00"/>
              </a:gs>
            </a:gsLst>
            <a:lin ang="18900000" scaled="1"/>
          </a:gradFill>
          <a:ln w="9525">
            <a:noFill/>
            <a:miter lim="800000"/>
            <a:headEnd/>
            <a:tailEnd/>
          </a:ln>
        </p:spPr>
        <p:txBody>
          <a:bodyPr>
            <a:spAutoFit/>
          </a:bodyPr>
          <a:lstStyle/>
          <a:p>
            <a:r>
              <a:rPr lang="ru-RU" sz="2000">
                <a:solidFill>
                  <a:srgbClr val="0000FF"/>
                </a:solidFill>
                <a:latin typeface="Verdana" pitchFamily="34" charset="0"/>
              </a:rPr>
              <a:t>Развиваемая</a:t>
            </a:r>
            <a:r>
              <a:rPr lang="en-US" sz="2000">
                <a:solidFill>
                  <a:srgbClr val="0000FF"/>
                </a:solidFill>
                <a:latin typeface="Verdana" pitchFamily="34" charset="0"/>
              </a:rPr>
              <a:t> </a:t>
            </a:r>
            <a:r>
              <a:rPr lang="ru-RU" sz="2000">
                <a:solidFill>
                  <a:srgbClr val="0000FF"/>
                </a:solidFill>
                <a:latin typeface="Verdana" pitchFamily="34" charset="0"/>
              </a:rPr>
              <a:t>сила </a:t>
            </a:r>
            <a:r>
              <a:rPr lang="en-US" sz="2400">
                <a:solidFill>
                  <a:srgbClr val="0000FF"/>
                </a:solidFill>
                <a:latin typeface="Verdana" pitchFamily="34" charset="0"/>
              </a:rPr>
              <a:t>F </a:t>
            </a:r>
            <a:r>
              <a:rPr lang="ru-RU">
                <a:latin typeface="Verdana" pitchFamily="34" charset="0"/>
              </a:rPr>
              <a:t>	</a:t>
            </a:r>
          </a:p>
        </p:txBody>
      </p:sp>
      <p:sp>
        <p:nvSpPr>
          <p:cNvPr id="45072" name="Прямоугольник 13"/>
          <p:cNvSpPr>
            <a:spLocks noChangeArrowheads="1"/>
          </p:cNvSpPr>
          <p:nvPr/>
        </p:nvSpPr>
        <p:spPr bwMode="auto">
          <a:xfrm>
            <a:off x="6000750" y="2071688"/>
            <a:ext cx="1871663" cy="461962"/>
          </a:xfrm>
          <a:prstGeom prst="rect">
            <a:avLst/>
          </a:prstGeom>
          <a:noFill/>
          <a:ln w="9525">
            <a:noFill/>
            <a:miter lim="800000"/>
            <a:headEnd/>
            <a:tailEnd/>
          </a:ln>
        </p:spPr>
        <p:txBody>
          <a:bodyPr wrap="none">
            <a:spAutoFit/>
          </a:bodyPr>
          <a:lstStyle/>
          <a:p>
            <a:pPr algn="ctr"/>
            <a:r>
              <a:rPr lang="ru-RU" sz="2400">
                <a:solidFill>
                  <a:srgbClr val="0000FF"/>
                </a:solidFill>
                <a:latin typeface="Verdana" pitchFamily="34" charset="0"/>
              </a:rPr>
              <a:t>Постоянно</a:t>
            </a:r>
          </a:p>
        </p:txBody>
      </p:sp>
      <p:pic>
        <p:nvPicPr>
          <p:cNvPr id="45073" name="Picture 14" descr="1"/>
          <p:cNvPicPr>
            <a:picLocks noChangeAspect="1" noChangeArrowheads="1"/>
          </p:cNvPicPr>
          <p:nvPr/>
        </p:nvPicPr>
        <p:blipFill>
          <a:blip r:embed="rId3"/>
          <a:srcRect/>
          <a:stretch>
            <a:fillRect/>
          </a:stretch>
        </p:blipFill>
        <p:spPr bwMode="auto">
          <a:xfrm>
            <a:off x="7286625" y="3286125"/>
            <a:ext cx="1608138" cy="2157413"/>
          </a:xfrm>
          <a:prstGeom prst="rect">
            <a:avLst/>
          </a:prstGeom>
          <a:noFill/>
          <a:ln w="9525">
            <a:noFill/>
            <a:miter lim="800000"/>
            <a:headEnd/>
            <a:tailEnd/>
          </a:ln>
        </p:spPr>
      </p:pic>
      <p:sp>
        <p:nvSpPr>
          <p:cNvPr id="45074" name="Прямоугольник 15"/>
          <p:cNvSpPr>
            <a:spLocks noChangeArrowheads="1"/>
          </p:cNvSpPr>
          <p:nvPr/>
        </p:nvSpPr>
        <p:spPr bwMode="auto">
          <a:xfrm>
            <a:off x="5500688" y="3214688"/>
            <a:ext cx="1274762" cy="369887"/>
          </a:xfrm>
          <a:prstGeom prst="rect">
            <a:avLst/>
          </a:prstGeom>
          <a:noFill/>
          <a:ln w="9525">
            <a:noFill/>
            <a:miter lim="800000"/>
            <a:headEnd/>
            <a:tailEnd/>
          </a:ln>
        </p:spPr>
        <p:txBody>
          <a:bodyPr wrap="none">
            <a:spAutoFit/>
          </a:bodyPr>
          <a:lstStyle/>
          <a:p>
            <a:r>
              <a:rPr lang="ru-RU" i="1" u="sng">
                <a:solidFill>
                  <a:srgbClr val="00B050"/>
                </a:solidFill>
                <a:latin typeface="Verdana" pitchFamily="34" charset="0"/>
              </a:rPr>
              <a:t>Примеры</a:t>
            </a:r>
          </a:p>
        </p:txBody>
      </p:sp>
      <p:sp>
        <p:nvSpPr>
          <p:cNvPr id="45075" name="Прямоугольник 16"/>
          <p:cNvSpPr>
            <a:spLocks noChangeArrowheads="1"/>
          </p:cNvSpPr>
          <p:nvPr/>
        </p:nvSpPr>
        <p:spPr bwMode="auto">
          <a:xfrm>
            <a:off x="5143500" y="3643313"/>
            <a:ext cx="2071688" cy="369887"/>
          </a:xfrm>
          <a:prstGeom prst="rect">
            <a:avLst/>
          </a:prstGeom>
          <a:noFill/>
          <a:ln w="9525">
            <a:noFill/>
            <a:miter lim="800000"/>
            <a:headEnd/>
            <a:tailEnd/>
          </a:ln>
        </p:spPr>
        <p:txBody>
          <a:bodyPr>
            <a:spAutoFit/>
          </a:bodyPr>
          <a:lstStyle/>
          <a:p>
            <a:r>
              <a:rPr lang="ru-RU">
                <a:solidFill>
                  <a:srgbClr val="00B050"/>
                </a:solidFill>
                <a:latin typeface="Verdana" pitchFamily="34" charset="0"/>
              </a:rPr>
              <a:t>Бицепс плеча        </a:t>
            </a:r>
          </a:p>
        </p:txBody>
      </p:sp>
      <p:sp>
        <p:nvSpPr>
          <p:cNvPr id="45076" name="Прямоугольник 17"/>
          <p:cNvSpPr>
            <a:spLocks noChangeArrowheads="1"/>
          </p:cNvSpPr>
          <p:nvPr/>
        </p:nvSpPr>
        <p:spPr bwMode="auto">
          <a:xfrm>
            <a:off x="5500688" y="4929188"/>
            <a:ext cx="2273300" cy="369887"/>
          </a:xfrm>
          <a:prstGeom prst="rect">
            <a:avLst/>
          </a:prstGeom>
          <a:solidFill>
            <a:srgbClr val="FFFF00"/>
          </a:solidFill>
          <a:ln w="9525">
            <a:noFill/>
            <a:miter lim="800000"/>
            <a:headEnd/>
            <a:tailEnd/>
          </a:ln>
        </p:spPr>
        <p:txBody>
          <a:bodyPr wrap="none">
            <a:spAutoFit/>
          </a:bodyPr>
          <a:lstStyle/>
          <a:p>
            <a:pPr algn="ctr"/>
            <a:r>
              <a:rPr lang="ru-RU" b="1" u="sng">
                <a:solidFill>
                  <a:srgbClr val="0000FF"/>
                </a:solidFill>
                <a:latin typeface="Verdana" pitchFamily="34" charset="0"/>
              </a:rPr>
              <a:t>Регистрируется</a:t>
            </a:r>
          </a:p>
        </p:txBody>
      </p:sp>
      <p:sp>
        <p:nvSpPr>
          <p:cNvPr id="45077" name="Прямоугольник 18"/>
          <p:cNvSpPr>
            <a:spLocks noChangeArrowheads="1"/>
          </p:cNvSpPr>
          <p:nvPr/>
        </p:nvSpPr>
        <p:spPr bwMode="auto">
          <a:xfrm>
            <a:off x="5500688" y="5286375"/>
            <a:ext cx="2928937" cy="708025"/>
          </a:xfrm>
          <a:prstGeom prst="rect">
            <a:avLst/>
          </a:prstGeom>
          <a:gradFill rotWithShape="1">
            <a:gsLst>
              <a:gs pos="0">
                <a:srgbClr val="A0A000"/>
              </a:gs>
              <a:gs pos="50000">
                <a:srgbClr val="E6E600"/>
              </a:gs>
              <a:gs pos="100000">
                <a:srgbClr val="FFFF00"/>
              </a:gs>
            </a:gsLst>
            <a:lin ang="10800000" scaled="1"/>
          </a:gradFill>
          <a:ln w="9525">
            <a:noFill/>
            <a:miter lim="800000"/>
            <a:headEnd/>
            <a:tailEnd/>
          </a:ln>
        </p:spPr>
        <p:txBody>
          <a:bodyPr>
            <a:spAutoFit/>
          </a:bodyPr>
          <a:lstStyle/>
          <a:p>
            <a:r>
              <a:rPr lang="ru-RU" sz="2000">
                <a:solidFill>
                  <a:srgbClr val="0000FF"/>
                </a:solidFill>
                <a:latin typeface="Verdana" pitchFamily="34" charset="0"/>
              </a:rPr>
              <a:t>изменяемая</a:t>
            </a:r>
            <a:r>
              <a:rPr lang="en-US" sz="2000">
                <a:solidFill>
                  <a:srgbClr val="0000FF"/>
                </a:solidFill>
                <a:latin typeface="Verdana" pitchFamily="34" charset="0"/>
              </a:rPr>
              <a:t> </a:t>
            </a:r>
            <a:r>
              <a:rPr lang="ru-RU" sz="2000">
                <a:solidFill>
                  <a:srgbClr val="0000FF"/>
                </a:solidFill>
                <a:latin typeface="Verdana" pitchFamily="34" charset="0"/>
              </a:rPr>
              <a:t>длина </a:t>
            </a:r>
            <a:r>
              <a:rPr lang="ru-RU" sz="2000">
                <a:solidFill>
                  <a:srgbClr val="0000FF"/>
                </a:solidFill>
                <a:latin typeface="Verdana" pitchFamily="34" charset="0"/>
                <a:cs typeface="Times New Roman" pitchFamily="18" charset="0"/>
              </a:rPr>
              <a:t>                          </a:t>
            </a:r>
            <a:r>
              <a:rPr lang="ru-RU" sz="2000">
                <a:solidFill>
                  <a:srgbClr val="0000FF"/>
                </a:solidFill>
                <a:latin typeface="Verdana" pitchFamily="34" charset="0"/>
              </a:rPr>
              <a:t> ∆</a:t>
            </a:r>
            <a:r>
              <a:rPr lang="en-US" sz="2000">
                <a:solidFill>
                  <a:srgbClr val="0000FF"/>
                </a:solidFill>
                <a:latin typeface="Verdana" pitchFamily="34" charset="0"/>
              </a:rPr>
              <a:t>l</a:t>
            </a:r>
            <a:r>
              <a:rPr lang="ru-RU" sz="2000">
                <a:solidFill>
                  <a:srgbClr val="0000FF"/>
                </a:solidFill>
                <a:latin typeface="Verdana" pitchFamily="34" charset="0"/>
              </a:rPr>
              <a:t>(</a:t>
            </a:r>
            <a:r>
              <a:rPr lang="en-US" sz="2000">
                <a:solidFill>
                  <a:srgbClr val="0000FF"/>
                </a:solidFill>
                <a:latin typeface="Verdana" pitchFamily="34" charset="0"/>
              </a:rPr>
              <a:t>t)</a:t>
            </a:r>
            <a:endParaRPr lang="ru-RU" sz="2000">
              <a:solidFill>
                <a:srgbClr val="0000FF"/>
              </a:solidFill>
              <a:latin typeface="Verdana"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0005.tif"/>
          <p:cNvPicPr>
            <a:picLocks noChangeAspect="1"/>
          </p:cNvPicPr>
          <p:nvPr/>
        </p:nvPicPr>
        <p:blipFill>
          <a:blip r:embed="rId2"/>
          <a:stretch>
            <a:fillRect/>
          </a:stretch>
        </p:blipFill>
        <p:spPr>
          <a:xfrm>
            <a:off x="959981" y="1357298"/>
            <a:ext cx="7112481" cy="492922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Прямоугольник 1"/>
          <p:cNvSpPr>
            <a:spLocks noChangeArrowheads="1"/>
          </p:cNvSpPr>
          <p:nvPr/>
        </p:nvSpPr>
        <p:spPr bwMode="auto">
          <a:xfrm>
            <a:off x="2071688" y="428625"/>
            <a:ext cx="4371975" cy="584200"/>
          </a:xfrm>
          <a:prstGeom prst="rect">
            <a:avLst/>
          </a:prstGeom>
          <a:noFill/>
          <a:ln w="9525">
            <a:noFill/>
            <a:miter lim="800000"/>
            <a:headEnd/>
            <a:tailEnd/>
          </a:ln>
        </p:spPr>
        <p:txBody>
          <a:bodyPr wrap="none">
            <a:spAutoFit/>
          </a:bodyPr>
          <a:lstStyle/>
          <a:p>
            <a:r>
              <a:rPr lang="ru-RU" sz="3200" b="1" u="sng">
                <a:solidFill>
                  <a:srgbClr val="0000FF"/>
                </a:solidFill>
                <a:latin typeface="Verdana" pitchFamily="34" charset="0"/>
              </a:rPr>
              <a:t>Уравнения Хилла</a:t>
            </a:r>
          </a:p>
        </p:txBody>
      </p:sp>
      <p:sp>
        <p:nvSpPr>
          <p:cNvPr id="12293" name="Прямоугольник 2"/>
          <p:cNvSpPr>
            <a:spLocks noChangeArrowheads="1"/>
          </p:cNvSpPr>
          <p:nvPr/>
        </p:nvSpPr>
        <p:spPr bwMode="auto">
          <a:xfrm>
            <a:off x="714375" y="1071563"/>
            <a:ext cx="3706813" cy="523875"/>
          </a:xfrm>
          <a:prstGeom prst="rect">
            <a:avLst/>
          </a:prstGeom>
          <a:noFill/>
          <a:ln w="9525">
            <a:noFill/>
            <a:miter lim="800000"/>
            <a:headEnd/>
            <a:tailEnd/>
          </a:ln>
        </p:spPr>
        <p:txBody>
          <a:bodyPr wrap="none">
            <a:spAutoFit/>
          </a:bodyPr>
          <a:lstStyle/>
          <a:p>
            <a:r>
              <a:rPr lang="en-US" sz="2800" u="sng">
                <a:solidFill>
                  <a:srgbClr val="0000FF"/>
                </a:solidFill>
                <a:latin typeface="Verdana" pitchFamily="34" charset="0"/>
              </a:rPr>
              <a:t>I</a:t>
            </a:r>
            <a:r>
              <a:rPr lang="ru-RU" sz="2800" u="sng">
                <a:solidFill>
                  <a:srgbClr val="0000FF"/>
                </a:solidFill>
                <a:latin typeface="Verdana" pitchFamily="34" charset="0"/>
              </a:rPr>
              <a:t> уравнение Хилла</a:t>
            </a:r>
          </a:p>
        </p:txBody>
      </p:sp>
      <p:graphicFrame>
        <p:nvGraphicFramePr>
          <p:cNvPr id="12290" name="Object 6"/>
          <p:cNvGraphicFramePr>
            <a:graphicFrameLocks noChangeAspect="1"/>
          </p:cNvGraphicFramePr>
          <p:nvPr/>
        </p:nvGraphicFramePr>
        <p:xfrm>
          <a:off x="857250" y="1571625"/>
          <a:ext cx="3143250" cy="1165225"/>
        </p:xfrm>
        <a:graphic>
          <a:graphicData uri="http://schemas.openxmlformats.org/presentationml/2006/ole">
            <p:oleObj spid="_x0000_s5122" name="Equation" r:id="rId3" imgW="482400" imgH="228600" progId="">
              <p:embed/>
            </p:oleObj>
          </a:graphicData>
        </a:graphic>
      </p:graphicFrame>
      <p:sp>
        <p:nvSpPr>
          <p:cNvPr id="12294" name="Прямоугольник 4"/>
          <p:cNvSpPr>
            <a:spLocks noChangeArrowheads="1"/>
          </p:cNvSpPr>
          <p:nvPr/>
        </p:nvSpPr>
        <p:spPr bwMode="auto">
          <a:xfrm>
            <a:off x="428625" y="2857500"/>
            <a:ext cx="4572000" cy="1016000"/>
          </a:xfrm>
          <a:prstGeom prst="rect">
            <a:avLst/>
          </a:prstGeom>
          <a:noFill/>
          <a:ln w="9525">
            <a:noFill/>
            <a:miter lim="800000"/>
            <a:headEnd/>
            <a:tailEnd/>
          </a:ln>
        </p:spPr>
        <p:txBody>
          <a:bodyPr>
            <a:spAutoFit/>
          </a:bodyPr>
          <a:lstStyle/>
          <a:p>
            <a:r>
              <a:rPr lang="en-US" sz="2000" b="1">
                <a:solidFill>
                  <a:srgbClr val="0000FF"/>
                </a:solidFill>
                <a:latin typeface="Verdana" pitchFamily="34" charset="0"/>
              </a:rPr>
              <a:t>q</a:t>
            </a:r>
            <a:r>
              <a:rPr lang="en-US" sz="2000" b="1" baseline="-25000">
                <a:solidFill>
                  <a:srgbClr val="0000FF"/>
                </a:solidFill>
                <a:latin typeface="Verdana" pitchFamily="34" charset="0"/>
              </a:rPr>
              <a:t>x</a:t>
            </a:r>
            <a:r>
              <a:rPr lang="en-US" sz="2000">
                <a:solidFill>
                  <a:srgbClr val="0000FF"/>
                </a:solidFill>
                <a:latin typeface="Verdana" pitchFamily="34" charset="0"/>
              </a:rPr>
              <a:t> – </a:t>
            </a:r>
            <a:r>
              <a:rPr lang="ru-RU" sz="2000">
                <a:solidFill>
                  <a:srgbClr val="0000FF"/>
                </a:solidFill>
                <a:latin typeface="Verdana" pitchFamily="34" charset="0"/>
              </a:rPr>
              <a:t>предельное значение          выделившейся теплоты</a:t>
            </a:r>
          </a:p>
          <a:p>
            <a:r>
              <a:rPr lang="en-US" sz="2000" b="1">
                <a:solidFill>
                  <a:srgbClr val="0000FF"/>
                </a:solidFill>
                <a:latin typeface="Verdana" pitchFamily="34" charset="0"/>
              </a:rPr>
              <a:t>x</a:t>
            </a:r>
            <a:r>
              <a:rPr lang="ru-RU" sz="2000">
                <a:solidFill>
                  <a:srgbClr val="0000FF"/>
                </a:solidFill>
                <a:latin typeface="Verdana" pitchFamily="34" charset="0"/>
              </a:rPr>
              <a:t> – укорочение.</a:t>
            </a:r>
          </a:p>
        </p:txBody>
      </p:sp>
      <p:pic>
        <p:nvPicPr>
          <p:cNvPr id="12295" name="Picture 16"/>
          <p:cNvPicPr>
            <a:picLocks noChangeAspect="1" noChangeArrowheads="1"/>
          </p:cNvPicPr>
          <p:nvPr/>
        </p:nvPicPr>
        <p:blipFill>
          <a:blip r:embed="rId4"/>
          <a:srcRect/>
          <a:stretch>
            <a:fillRect/>
          </a:stretch>
        </p:blipFill>
        <p:spPr bwMode="auto">
          <a:xfrm>
            <a:off x="7072313" y="428625"/>
            <a:ext cx="1684337" cy="2376488"/>
          </a:xfrm>
          <a:prstGeom prst="rect">
            <a:avLst/>
          </a:prstGeom>
          <a:noFill/>
          <a:ln w="9525">
            <a:noFill/>
            <a:miter lim="800000"/>
            <a:headEnd/>
            <a:tailEnd/>
          </a:ln>
        </p:spPr>
      </p:pic>
      <p:sp>
        <p:nvSpPr>
          <p:cNvPr id="12296" name="Прямоугольник 6"/>
          <p:cNvSpPr>
            <a:spLocks noChangeArrowheads="1"/>
          </p:cNvSpPr>
          <p:nvPr/>
        </p:nvSpPr>
        <p:spPr bwMode="auto">
          <a:xfrm>
            <a:off x="6715125" y="3500438"/>
            <a:ext cx="2143125" cy="646112"/>
          </a:xfrm>
          <a:prstGeom prst="rect">
            <a:avLst/>
          </a:prstGeom>
          <a:noFill/>
          <a:ln w="9525">
            <a:noFill/>
            <a:miter lim="800000"/>
            <a:headEnd/>
            <a:tailEnd/>
          </a:ln>
        </p:spPr>
        <p:txBody>
          <a:bodyPr>
            <a:spAutoFit/>
          </a:bodyPr>
          <a:lstStyle/>
          <a:p>
            <a:r>
              <a:rPr lang="ru-RU">
                <a:solidFill>
                  <a:srgbClr val="0000FF"/>
                </a:solidFill>
                <a:latin typeface="Verdana" pitchFamily="34" charset="0"/>
              </a:rPr>
              <a:t>Нобелевская                                                                                               премия в 36 лет</a:t>
            </a:r>
            <a:endParaRPr lang="ru-RU" sz="2000">
              <a:solidFill>
                <a:srgbClr val="0000FF"/>
              </a:solidFill>
              <a:latin typeface="Verdana" pitchFamily="34" charset="0"/>
            </a:endParaRPr>
          </a:p>
        </p:txBody>
      </p:sp>
      <p:sp>
        <p:nvSpPr>
          <p:cNvPr id="12297" name="Прямоугольник 7"/>
          <p:cNvSpPr>
            <a:spLocks noChangeArrowheads="1"/>
          </p:cNvSpPr>
          <p:nvPr/>
        </p:nvSpPr>
        <p:spPr bwMode="auto">
          <a:xfrm>
            <a:off x="500063" y="4000500"/>
            <a:ext cx="3857625" cy="523875"/>
          </a:xfrm>
          <a:prstGeom prst="rect">
            <a:avLst/>
          </a:prstGeom>
          <a:noFill/>
          <a:ln w="9525">
            <a:noFill/>
            <a:miter lim="800000"/>
            <a:headEnd/>
            <a:tailEnd/>
          </a:ln>
        </p:spPr>
        <p:txBody>
          <a:bodyPr wrap="none">
            <a:spAutoFit/>
          </a:bodyPr>
          <a:lstStyle/>
          <a:p>
            <a:r>
              <a:rPr lang="en-US" sz="2800" u="sng">
                <a:solidFill>
                  <a:srgbClr val="0000FF"/>
                </a:solidFill>
                <a:latin typeface="Verdana" pitchFamily="34" charset="0"/>
              </a:rPr>
              <a:t>II</a:t>
            </a:r>
            <a:r>
              <a:rPr lang="ru-RU" sz="2800" u="sng">
                <a:solidFill>
                  <a:srgbClr val="0000FF"/>
                </a:solidFill>
                <a:latin typeface="Verdana" pitchFamily="34" charset="0"/>
              </a:rPr>
              <a:t> уравнение Хилла</a:t>
            </a:r>
          </a:p>
        </p:txBody>
      </p:sp>
      <p:graphicFrame>
        <p:nvGraphicFramePr>
          <p:cNvPr id="12291" name="Object 10"/>
          <p:cNvGraphicFramePr>
            <a:graphicFrameLocks noChangeAspect="1"/>
          </p:cNvGraphicFramePr>
          <p:nvPr/>
        </p:nvGraphicFramePr>
        <p:xfrm>
          <a:off x="254000" y="4572000"/>
          <a:ext cx="5280025" cy="1143000"/>
        </p:xfrm>
        <a:graphic>
          <a:graphicData uri="http://schemas.openxmlformats.org/presentationml/2006/ole">
            <p:oleObj spid="_x0000_s5123" name="Equation" r:id="rId5" imgW="1333440" imgH="228600" progId="">
              <p:embed/>
            </p:oleObj>
          </a:graphicData>
        </a:graphic>
      </p:graphicFrame>
      <p:sp>
        <p:nvSpPr>
          <p:cNvPr id="12298" name="Прямоугольник 10"/>
          <p:cNvSpPr>
            <a:spLocks noChangeArrowheads="1"/>
          </p:cNvSpPr>
          <p:nvPr/>
        </p:nvSpPr>
        <p:spPr bwMode="auto">
          <a:xfrm>
            <a:off x="285750" y="5643563"/>
            <a:ext cx="5357813" cy="923925"/>
          </a:xfrm>
          <a:prstGeom prst="rect">
            <a:avLst/>
          </a:prstGeom>
          <a:noFill/>
          <a:ln w="9525">
            <a:noFill/>
            <a:miter lim="800000"/>
            <a:headEnd/>
            <a:tailEnd/>
          </a:ln>
        </p:spPr>
        <p:txBody>
          <a:bodyPr>
            <a:spAutoFit/>
          </a:bodyPr>
          <a:lstStyle/>
          <a:p>
            <a:r>
              <a:rPr lang="en-US">
                <a:solidFill>
                  <a:srgbClr val="0000FF"/>
                </a:solidFill>
                <a:latin typeface="Verdana" pitchFamily="34" charset="0"/>
              </a:rPr>
              <a:t>P – </a:t>
            </a:r>
            <a:r>
              <a:rPr lang="ru-RU">
                <a:solidFill>
                  <a:srgbClr val="0000FF"/>
                </a:solidFill>
                <a:latin typeface="Verdana" pitchFamily="34" charset="0"/>
              </a:rPr>
              <a:t>нагрузка</a:t>
            </a:r>
          </a:p>
          <a:p>
            <a:r>
              <a:rPr lang="en-US">
                <a:solidFill>
                  <a:srgbClr val="0000FF"/>
                </a:solidFill>
                <a:latin typeface="Verdana" pitchFamily="34" charset="0"/>
                <a:cs typeface="Times New Roman" pitchFamily="18" charset="0"/>
              </a:rPr>
              <a:t>v – </a:t>
            </a:r>
            <a:r>
              <a:rPr lang="ru-RU">
                <a:solidFill>
                  <a:srgbClr val="0000FF"/>
                </a:solidFill>
                <a:latin typeface="Verdana" pitchFamily="34" charset="0"/>
                <a:cs typeface="Times New Roman" pitchFamily="18" charset="0"/>
              </a:rPr>
              <a:t>скорость сокращения</a:t>
            </a:r>
          </a:p>
          <a:p>
            <a:r>
              <a:rPr lang="en-US">
                <a:solidFill>
                  <a:srgbClr val="0000FF"/>
                </a:solidFill>
                <a:latin typeface="Verdana" pitchFamily="34" charset="0"/>
                <a:cs typeface="Times New Roman" pitchFamily="18" charset="0"/>
              </a:rPr>
              <a:t>P</a:t>
            </a:r>
            <a:r>
              <a:rPr lang="en-US" baseline="-25000">
                <a:solidFill>
                  <a:srgbClr val="0000FF"/>
                </a:solidFill>
                <a:latin typeface="Verdana" pitchFamily="34" charset="0"/>
                <a:cs typeface="Times New Roman" pitchFamily="18" charset="0"/>
              </a:rPr>
              <a:t>0</a:t>
            </a:r>
            <a:r>
              <a:rPr lang="ru-RU">
                <a:solidFill>
                  <a:srgbClr val="0000FF"/>
                </a:solidFill>
                <a:latin typeface="Verdana" pitchFamily="34" charset="0"/>
                <a:cs typeface="Times New Roman" pitchFamily="18" charset="0"/>
              </a:rPr>
              <a:t> – максимальная нагрузка</a:t>
            </a:r>
            <a:endParaRPr lang="el-GR">
              <a:solidFill>
                <a:srgbClr val="0000FF"/>
              </a:solidFill>
              <a:latin typeface="Verdana" pitchFamily="34" charset="0"/>
              <a:cs typeface="Times New Roman" pitchFamily="18" charset="0"/>
            </a:endParaRPr>
          </a:p>
        </p:txBody>
      </p:sp>
      <p:sp>
        <p:nvSpPr>
          <p:cNvPr id="12" name="TextBox 11"/>
          <p:cNvSpPr txBox="1"/>
          <p:nvPr/>
        </p:nvSpPr>
        <p:spPr>
          <a:xfrm>
            <a:off x="4572000" y="1214438"/>
            <a:ext cx="2428875" cy="12001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ru-RU" dirty="0">
                <a:solidFill>
                  <a:srgbClr val="0000FF"/>
                </a:solidFill>
                <a:latin typeface="+mn-lt"/>
              </a:rPr>
              <a:t>Уравнения Хилла для </a:t>
            </a:r>
            <a:r>
              <a:rPr lang="ru-RU" b="1" dirty="0">
                <a:solidFill>
                  <a:srgbClr val="0000FF"/>
                </a:solidFill>
                <a:latin typeface="+mn-lt"/>
              </a:rPr>
              <a:t>изотонического</a:t>
            </a:r>
            <a:r>
              <a:rPr lang="ru-RU" dirty="0">
                <a:solidFill>
                  <a:srgbClr val="0000FF"/>
                </a:solidFill>
                <a:latin typeface="+mn-lt"/>
              </a:rPr>
              <a:t> режима</a:t>
            </a:r>
          </a:p>
        </p:txBody>
      </p:sp>
      <p:pic>
        <p:nvPicPr>
          <p:cNvPr id="12300" name="Picture 2" descr="http://xroniki-nauki.ru/wp-content/uploads/2010/08/%D0%9D%D0%BE%D0%B1%D0%B5%D0%BB%D0%B5%D0%B2%D1%81%D0%BA%D0%B0%D1%8F-%D0%BF%D1%80%D0%B5%D0%BC%D0%B8%D1%8F.jpg"/>
          <p:cNvPicPr>
            <a:picLocks noChangeAspect="1" noChangeArrowheads="1"/>
          </p:cNvPicPr>
          <p:nvPr/>
        </p:nvPicPr>
        <p:blipFill>
          <a:blip r:embed="rId6"/>
          <a:srcRect/>
          <a:stretch>
            <a:fillRect/>
          </a:stretch>
        </p:blipFill>
        <p:spPr bwMode="auto">
          <a:xfrm>
            <a:off x="6643688" y="4357688"/>
            <a:ext cx="2143125" cy="2143125"/>
          </a:xfrm>
          <a:prstGeom prst="rect">
            <a:avLst/>
          </a:prstGeom>
          <a:noFill/>
          <a:ln w="9525">
            <a:noFill/>
            <a:miter lim="800000"/>
            <a:headEnd/>
            <a:tailEnd/>
          </a:ln>
        </p:spPr>
      </p:pic>
      <p:sp>
        <p:nvSpPr>
          <p:cNvPr id="12301" name="TextBox 14"/>
          <p:cNvSpPr txBox="1">
            <a:spLocks noChangeArrowheads="1"/>
          </p:cNvSpPr>
          <p:nvPr/>
        </p:nvSpPr>
        <p:spPr bwMode="auto">
          <a:xfrm>
            <a:off x="6929438" y="2786063"/>
            <a:ext cx="1928812" cy="738187"/>
          </a:xfrm>
          <a:prstGeom prst="rect">
            <a:avLst/>
          </a:prstGeom>
          <a:noFill/>
          <a:ln w="9525">
            <a:noFill/>
            <a:miter lim="800000"/>
            <a:headEnd/>
            <a:tailEnd/>
          </a:ln>
        </p:spPr>
        <p:txBody>
          <a:bodyPr>
            <a:spAutoFit/>
          </a:bodyPr>
          <a:lstStyle/>
          <a:p>
            <a:r>
              <a:rPr lang="ru-RU" sz="1400" b="1">
                <a:solidFill>
                  <a:srgbClr val="0000FF"/>
                </a:solidFill>
                <a:latin typeface="Verdana" pitchFamily="34" charset="0"/>
              </a:rPr>
              <a:t>Хилл Арчибальд</a:t>
            </a:r>
          </a:p>
          <a:p>
            <a:r>
              <a:rPr lang="ru-RU" sz="1400">
                <a:solidFill>
                  <a:srgbClr val="0000FF"/>
                </a:solidFill>
                <a:latin typeface="Verdana" pitchFamily="34" charset="0"/>
              </a:rPr>
              <a:t>Англ. Физиолог </a:t>
            </a:r>
          </a:p>
          <a:p>
            <a:r>
              <a:rPr lang="ru-RU" sz="1400">
                <a:solidFill>
                  <a:srgbClr val="0000FF"/>
                </a:solidFill>
                <a:latin typeface="Verdana" pitchFamily="34" charset="0"/>
              </a:rPr>
              <a:t>1886-1977</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srcRect/>
          <a:stretch>
            <a:fillRect/>
          </a:stretch>
        </p:blipFill>
        <p:spPr bwMode="auto">
          <a:xfrm>
            <a:off x="0" y="1090613"/>
            <a:ext cx="9144000" cy="57673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6.tif"/>
          <p:cNvPicPr>
            <a:picLocks noChangeAspect="1"/>
          </p:cNvPicPr>
          <p:nvPr/>
        </p:nvPicPr>
        <p:blipFill>
          <a:blip r:embed="rId2"/>
          <a:stretch>
            <a:fillRect/>
          </a:stretch>
        </p:blipFill>
        <p:spPr>
          <a:xfrm>
            <a:off x="1285852" y="1643050"/>
            <a:ext cx="7008762" cy="4357718"/>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7.tif"/>
          <p:cNvPicPr>
            <a:picLocks noChangeAspect="1"/>
          </p:cNvPicPr>
          <p:nvPr/>
        </p:nvPicPr>
        <p:blipFill>
          <a:blip r:embed="rId2"/>
          <a:stretch>
            <a:fillRect/>
          </a:stretch>
        </p:blipFill>
        <p:spPr>
          <a:xfrm>
            <a:off x="724553" y="1428736"/>
            <a:ext cx="7276471" cy="4429156"/>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p:cNvSpPr txBox="1">
            <a:spLocks noChangeArrowheads="1"/>
          </p:cNvSpPr>
          <p:nvPr/>
        </p:nvSpPr>
        <p:spPr bwMode="auto">
          <a:xfrm>
            <a:off x="500063" y="357188"/>
            <a:ext cx="8143875" cy="584200"/>
          </a:xfrm>
          <a:prstGeom prst="rect">
            <a:avLst/>
          </a:prstGeom>
          <a:noFill/>
          <a:ln w="9525">
            <a:noFill/>
            <a:miter lim="800000"/>
            <a:headEnd/>
            <a:tailEnd/>
          </a:ln>
        </p:spPr>
        <p:txBody>
          <a:bodyPr>
            <a:spAutoFit/>
          </a:bodyPr>
          <a:lstStyle/>
          <a:p>
            <a:pPr algn="ctr"/>
            <a:r>
              <a:rPr lang="ru-RU" sz="3200" b="1" u="sng">
                <a:solidFill>
                  <a:srgbClr val="0000FF"/>
                </a:solidFill>
                <a:latin typeface="Verdana" pitchFamily="34" charset="0"/>
              </a:rPr>
              <a:t>Модель скользящих нитей</a:t>
            </a:r>
          </a:p>
        </p:txBody>
      </p:sp>
      <p:pic>
        <p:nvPicPr>
          <p:cNvPr id="46083" name="Picture 4" descr="3"/>
          <p:cNvPicPr>
            <a:picLocks noChangeAspect="1" noChangeArrowheads="1"/>
          </p:cNvPicPr>
          <p:nvPr/>
        </p:nvPicPr>
        <p:blipFill>
          <a:blip r:embed="rId2"/>
          <a:srcRect l="-1031" r="71141" b="8549"/>
          <a:stretch>
            <a:fillRect/>
          </a:stretch>
        </p:blipFill>
        <p:spPr bwMode="auto">
          <a:xfrm>
            <a:off x="357188" y="1000125"/>
            <a:ext cx="1357312" cy="3643313"/>
          </a:xfrm>
          <a:prstGeom prst="rect">
            <a:avLst/>
          </a:prstGeom>
          <a:noFill/>
          <a:ln w="9525">
            <a:noFill/>
            <a:miter lim="800000"/>
            <a:headEnd/>
            <a:tailEnd/>
          </a:ln>
        </p:spPr>
      </p:pic>
      <p:sp>
        <p:nvSpPr>
          <p:cNvPr id="46084" name="TextBox 4"/>
          <p:cNvSpPr txBox="1">
            <a:spLocks noChangeArrowheads="1"/>
          </p:cNvSpPr>
          <p:nvPr/>
        </p:nvSpPr>
        <p:spPr bwMode="auto">
          <a:xfrm>
            <a:off x="1857375" y="928688"/>
            <a:ext cx="7072313" cy="2062162"/>
          </a:xfrm>
          <a:prstGeom prst="rect">
            <a:avLst/>
          </a:prstGeom>
          <a:noFill/>
          <a:ln w="9525">
            <a:noFill/>
            <a:miter lim="800000"/>
            <a:headEnd/>
            <a:tailEnd/>
          </a:ln>
        </p:spPr>
        <p:txBody>
          <a:bodyPr>
            <a:spAutoFit/>
          </a:bodyPr>
          <a:lstStyle/>
          <a:p>
            <a:r>
              <a:rPr lang="ru-RU" sz="2400">
                <a:solidFill>
                  <a:srgbClr val="0000FF"/>
                </a:solidFill>
                <a:latin typeface="Verdana" pitchFamily="34" charset="0"/>
              </a:rPr>
              <a:t>  </a:t>
            </a:r>
            <a:r>
              <a:rPr lang="ru-RU" sz="2400" b="1">
                <a:solidFill>
                  <a:srgbClr val="0000FF"/>
                </a:solidFill>
                <a:latin typeface="Verdana" pitchFamily="34" charset="0"/>
              </a:rPr>
              <a:t>Мышечное волокно </a:t>
            </a:r>
            <a:r>
              <a:rPr lang="ru-RU" sz="2400">
                <a:solidFill>
                  <a:srgbClr val="0000FF"/>
                </a:solidFill>
                <a:latin typeface="Verdana" pitchFamily="34" charset="0"/>
              </a:rPr>
              <a:t>– это  </a:t>
            </a:r>
            <a:r>
              <a:rPr lang="ru-RU" sz="2400" u="sng">
                <a:solidFill>
                  <a:srgbClr val="0000FF"/>
                </a:solidFill>
                <a:latin typeface="Verdana" pitchFamily="34" charset="0"/>
              </a:rPr>
              <a:t>сильно вытянутая клетка, </a:t>
            </a:r>
            <a:r>
              <a:rPr lang="ru-RU" sz="2000">
                <a:solidFill>
                  <a:srgbClr val="0000FF"/>
                </a:solidFill>
                <a:latin typeface="Verdana" pitchFamily="34" charset="0"/>
              </a:rPr>
              <a:t>состоящая из параллельно расположенных </a:t>
            </a:r>
            <a:r>
              <a:rPr lang="ru-RU" sz="2000" b="1">
                <a:solidFill>
                  <a:srgbClr val="0000FF"/>
                </a:solidFill>
                <a:latin typeface="Verdana" pitchFamily="34" charset="0"/>
              </a:rPr>
              <a:t>миофибрилл</a:t>
            </a:r>
            <a:r>
              <a:rPr lang="ru-RU" sz="2000">
                <a:solidFill>
                  <a:srgbClr val="0000FF"/>
                </a:solidFill>
                <a:latin typeface="Verdana" pitchFamily="34" charset="0"/>
              </a:rPr>
              <a:t>, саркоплазматического ретикулума, системы поперечных трубочек и известных органелл (ядра, митохондрии и т.п.)</a:t>
            </a:r>
          </a:p>
        </p:txBody>
      </p:sp>
      <p:sp>
        <p:nvSpPr>
          <p:cNvPr id="46085" name="TextBox 5"/>
          <p:cNvSpPr txBox="1">
            <a:spLocks noChangeArrowheads="1"/>
          </p:cNvSpPr>
          <p:nvPr/>
        </p:nvSpPr>
        <p:spPr bwMode="auto">
          <a:xfrm>
            <a:off x="2428875" y="5214938"/>
            <a:ext cx="1571625" cy="369887"/>
          </a:xfrm>
          <a:prstGeom prst="rect">
            <a:avLst/>
          </a:prstGeom>
          <a:noFill/>
          <a:ln w="9525">
            <a:noFill/>
            <a:miter lim="800000"/>
            <a:headEnd/>
            <a:tailEnd/>
          </a:ln>
        </p:spPr>
        <p:txBody>
          <a:bodyPr>
            <a:spAutoFit/>
          </a:bodyPr>
          <a:lstStyle/>
          <a:p>
            <a:r>
              <a:rPr lang="ru-RU">
                <a:latin typeface="Verdana" pitchFamily="34" charset="0"/>
              </a:rPr>
              <a:t>  </a:t>
            </a:r>
          </a:p>
        </p:txBody>
      </p:sp>
      <p:pic>
        <p:nvPicPr>
          <p:cNvPr id="46086" name="Picture 4"/>
          <p:cNvPicPr>
            <a:picLocks noChangeAspect="1" noChangeArrowheads="1"/>
          </p:cNvPicPr>
          <p:nvPr/>
        </p:nvPicPr>
        <p:blipFill>
          <a:blip r:embed="rId3"/>
          <a:srcRect t="8188" b="11232"/>
          <a:stretch>
            <a:fillRect/>
          </a:stretch>
        </p:blipFill>
        <p:spPr bwMode="auto">
          <a:xfrm>
            <a:off x="1857375" y="3000375"/>
            <a:ext cx="7000875" cy="3500438"/>
          </a:xfrm>
          <a:prstGeom prst="rect">
            <a:avLst/>
          </a:prstGeom>
          <a:noFill/>
          <a:ln w="9525">
            <a:noFill/>
            <a:miter lim="800000"/>
            <a:headEnd/>
            <a:tailEnd/>
          </a:ln>
        </p:spPr>
      </p:pic>
      <p:sp>
        <p:nvSpPr>
          <p:cNvPr id="9" name="Прямоугольник 8"/>
          <p:cNvSpPr/>
          <p:nvPr/>
        </p:nvSpPr>
        <p:spPr>
          <a:xfrm>
            <a:off x="714375" y="1285875"/>
            <a:ext cx="21431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6088" name="TextBox 9"/>
          <p:cNvSpPr txBox="1">
            <a:spLocks noChangeArrowheads="1"/>
          </p:cNvSpPr>
          <p:nvPr/>
        </p:nvSpPr>
        <p:spPr bwMode="auto">
          <a:xfrm>
            <a:off x="357188" y="4643438"/>
            <a:ext cx="1714500" cy="646112"/>
          </a:xfrm>
          <a:prstGeom prst="rect">
            <a:avLst/>
          </a:prstGeom>
          <a:noFill/>
          <a:ln w="9525">
            <a:noFill/>
            <a:miter lim="800000"/>
            <a:headEnd/>
            <a:tailEnd/>
          </a:ln>
        </p:spPr>
        <p:txBody>
          <a:bodyPr>
            <a:spAutoFit/>
          </a:bodyPr>
          <a:lstStyle/>
          <a:p>
            <a:r>
              <a:rPr lang="ru-RU">
                <a:solidFill>
                  <a:srgbClr val="0000FF"/>
                </a:solidFill>
                <a:latin typeface="Verdana" pitchFamily="34" charset="0"/>
              </a:rPr>
              <a:t> </a:t>
            </a:r>
          </a:p>
          <a:p>
            <a:endParaRPr lang="ru-RU">
              <a:latin typeface="Verdan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428604"/>
            <a:ext cx="8358246" cy="461665"/>
          </a:xfrm>
          <a:prstGeom prst="rect">
            <a:avLst/>
          </a:prstGeom>
        </p:spPr>
        <p:txBody>
          <a:bodyPr wrap="square">
            <a:spAutoFit/>
          </a:bodyPr>
          <a:lstStyle/>
          <a:p>
            <a:r>
              <a:rPr lang="ru-RU" sz="2400" b="1" u="sng" dirty="0" smtClean="0">
                <a:solidFill>
                  <a:srgbClr val="0000FF"/>
                </a:solidFill>
              </a:rPr>
              <a:t>Механические свойства </a:t>
            </a:r>
            <a:r>
              <a:rPr lang="ru-RU" sz="2400" dirty="0" smtClean="0">
                <a:solidFill>
                  <a:srgbClr val="0000FF"/>
                </a:solidFill>
              </a:rPr>
              <a:t>биологических тканей </a:t>
            </a:r>
            <a:endParaRPr lang="ru-RU" sz="2400" dirty="0"/>
          </a:p>
        </p:txBody>
      </p:sp>
      <p:sp>
        <p:nvSpPr>
          <p:cNvPr id="3" name="Line 10"/>
          <p:cNvSpPr>
            <a:spLocks noChangeShapeType="1"/>
          </p:cNvSpPr>
          <p:nvPr/>
        </p:nvSpPr>
        <p:spPr bwMode="auto">
          <a:xfrm>
            <a:off x="4500562" y="1071546"/>
            <a:ext cx="45719" cy="5572164"/>
          </a:xfrm>
          <a:prstGeom prst="line">
            <a:avLst/>
          </a:prstGeom>
          <a:noFill/>
          <a:ln w="38100">
            <a:solidFill>
              <a:schemeClr val="tx1"/>
            </a:solidFill>
            <a:round/>
            <a:headEnd/>
            <a:tailEnd/>
          </a:ln>
        </p:spPr>
        <p:txBody>
          <a:bodyPr/>
          <a:lstStyle/>
          <a:p>
            <a:endParaRPr lang="ru-RU"/>
          </a:p>
        </p:txBody>
      </p:sp>
      <p:sp>
        <p:nvSpPr>
          <p:cNvPr id="4" name="AutoShape 7"/>
          <p:cNvSpPr>
            <a:spLocks noChangeArrowheads="1"/>
          </p:cNvSpPr>
          <p:nvPr/>
        </p:nvSpPr>
        <p:spPr bwMode="auto">
          <a:xfrm>
            <a:off x="285720" y="1142984"/>
            <a:ext cx="4143404" cy="990600"/>
          </a:xfrm>
          <a:prstGeom prst="roundRect">
            <a:avLst>
              <a:gd name="adj" fmla="val 16667"/>
            </a:avLst>
          </a:prstGeom>
          <a:solidFill>
            <a:schemeClr val="accent4">
              <a:lumMod val="20000"/>
              <a:lumOff val="80000"/>
            </a:schemeClr>
          </a:solidFill>
          <a:ln w="9525">
            <a:solidFill>
              <a:schemeClr val="tx1"/>
            </a:solidFill>
            <a:round/>
            <a:headEnd/>
            <a:tailEnd/>
          </a:ln>
        </p:spPr>
        <p:txBody>
          <a:bodyPr wrap="none" anchor="ctr"/>
          <a:lstStyle/>
          <a:p>
            <a:pPr algn="ctr"/>
            <a:r>
              <a:rPr lang="ru-RU" sz="2400" dirty="0" smtClean="0"/>
              <a:t>Это </a:t>
            </a:r>
            <a:r>
              <a:rPr lang="ru-RU" sz="2400" b="1" dirty="0" smtClean="0"/>
              <a:t>вязко</a:t>
            </a:r>
            <a:r>
              <a:rPr lang="ru-RU" sz="2400" dirty="0" smtClean="0"/>
              <a:t> - упругие и </a:t>
            </a:r>
          </a:p>
          <a:p>
            <a:pPr algn="ctr"/>
            <a:r>
              <a:rPr lang="ru-RU" sz="2400" b="1" dirty="0" smtClean="0"/>
              <a:t>упруго</a:t>
            </a:r>
            <a:r>
              <a:rPr lang="ru-RU" sz="2400" dirty="0" smtClean="0"/>
              <a:t>-вязкие системы</a:t>
            </a:r>
            <a:endParaRPr lang="ru-RU" sz="2400" dirty="0"/>
          </a:p>
        </p:txBody>
      </p:sp>
      <p:sp>
        <p:nvSpPr>
          <p:cNvPr id="5" name="Line 11"/>
          <p:cNvSpPr>
            <a:spLocks noChangeShapeType="1"/>
          </p:cNvSpPr>
          <p:nvPr/>
        </p:nvSpPr>
        <p:spPr bwMode="auto">
          <a:xfrm>
            <a:off x="4214810" y="1643050"/>
            <a:ext cx="990600" cy="0"/>
          </a:xfrm>
          <a:prstGeom prst="line">
            <a:avLst/>
          </a:prstGeom>
          <a:noFill/>
          <a:ln w="38100">
            <a:solidFill>
              <a:schemeClr val="tx1"/>
            </a:solidFill>
            <a:round/>
            <a:headEnd/>
            <a:tailEnd/>
          </a:ln>
        </p:spPr>
        <p:txBody>
          <a:bodyPr/>
          <a:lstStyle/>
          <a:p>
            <a:endParaRPr lang="ru-RU"/>
          </a:p>
        </p:txBody>
      </p:sp>
      <p:sp>
        <p:nvSpPr>
          <p:cNvPr id="6" name="AutoShape 7"/>
          <p:cNvSpPr>
            <a:spLocks noChangeArrowheads="1"/>
          </p:cNvSpPr>
          <p:nvPr/>
        </p:nvSpPr>
        <p:spPr bwMode="auto">
          <a:xfrm>
            <a:off x="5143504" y="1142984"/>
            <a:ext cx="3657600" cy="990600"/>
          </a:xfrm>
          <a:prstGeom prst="roundRect">
            <a:avLst>
              <a:gd name="adj" fmla="val 16667"/>
            </a:avLst>
          </a:prstGeom>
          <a:solidFill>
            <a:schemeClr val="accent1">
              <a:lumMod val="20000"/>
              <a:lumOff val="80000"/>
            </a:schemeClr>
          </a:solidFill>
          <a:ln w="9525">
            <a:solidFill>
              <a:schemeClr val="tx1"/>
            </a:solidFill>
            <a:round/>
            <a:headEnd/>
            <a:tailEnd/>
          </a:ln>
        </p:spPr>
        <p:txBody>
          <a:bodyPr wrap="none" anchor="ctr"/>
          <a:lstStyle/>
          <a:p>
            <a:pPr algn="ctr"/>
            <a:endParaRPr lang="ru-RU" sz="2400" dirty="0"/>
          </a:p>
        </p:txBody>
      </p:sp>
      <p:sp>
        <p:nvSpPr>
          <p:cNvPr id="7" name="Прямоугольник 6"/>
          <p:cNvSpPr/>
          <p:nvPr/>
        </p:nvSpPr>
        <p:spPr>
          <a:xfrm>
            <a:off x="5786446" y="1428736"/>
            <a:ext cx="1858202" cy="461665"/>
          </a:xfrm>
          <a:prstGeom prst="rect">
            <a:avLst/>
          </a:prstGeom>
        </p:spPr>
        <p:txBody>
          <a:bodyPr wrap="none">
            <a:spAutoFit/>
          </a:bodyPr>
          <a:lstStyle/>
          <a:p>
            <a:pPr algn="ctr"/>
            <a:r>
              <a:rPr lang="ru-RU" sz="2400" dirty="0" smtClean="0"/>
              <a:t>Прочность</a:t>
            </a:r>
            <a:endParaRPr lang="ru-RU" sz="2400" dirty="0"/>
          </a:p>
        </p:txBody>
      </p:sp>
      <p:sp>
        <p:nvSpPr>
          <p:cNvPr id="8" name="AutoShape 8"/>
          <p:cNvSpPr>
            <a:spLocks noChangeArrowheads="1"/>
          </p:cNvSpPr>
          <p:nvPr/>
        </p:nvSpPr>
        <p:spPr bwMode="auto">
          <a:xfrm>
            <a:off x="428596" y="2500306"/>
            <a:ext cx="3657600" cy="990600"/>
          </a:xfrm>
          <a:prstGeom prst="roundRect">
            <a:avLst>
              <a:gd name="adj" fmla="val 16667"/>
            </a:avLst>
          </a:prstGeom>
          <a:solidFill>
            <a:schemeClr val="accent2">
              <a:lumMod val="20000"/>
              <a:lumOff val="80000"/>
            </a:schemeClr>
          </a:solidFill>
          <a:ln w="9525">
            <a:solidFill>
              <a:schemeClr val="tx1"/>
            </a:solidFill>
            <a:round/>
            <a:headEnd/>
            <a:tailEnd/>
          </a:ln>
        </p:spPr>
        <p:txBody>
          <a:bodyPr wrap="none" anchor="ctr"/>
          <a:lstStyle/>
          <a:p>
            <a:pPr algn="ctr"/>
            <a:r>
              <a:rPr lang="ru-RU" sz="2400" dirty="0" smtClean="0"/>
              <a:t>Модуль Юнга </a:t>
            </a:r>
          </a:p>
          <a:p>
            <a:pPr algn="ctr"/>
            <a:r>
              <a:rPr lang="ru-RU" sz="2400" b="1" dirty="0" smtClean="0"/>
              <a:t>не</a:t>
            </a:r>
            <a:r>
              <a:rPr lang="ru-RU" sz="2400" dirty="0" smtClean="0"/>
              <a:t> постоянен</a:t>
            </a:r>
            <a:endParaRPr lang="ru-RU" sz="2400" dirty="0"/>
          </a:p>
        </p:txBody>
      </p:sp>
      <p:sp>
        <p:nvSpPr>
          <p:cNvPr id="9" name="Line 12"/>
          <p:cNvSpPr>
            <a:spLocks noChangeShapeType="1"/>
          </p:cNvSpPr>
          <p:nvPr/>
        </p:nvSpPr>
        <p:spPr bwMode="auto">
          <a:xfrm>
            <a:off x="4071934" y="3071810"/>
            <a:ext cx="990600" cy="0"/>
          </a:xfrm>
          <a:prstGeom prst="line">
            <a:avLst/>
          </a:prstGeom>
          <a:noFill/>
          <a:ln w="38100">
            <a:solidFill>
              <a:schemeClr val="tx1"/>
            </a:solidFill>
            <a:round/>
            <a:headEnd/>
            <a:tailEnd/>
          </a:ln>
        </p:spPr>
        <p:txBody>
          <a:bodyPr/>
          <a:lstStyle/>
          <a:p>
            <a:endParaRPr lang="ru-RU"/>
          </a:p>
        </p:txBody>
      </p:sp>
      <p:sp>
        <p:nvSpPr>
          <p:cNvPr id="10" name="AutoShape 8"/>
          <p:cNvSpPr>
            <a:spLocks noChangeArrowheads="1"/>
          </p:cNvSpPr>
          <p:nvPr/>
        </p:nvSpPr>
        <p:spPr bwMode="auto">
          <a:xfrm>
            <a:off x="5072066" y="2643182"/>
            <a:ext cx="3657600" cy="990600"/>
          </a:xfrm>
          <a:prstGeom prst="roundRect">
            <a:avLst>
              <a:gd name="adj" fmla="val 16667"/>
            </a:avLst>
          </a:prstGeom>
          <a:solidFill>
            <a:schemeClr val="accent3">
              <a:lumMod val="20000"/>
              <a:lumOff val="80000"/>
            </a:schemeClr>
          </a:solidFill>
          <a:ln w="9525">
            <a:solidFill>
              <a:schemeClr val="tx1"/>
            </a:solidFill>
            <a:round/>
            <a:headEnd/>
            <a:tailEnd/>
          </a:ln>
        </p:spPr>
        <p:txBody>
          <a:bodyPr wrap="none" anchor="ctr"/>
          <a:lstStyle/>
          <a:p>
            <a:pPr algn="ctr"/>
            <a:r>
              <a:rPr lang="ru-RU" sz="2400" dirty="0" smtClean="0"/>
              <a:t>Пластичность</a:t>
            </a:r>
            <a:endParaRPr lang="ru-RU" sz="2400" dirty="0"/>
          </a:p>
        </p:txBody>
      </p:sp>
      <p:sp>
        <p:nvSpPr>
          <p:cNvPr id="11" name="AutoShape 8"/>
          <p:cNvSpPr>
            <a:spLocks noChangeArrowheads="1"/>
          </p:cNvSpPr>
          <p:nvPr/>
        </p:nvSpPr>
        <p:spPr bwMode="auto">
          <a:xfrm>
            <a:off x="4929190" y="3857628"/>
            <a:ext cx="3714776" cy="1357322"/>
          </a:xfrm>
          <a:prstGeom prst="roundRect">
            <a:avLst>
              <a:gd name="adj" fmla="val 1666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t="100000" r="100000"/>
            </a:path>
            <a:tileRect l="-100000" b="-100000"/>
          </a:gradFill>
          <a:ln w="9525">
            <a:solidFill>
              <a:schemeClr val="tx1"/>
            </a:solidFill>
            <a:round/>
            <a:headEnd/>
            <a:tailEnd/>
          </a:ln>
        </p:spPr>
        <p:txBody>
          <a:bodyPr wrap="none" anchor="ctr"/>
          <a:lstStyle/>
          <a:p>
            <a:pPr algn="ctr"/>
            <a:r>
              <a:rPr lang="ru-RU" sz="2400" dirty="0" smtClean="0"/>
              <a:t>Противостояние</a:t>
            </a:r>
          </a:p>
          <a:p>
            <a:pPr algn="ctr"/>
            <a:r>
              <a:rPr lang="ru-RU" sz="2400" dirty="0" smtClean="0"/>
              <a:t>механической</a:t>
            </a:r>
          </a:p>
          <a:p>
            <a:pPr algn="ctr"/>
            <a:r>
              <a:rPr lang="ru-RU" sz="2400" dirty="0" smtClean="0"/>
              <a:t>усталости</a:t>
            </a:r>
            <a:endParaRPr lang="ru-RU" sz="2400" dirty="0"/>
          </a:p>
        </p:txBody>
      </p:sp>
      <p:sp>
        <p:nvSpPr>
          <p:cNvPr id="12" name="AutoShape 8"/>
          <p:cNvSpPr>
            <a:spLocks noChangeArrowheads="1"/>
          </p:cNvSpPr>
          <p:nvPr/>
        </p:nvSpPr>
        <p:spPr bwMode="auto">
          <a:xfrm>
            <a:off x="285720" y="3857628"/>
            <a:ext cx="4214842" cy="1500198"/>
          </a:xfrm>
          <a:prstGeom prst="roundRect">
            <a:avLst>
              <a:gd name="adj" fmla="val 16667"/>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t="100000" r="100000"/>
            </a:path>
            <a:tileRect l="-100000" b="-100000"/>
          </a:gradFill>
          <a:ln w="9525">
            <a:solidFill>
              <a:schemeClr val="tx1"/>
            </a:solidFill>
            <a:round/>
            <a:headEnd/>
            <a:tailEnd/>
          </a:ln>
        </p:spPr>
        <p:txBody>
          <a:bodyPr wrap="none" anchor="ctr"/>
          <a:lstStyle/>
          <a:p>
            <a:pPr algn="ctr"/>
            <a:r>
              <a:rPr lang="ru-RU" sz="2400" b="1" dirty="0" smtClean="0"/>
              <a:t>Нелинейная</a:t>
            </a:r>
            <a:r>
              <a:rPr lang="ru-RU" sz="2400" dirty="0" smtClean="0"/>
              <a:t> зависимость</a:t>
            </a:r>
          </a:p>
          <a:p>
            <a:pPr algn="ctr"/>
            <a:r>
              <a:rPr lang="ru-RU" sz="2400" dirty="0" smtClean="0"/>
              <a:t>напряжение-деформация</a:t>
            </a:r>
            <a:endParaRPr lang="ru-RU" sz="2400" dirty="0"/>
          </a:p>
        </p:txBody>
      </p:sp>
      <p:sp>
        <p:nvSpPr>
          <p:cNvPr id="14" name="Line 11"/>
          <p:cNvSpPr>
            <a:spLocks noChangeShapeType="1"/>
          </p:cNvSpPr>
          <p:nvPr/>
        </p:nvSpPr>
        <p:spPr bwMode="auto">
          <a:xfrm flipV="1">
            <a:off x="4500562" y="4617726"/>
            <a:ext cx="500066" cy="45719"/>
          </a:xfrm>
          <a:prstGeom prst="line">
            <a:avLst/>
          </a:prstGeom>
          <a:noFill/>
          <a:ln w="38100">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srcRect/>
          <a:stretch>
            <a:fillRect/>
          </a:stretch>
        </p:blipFill>
        <p:spPr bwMode="auto">
          <a:xfrm>
            <a:off x="0" y="714356"/>
            <a:ext cx="9144000" cy="6143644"/>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1" y="642919"/>
            <a:ext cx="9144000" cy="6215082"/>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srcRect/>
          <a:stretch>
            <a:fillRect/>
          </a:stretch>
        </p:blipFill>
        <p:spPr bwMode="auto">
          <a:xfrm>
            <a:off x="1" y="714356"/>
            <a:ext cx="9144000" cy="6143644"/>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a:srcRect/>
          <a:stretch>
            <a:fillRect/>
          </a:stretch>
        </p:blipFill>
        <p:spPr bwMode="auto">
          <a:xfrm>
            <a:off x="0" y="857232"/>
            <a:ext cx="9144000" cy="6000768"/>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Прямоугольник 1"/>
          <p:cNvSpPr>
            <a:spLocks noChangeArrowheads="1"/>
          </p:cNvSpPr>
          <p:nvPr/>
        </p:nvSpPr>
        <p:spPr bwMode="auto">
          <a:xfrm>
            <a:off x="357188" y="357188"/>
            <a:ext cx="8501062" cy="892175"/>
          </a:xfrm>
          <a:prstGeom prst="rect">
            <a:avLst/>
          </a:prstGeom>
          <a:noFill/>
          <a:ln w="9525">
            <a:noFill/>
            <a:miter lim="800000"/>
            <a:headEnd/>
            <a:tailEnd/>
          </a:ln>
        </p:spPr>
        <p:txBody>
          <a:bodyPr>
            <a:spAutoFit/>
          </a:bodyPr>
          <a:lstStyle/>
          <a:p>
            <a:r>
              <a:rPr lang="ru-RU" sz="2400" u="sng">
                <a:solidFill>
                  <a:srgbClr val="0000FF"/>
                </a:solidFill>
                <a:latin typeface="Verdana" pitchFamily="34" charset="0"/>
              </a:rPr>
              <a:t>Миофибриллы </a:t>
            </a:r>
            <a:r>
              <a:rPr lang="ru-RU" sz="2400">
                <a:solidFill>
                  <a:srgbClr val="0000FF"/>
                </a:solidFill>
                <a:latin typeface="Verdana" pitchFamily="34" charset="0"/>
              </a:rPr>
              <a:t>состоят  из </a:t>
            </a:r>
            <a:r>
              <a:rPr lang="ru-RU" sz="2800" b="1">
                <a:solidFill>
                  <a:srgbClr val="0000FF"/>
                </a:solidFill>
                <a:latin typeface="Verdana" pitchFamily="34" charset="0"/>
              </a:rPr>
              <a:t>саркомеров</a:t>
            </a:r>
            <a:r>
              <a:rPr lang="ru-RU" sz="2400">
                <a:solidFill>
                  <a:srgbClr val="0000FF"/>
                </a:solidFill>
                <a:latin typeface="Verdana" pitchFamily="34" charset="0"/>
              </a:rPr>
              <a:t> – элементарных сократительных единиц</a:t>
            </a:r>
          </a:p>
        </p:txBody>
      </p:sp>
      <p:pic>
        <p:nvPicPr>
          <p:cNvPr id="47107" name="Picture 4"/>
          <p:cNvPicPr>
            <a:picLocks noChangeAspect="1" noChangeArrowheads="1"/>
          </p:cNvPicPr>
          <p:nvPr/>
        </p:nvPicPr>
        <p:blipFill>
          <a:blip r:embed="rId2"/>
          <a:srcRect r="11511" b="70277"/>
          <a:stretch>
            <a:fillRect/>
          </a:stretch>
        </p:blipFill>
        <p:spPr bwMode="auto">
          <a:xfrm>
            <a:off x="2428875" y="1285875"/>
            <a:ext cx="6286500" cy="1571625"/>
          </a:xfrm>
          <a:prstGeom prst="rect">
            <a:avLst/>
          </a:prstGeom>
          <a:noFill/>
          <a:ln w="9525">
            <a:noFill/>
            <a:miter lim="800000"/>
            <a:headEnd/>
            <a:tailEnd/>
          </a:ln>
        </p:spPr>
      </p:pic>
      <p:sp>
        <p:nvSpPr>
          <p:cNvPr id="5" name="Прямоугольник 4"/>
          <p:cNvSpPr/>
          <p:nvPr/>
        </p:nvSpPr>
        <p:spPr>
          <a:xfrm>
            <a:off x="5072063" y="1428750"/>
            <a:ext cx="1928812" cy="357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err="1"/>
              <a:t>Саркомер</a:t>
            </a:r>
            <a:endParaRPr lang="ru-RU" b="1" dirty="0"/>
          </a:p>
        </p:txBody>
      </p:sp>
      <p:sp>
        <p:nvSpPr>
          <p:cNvPr id="47109" name="TextBox 5"/>
          <p:cNvSpPr txBox="1">
            <a:spLocks noChangeArrowheads="1"/>
          </p:cNvSpPr>
          <p:nvPr/>
        </p:nvSpPr>
        <p:spPr bwMode="auto">
          <a:xfrm>
            <a:off x="357188" y="1285875"/>
            <a:ext cx="2357437" cy="646113"/>
          </a:xfrm>
          <a:prstGeom prst="rect">
            <a:avLst/>
          </a:prstGeom>
          <a:noFill/>
          <a:ln w="9525">
            <a:noFill/>
            <a:miter lim="800000"/>
            <a:headEnd/>
            <a:tailEnd/>
          </a:ln>
        </p:spPr>
        <p:txBody>
          <a:bodyPr>
            <a:spAutoFit/>
          </a:bodyPr>
          <a:lstStyle/>
          <a:p>
            <a:r>
              <a:rPr lang="ru-RU">
                <a:solidFill>
                  <a:srgbClr val="0000FF"/>
                </a:solidFill>
                <a:latin typeface="Verdana" pitchFamily="34" charset="0"/>
              </a:rPr>
              <a:t>Ультраструктура миофибриллы:</a:t>
            </a:r>
          </a:p>
        </p:txBody>
      </p:sp>
      <p:sp>
        <p:nvSpPr>
          <p:cNvPr id="7" name="TextBox 6"/>
          <p:cNvSpPr txBox="1"/>
          <p:nvPr/>
        </p:nvSpPr>
        <p:spPr>
          <a:xfrm>
            <a:off x="357188" y="3000375"/>
            <a:ext cx="8429625" cy="1570038"/>
          </a:xfrm>
          <a:prstGeom prst="rect">
            <a:avLst/>
          </a:prstGeom>
          <a:solidFill>
            <a:schemeClr val="accent3">
              <a:lumMod val="20000"/>
              <a:lumOff val="80000"/>
            </a:schemeClr>
          </a:solidFill>
        </p:spPr>
        <p:txBody>
          <a:bodyPr>
            <a:spAutoFit/>
          </a:bodyPr>
          <a:lstStyle/>
          <a:p>
            <a:pPr fontAlgn="auto">
              <a:spcBef>
                <a:spcPts val="0"/>
              </a:spcBef>
              <a:spcAft>
                <a:spcPts val="0"/>
              </a:spcAft>
              <a:defRPr/>
            </a:pPr>
            <a:r>
              <a:rPr lang="ru-RU" sz="2400" b="1" dirty="0" err="1">
                <a:solidFill>
                  <a:srgbClr val="0000FF"/>
                </a:solidFill>
                <a:latin typeface="+mn-lt"/>
              </a:rPr>
              <a:t>Саркомер</a:t>
            </a:r>
            <a:r>
              <a:rPr lang="ru-RU" sz="2400" b="1" dirty="0">
                <a:solidFill>
                  <a:srgbClr val="0000FF"/>
                </a:solidFill>
                <a:latin typeface="+mn-lt"/>
              </a:rPr>
              <a:t> –</a:t>
            </a:r>
            <a:r>
              <a:rPr lang="ru-RU" sz="2400" dirty="0">
                <a:solidFill>
                  <a:srgbClr val="0000FF"/>
                </a:solidFill>
                <a:latin typeface="+mn-lt"/>
              </a:rPr>
              <a:t>элементарная сократительная единица мышечной клетки. Его длина 3,5 мкм.</a:t>
            </a:r>
            <a:endParaRPr lang="ru-RU" sz="2400" b="1" dirty="0">
              <a:solidFill>
                <a:srgbClr val="0000FF"/>
              </a:solidFill>
              <a:latin typeface="+mn-lt"/>
            </a:endParaRPr>
          </a:p>
          <a:p>
            <a:pPr fontAlgn="auto">
              <a:spcBef>
                <a:spcPts val="0"/>
              </a:spcBef>
              <a:spcAft>
                <a:spcPts val="0"/>
              </a:spcAft>
              <a:defRPr/>
            </a:pPr>
            <a:r>
              <a:rPr lang="ru-RU" b="1" dirty="0">
                <a:latin typeface="+mn-lt"/>
              </a:rPr>
              <a:t> </a:t>
            </a:r>
            <a:r>
              <a:rPr lang="ru-RU" sz="2400" dirty="0">
                <a:solidFill>
                  <a:srgbClr val="0000FF"/>
                </a:solidFill>
                <a:latin typeface="+mn-lt"/>
              </a:rPr>
              <a:t>Содержит параллельные нити двух типов: </a:t>
            </a:r>
            <a:r>
              <a:rPr lang="ru-RU" sz="2400" b="1" dirty="0">
                <a:solidFill>
                  <a:srgbClr val="0000FF"/>
                </a:solidFill>
                <a:latin typeface="+mn-lt"/>
              </a:rPr>
              <a:t>толстые</a:t>
            </a:r>
            <a:r>
              <a:rPr lang="ru-RU" sz="2400" dirty="0">
                <a:solidFill>
                  <a:srgbClr val="0000FF"/>
                </a:solidFill>
                <a:latin typeface="+mn-lt"/>
              </a:rPr>
              <a:t> нити и </a:t>
            </a:r>
            <a:r>
              <a:rPr lang="ru-RU" sz="2400" b="1" dirty="0">
                <a:solidFill>
                  <a:srgbClr val="0000FF"/>
                </a:solidFill>
                <a:latin typeface="+mn-lt"/>
              </a:rPr>
              <a:t>тонкие</a:t>
            </a:r>
            <a:r>
              <a:rPr lang="ru-RU" sz="2400" dirty="0">
                <a:solidFill>
                  <a:srgbClr val="0000FF"/>
                </a:solidFill>
                <a:latin typeface="+mn-lt"/>
              </a:rPr>
              <a:t> нити.</a:t>
            </a:r>
          </a:p>
        </p:txBody>
      </p:sp>
      <p:sp>
        <p:nvSpPr>
          <p:cNvPr id="9" name="TextBox 8"/>
          <p:cNvSpPr txBox="1"/>
          <p:nvPr/>
        </p:nvSpPr>
        <p:spPr>
          <a:xfrm>
            <a:off x="428625" y="4643438"/>
            <a:ext cx="8358188" cy="1692275"/>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ru-RU" sz="2400" b="1" u="sng" dirty="0">
                <a:solidFill>
                  <a:srgbClr val="0000FF"/>
                </a:solidFill>
                <a:latin typeface="+mn-lt"/>
              </a:rPr>
              <a:t>Толстые</a:t>
            </a:r>
            <a:r>
              <a:rPr lang="ru-RU" sz="2400" dirty="0">
                <a:solidFill>
                  <a:srgbClr val="0000FF"/>
                </a:solidFill>
                <a:latin typeface="+mn-lt"/>
              </a:rPr>
              <a:t> нити состоят из </a:t>
            </a:r>
            <a:r>
              <a:rPr lang="ru-RU" sz="2800" b="1" dirty="0">
                <a:solidFill>
                  <a:srgbClr val="0000FF"/>
                </a:solidFill>
                <a:latin typeface="+mn-lt"/>
              </a:rPr>
              <a:t>миозина</a:t>
            </a:r>
            <a:r>
              <a:rPr lang="ru-RU" dirty="0">
                <a:latin typeface="+mn-lt"/>
              </a:rPr>
              <a:t> </a:t>
            </a:r>
            <a:r>
              <a:rPr lang="ru-RU" sz="2400" dirty="0">
                <a:solidFill>
                  <a:srgbClr val="0000FF"/>
                </a:solidFill>
                <a:latin typeface="+mn-lt"/>
              </a:rPr>
              <a:t>- очень длинный белок.</a:t>
            </a:r>
          </a:p>
          <a:p>
            <a:pPr fontAlgn="auto">
              <a:spcBef>
                <a:spcPts val="0"/>
              </a:spcBef>
              <a:spcAft>
                <a:spcPts val="0"/>
              </a:spcAft>
              <a:defRPr/>
            </a:pPr>
            <a:r>
              <a:rPr lang="ru-RU" sz="2400" b="1" u="sng" dirty="0">
                <a:solidFill>
                  <a:srgbClr val="0000FF"/>
                </a:solidFill>
                <a:latin typeface="+mn-lt"/>
              </a:rPr>
              <a:t>Тонкая</a:t>
            </a:r>
            <a:r>
              <a:rPr lang="ru-RU" sz="2400" dirty="0">
                <a:solidFill>
                  <a:srgbClr val="0000FF"/>
                </a:solidFill>
                <a:latin typeface="+mn-lt"/>
              </a:rPr>
              <a:t> нить состоит из </a:t>
            </a:r>
            <a:r>
              <a:rPr lang="ru-RU" sz="2800" b="1" dirty="0">
                <a:solidFill>
                  <a:srgbClr val="0000FF"/>
                </a:solidFill>
                <a:latin typeface="+mn-lt"/>
              </a:rPr>
              <a:t>актина</a:t>
            </a:r>
            <a:r>
              <a:rPr lang="ru-RU" sz="2400" b="1" dirty="0">
                <a:solidFill>
                  <a:srgbClr val="0000FF"/>
                </a:solidFill>
                <a:latin typeface="+mn-lt"/>
              </a:rPr>
              <a:t>,</a:t>
            </a:r>
            <a:r>
              <a:rPr lang="ru-RU" sz="2400" dirty="0">
                <a:solidFill>
                  <a:srgbClr val="0000FF"/>
                </a:solidFill>
                <a:latin typeface="+mn-lt"/>
              </a:rPr>
              <a:t> прикрепленного одним концом к </a:t>
            </a:r>
            <a:r>
              <a:rPr lang="en-US" sz="2400" dirty="0">
                <a:solidFill>
                  <a:srgbClr val="0000FF"/>
                </a:solidFill>
                <a:latin typeface="+mn-lt"/>
              </a:rPr>
              <a:t>Z</a:t>
            </a:r>
            <a:r>
              <a:rPr lang="ru-RU" sz="2400" dirty="0">
                <a:solidFill>
                  <a:srgbClr val="0000FF"/>
                </a:solidFill>
                <a:latin typeface="+mn-lt"/>
              </a:rPr>
              <a:t> – диску.</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8"/>
          <p:cNvPicPr>
            <a:picLocks noChangeAspect="1" noChangeArrowheads="1"/>
          </p:cNvPicPr>
          <p:nvPr/>
        </p:nvPicPr>
        <p:blipFill>
          <a:blip r:embed="rId2" cstate="print">
            <a:duotone>
              <a:prstClr val="black"/>
              <a:schemeClr val="tx2">
                <a:tint val="45000"/>
                <a:satMod val="400000"/>
              </a:schemeClr>
            </a:duotone>
          </a:blip>
          <a:srcRect/>
          <a:stretch>
            <a:fillRect/>
          </a:stretch>
        </p:blipFill>
        <p:spPr>
          <a:xfrm>
            <a:off x="428596" y="714356"/>
            <a:ext cx="8143932" cy="5500726"/>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Прямоугольник 1"/>
          <p:cNvSpPr>
            <a:spLocks noChangeArrowheads="1"/>
          </p:cNvSpPr>
          <p:nvPr/>
        </p:nvSpPr>
        <p:spPr bwMode="auto">
          <a:xfrm>
            <a:off x="1357313" y="428625"/>
            <a:ext cx="4605337" cy="369888"/>
          </a:xfrm>
          <a:prstGeom prst="rect">
            <a:avLst/>
          </a:prstGeom>
          <a:noFill/>
          <a:ln w="9525">
            <a:noFill/>
            <a:miter lim="800000"/>
            <a:headEnd/>
            <a:tailEnd/>
          </a:ln>
        </p:spPr>
        <p:txBody>
          <a:bodyPr>
            <a:spAutoFit/>
          </a:bodyPr>
          <a:lstStyle/>
          <a:p>
            <a:r>
              <a:rPr lang="ru-RU">
                <a:latin typeface="Verdana" pitchFamily="34" charset="0"/>
              </a:rPr>
              <a:t> </a:t>
            </a:r>
          </a:p>
        </p:txBody>
      </p:sp>
      <p:sp>
        <p:nvSpPr>
          <p:cNvPr id="49155" name="Прямоугольник 2"/>
          <p:cNvSpPr>
            <a:spLocks noChangeArrowheads="1"/>
          </p:cNvSpPr>
          <p:nvPr/>
        </p:nvSpPr>
        <p:spPr bwMode="auto">
          <a:xfrm>
            <a:off x="1143000" y="428625"/>
            <a:ext cx="7278688" cy="646113"/>
          </a:xfrm>
          <a:prstGeom prst="rect">
            <a:avLst/>
          </a:prstGeom>
          <a:noFill/>
          <a:ln w="9525">
            <a:noFill/>
            <a:miter lim="800000"/>
            <a:headEnd/>
            <a:tailEnd/>
          </a:ln>
        </p:spPr>
        <p:txBody>
          <a:bodyPr wrap="none">
            <a:spAutoFit/>
          </a:bodyPr>
          <a:lstStyle/>
          <a:p>
            <a:r>
              <a:rPr lang="ru-RU" sz="3600" b="1" u="sng">
                <a:solidFill>
                  <a:srgbClr val="0000FF"/>
                </a:solidFill>
                <a:latin typeface="Verdana" pitchFamily="34" charset="0"/>
              </a:rPr>
              <a:t>Модель скользящих нитей</a:t>
            </a:r>
          </a:p>
        </p:txBody>
      </p:sp>
      <p:sp>
        <p:nvSpPr>
          <p:cNvPr id="4" name="TextBox 3"/>
          <p:cNvSpPr txBox="1"/>
          <p:nvPr/>
        </p:nvSpPr>
        <p:spPr>
          <a:xfrm>
            <a:off x="357188" y="1571625"/>
            <a:ext cx="8572500" cy="2554288"/>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ru-RU" sz="3200" dirty="0">
                <a:solidFill>
                  <a:srgbClr val="0000FF"/>
                </a:solidFill>
                <a:latin typeface="+mn-lt"/>
              </a:rPr>
              <a:t>При умеренной деформации длина </a:t>
            </a:r>
            <a:r>
              <a:rPr lang="ru-RU" sz="3200" dirty="0" err="1">
                <a:solidFill>
                  <a:srgbClr val="0000FF"/>
                </a:solidFill>
                <a:latin typeface="+mn-lt"/>
              </a:rPr>
              <a:t>миозиновых</a:t>
            </a:r>
            <a:r>
              <a:rPr lang="ru-RU" sz="3200" dirty="0">
                <a:solidFill>
                  <a:srgbClr val="0000FF"/>
                </a:solidFill>
                <a:latin typeface="+mn-lt"/>
              </a:rPr>
              <a:t> и </a:t>
            </a:r>
            <a:r>
              <a:rPr lang="ru-RU" sz="3200" dirty="0" err="1">
                <a:solidFill>
                  <a:srgbClr val="0000FF"/>
                </a:solidFill>
                <a:latin typeface="+mn-lt"/>
              </a:rPr>
              <a:t>актиновых</a:t>
            </a:r>
            <a:r>
              <a:rPr lang="ru-RU" sz="3200" dirty="0">
                <a:solidFill>
                  <a:srgbClr val="0000FF"/>
                </a:solidFill>
                <a:latin typeface="+mn-lt"/>
              </a:rPr>
              <a:t> нитей постоянна, а </a:t>
            </a:r>
            <a:r>
              <a:rPr lang="ru-RU" sz="3200" b="1" dirty="0">
                <a:solidFill>
                  <a:srgbClr val="0000FF"/>
                </a:solidFill>
                <a:latin typeface="+mn-lt"/>
              </a:rPr>
              <a:t>длина </a:t>
            </a:r>
            <a:r>
              <a:rPr lang="ru-RU" sz="3200" b="1" dirty="0" err="1">
                <a:solidFill>
                  <a:srgbClr val="0000FF"/>
                </a:solidFill>
                <a:latin typeface="+mn-lt"/>
              </a:rPr>
              <a:t>саркомера</a:t>
            </a:r>
            <a:r>
              <a:rPr lang="ru-RU" sz="3200" b="1" dirty="0">
                <a:solidFill>
                  <a:srgbClr val="0000FF"/>
                </a:solidFill>
                <a:latin typeface="+mn-lt"/>
              </a:rPr>
              <a:t> уменьшается</a:t>
            </a:r>
            <a:r>
              <a:rPr lang="ru-RU" sz="3200" dirty="0">
                <a:solidFill>
                  <a:srgbClr val="0000FF"/>
                </a:solidFill>
                <a:latin typeface="+mn-lt"/>
              </a:rPr>
              <a:t>, так как нити скользят друг относительно друга при помощи поперечных мостиков.</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a:srcRect/>
          <a:stretch>
            <a:fillRect/>
          </a:stretch>
        </p:blipFill>
        <p:spPr bwMode="auto">
          <a:xfrm>
            <a:off x="0" y="785794"/>
            <a:ext cx="9143999" cy="6072206"/>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Прямоугольник 2"/>
          <p:cNvSpPr>
            <a:spLocks noChangeArrowheads="1"/>
          </p:cNvSpPr>
          <p:nvPr/>
        </p:nvSpPr>
        <p:spPr bwMode="auto">
          <a:xfrm>
            <a:off x="500063" y="428625"/>
            <a:ext cx="7858125" cy="892175"/>
          </a:xfrm>
          <a:prstGeom prst="rect">
            <a:avLst/>
          </a:prstGeom>
          <a:noFill/>
          <a:ln w="9525">
            <a:noFill/>
            <a:miter lim="800000"/>
            <a:headEnd/>
            <a:tailEnd/>
          </a:ln>
        </p:spPr>
        <p:txBody>
          <a:bodyPr>
            <a:spAutoFit/>
          </a:bodyPr>
          <a:lstStyle/>
          <a:p>
            <a:pPr algn="ctr"/>
            <a:r>
              <a:rPr lang="ru-RU" sz="2800" b="1" u="sng">
                <a:solidFill>
                  <a:srgbClr val="0000FF"/>
                </a:solidFill>
                <a:latin typeface="Verdana" pitchFamily="34" charset="0"/>
              </a:rPr>
              <a:t>Схема сокращения саркомера </a:t>
            </a:r>
            <a:r>
              <a:rPr lang="ru-RU" sz="2400">
                <a:solidFill>
                  <a:srgbClr val="0000FF"/>
                </a:solidFill>
                <a:latin typeface="Verdana" pitchFamily="34" charset="0"/>
              </a:rPr>
              <a:t/>
            </a:r>
            <a:br>
              <a:rPr lang="ru-RU" sz="2400">
                <a:solidFill>
                  <a:srgbClr val="0000FF"/>
                </a:solidFill>
                <a:latin typeface="Verdana" pitchFamily="34" charset="0"/>
              </a:rPr>
            </a:br>
            <a:r>
              <a:rPr lang="ru-RU" sz="2400">
                <a:solidFill>
                  <a:srgbClr val="0000FF"/>
                </a:solidFill>
                <a:latin typeface="Verdana" pitchFamily="34" charset="0"/>
              </a:rPr>
              <a:t> </a:t>
            </a:r>
            <a:endParaRPr lang="ru-RU" sz="2400" u="sng">
              <a:solidFill>
                <a:srgbClr val="0000FF"/>
              </a:solidFill>
              <a:latin typeface="Verdana" pitchFamily="34" charset="0"/>
            </a:endParaRPr>
          </a:p>
        </p:txBody>
      </p:sp>
      <p:pic>
        <p:nvPicPr>
          <p:cNvPr id="4" name="Picture 4" descr="8"/>
          <p:cNvPicPr>
            <a:picLocks noChangeAspect="1" noChangeArrowheads="1"/>
          </p:cNvPicPr>
          <p:nvPr/>
        </p:nvPicPr>
        <p:blipFill>
          <a:blip r:embed="rId2" cstate="print">
            <a:duotone>
              <a:prstClr val="black"/>
              <a:schemeClr val="tx2">
                <a:tint val="45000"/>
                <a:satMod val="400000"/>
              </a:schemeClr>
            </a:duotone>
          </a:blip>
          <a:srcRect l="32439" t="3896" r="40914" b="29869"/>
          <a:stretch>
            <a:fillRect/>
          </a:stretch>
        </p:blipFill>
        <p:spPr>
          <a:xfrm>
            <a:off x="5357818" y="4000504"/>
            <a:ext cx="1643074" cy="2428892"/>
          </a:xfrm>
          <a:prstGeom prst="rect">
            <a:avLst/>
          </a:prstGeom>
        </p:spPr>
      </p:pic>
      <p:pic>
        <p:nvPicPr>
          <p:cNvPr id="5" name="Picture 4" descr="8"/>
          <p:cNvPicPr>
            <a:picLocks noChangeAspect="1" noChangeArrowheads="1"/>
          </p:cNvPicPr>
          <p:nvPr/>
        </p:nvPicPr>
        <p:blipFill>
          <a:blip r:embed="rId2" cstate="print">
            <a:duotone>
              <a:prstClr val="black"/>
              <a:schemeClr val="tx2">
                <a:tint val="45000"/>
                <a:satMod val="400000"/>
              </a:schemeClr>
            </a:duotone>
          </a:blip>
          <a:srcRect l="-1159" t="3896" r="77987" b="29870"/>
          <a:stretch>
            <a:fillRect/>
          </a:stretch>
        </p:blipFill>
        <p:spPr>
          <a:xfrm>
            <a:off x="4071934" y="4000504"/>
            <a:ext cx="1428760" cy="2428892"/>
          </a:xfrm>
          <a:prstGeom prst="rect">
            <a:avLst/>
          </a:prstGeom>
        </p:spPr>
      </p:pic>
      <p:pic>
        <p:nvPicPr>
          <p:cNvPr id="6" name="Picture 4" descr="8"/>
          <p:cNvPicPr>
            <a:picLocks noChangeAspect="1" noChangeArrowheads="1"/>
          </p:cNvPicPr>
          <p:nvPr/>
        </p:nvPicPr>
        <p:blipFill>
          <a:blip r:embed="rId2" cstate="print">
            <a:duotone>
              <a:prstClr val="black"/>
              <a:schemeClr val="tx2">
                <a:tint val="45000"/>
                <a:satMod val="400000"/>
              </a:schemeClr>
            </a:duotone>
          </a:blip>
          <a:srcRect r="38596" b="33766"/>
          <a:stretch>
            <a:fillRect/>
          </a:stretch>
        </p:blipFill>
        <p:spPr>
          <a:xfrm>
            <a:off x="3643306" y="1428736"/>
            <a:ext cx="3786214" cy="2428893"/>
          </a:xfrm>
          <a:prstGeom prst="rect">
            <a:avLst/>
          </a:prstGeom>
        </p:spPr>
      </p:pic>
      <p:sp>
        <p:nvSpPr>
          <p:cNvPr id="7" name="TextBox 6"/>
          <p:cNvSpPr txBox="1"/>
          <p:nvPr/>
        </p:nvSpPr>
        <p:spPr>
          <a:xfrm>
            <a:off x="357158" y="1428736"/>
            <a:ext cx="2928958" cy="3693319"/>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100000" t="100000"/>
            </a:path>
            <a:tileRect r="-100000" b="-100000"/>
          </a:gradFill>
        </p:spPr>
        <p:txBody>
          <a:bodyPr>
            <a:spAutoFit/>
          </a:bodyPr>
          <a:lstStyle/>
          <a:p>
            <a:pPr fontAlgn="auto">
              <a:spcBef>
                <a:spcPts val="0"/>
              </a:spcBef>
              <a:spcAft>
                <a:spcPts val="0"/>
              </a:spcAft>
              <a:defRPr/>
            </a:pPr>
            <a:r>
              <a:rPr lang="ru-RU" sz="2400" dirty="0">
                <a:solidFill>
                  <a:srgbClr val="0000FF"/>
                </a:solidFill>
                <a:latin typeface="+mn-lt"/>
              </a:rPr>
              <a:t>Тонкие нити актина скользят вдоль толстых миозина и </a:t>
            </a:r>
            <a:r>
              <a:rPr lang="en-US" sz="2400" dirty="0">
                <a:solidFill>
                  <a:srgbClr val="0000FF"/>
                </a:solidFill>
                <a:latin typeface="+mn-lt"/>
              </a:rPr>
              <a:t>Z-</a:t>
            </a:r>
            <a:r>
              <a:rPr lang="ru-RU" sz="2400" dirty="0">
                <a:solidFill>
                  <a:srgbClr val="0000FF"/>
                </a:solidFill>
                <a:latin typeface="+mn-lt"/>
              </a:rPr>
              <a:t> диски приближаются друг к другу, и </a:t>
            </a:r>
            <a:r>
              <a:rPr lang="ru-RU" sz="2400" b="1" dirty="0" err="1">
                <a:solidFill>
                  <a:srgbClr val="0000FF"/>
                </a:solidFill>
                <a:latin typeface="+mn-lt"/>
              </a:rPr>
              <a:t>саркомер</a:t>
            </a:r>
            <a:r>
              <a:rPr lang="ru-RU" sz="2400" b="1" dirty="0">
                <a:solidFill>
                  <a:srgbClr val="0000FF"/>
                </a:solidFill>
                <a:latin typeface="+mn-lt"/>
              </a:rPr>
              <a:t> укорачивается.</a:t>
            </a:r>
          </a:p>
          <a:p>
            <a:pPr fontAlgn="auto">
              <a:spcBef>
                <a:spcPts val="0"/>
              </a:spcBef>
              <a:spcAft>
                <a:spcPts val="0"/>
              </a:spcAft>
              <a:defRPr/>
            </a:pPr>
            <a:endParaRPr lang="ru-RU" dirty="0">
              <a:latin typeface="+mn-l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srcRect/>
          <a:stretch>
            <a:fillRect/>
          </a:stretch>
        </p:blipFill>
        <p:spPr bwMode="auto">
          <a:xfrm>
            <a:off x="0" y="857232"/>
            <a:ext cx="9144000" cy="6000768"/>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0" y="1000108"/>
            <a:ext cx="9144000" cy="5857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3.tif"/>
          <p:cNvPicPr>
            <a:picLocks noChangeAspect="1"/>
          </p:cNvPicPr>
          <p:nvPr/>
        </p:nvPicPr>
        <p:blipFill>
          <a:blip r:embed="rId2"/>
          <a:stretch>
            <a:fillRect/>
          </a:stretch>
        </p:blipFill>
        <p:spPr>
          <a:xfrm>
            <a:off x="571472" y="1430197"/>
            <a:ext cx="8432922" cy="4213381"/>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srcRect/>
          <a:stretch>
            <a:fillRect/>
          </a:stretch>
        </p:blipFill>
        <p:spPr bwMode="auto">
          <a:xfrm>
            <a:off x="0" y="857232"/>
            <a:ext cx="9143999" cy="6000768"/>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srcRect/>
          <a:stretch>
            <a:fillRect/>
          </a:stretch>
        </p:blipFill>
        <p:spPr bwMode="auto">
          <a:xfrm>
            <a:off x="1" y="714356"/>
            <a:ext cx="9144000" cy="6143644"/>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04.tif"/>
          <p:cNvPicPr>
            <a:picLocks noChangeAspect="1"/>
          </p:cNvPicPr>
          <p:nvPr/>
        </p:nvPicPr>
        <p:blipFill>
          <a:blip r:embed="rId2"/>
          <a:stretch>
            <a:fillRect/>
          </a:stretch>
        </p:blipFill>
        <p:spPr>
          <a:xfrm>
            <a:off x="467562" y="1714488"/>
            <a:ext cx="8208876" cy="3429024"/>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srcRect/>
          <a:stretch>
            <a:fillRect/>
          </a:stretch>
        </p:blipFill>
        <p:spPr bwMode="auto">
          <a:xfrm>
            <a:off x="0" y="857232"/>
            <a:ext cx="9143999" cy="6000768"/>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9"/>
          <p:cNvPicPr>
            <a:picLocks noChangeAspect="1" noChangeArrowheads="1"/>
          </p:cNvPicPr>
          <p:nvPr/>
        </p:nvPicPr>
        <p:blipFill>
          <a:blip r:embed="rId2" cstate="print">
            <a:duotone>
              <a:prstClr val="black"/>
              <a:schemeClr val="tx2">
                <a:tint val="45000"/>
                <a:satMod val="400000"/>
              </a:schemeClr>
            </a:duotone>
          </a:blip>
          <a:srcRect/>
          <a:stretch>
            <a:fillRect/>
          </a:stretch>
        </p:blipFill>
        <p:spPr>
          <a:xfrm>
            <a:off x="928662" y="857232"/>
            <a:ext cx="7620000" cy="2928957"/>
          </a:xfrm>
          <a:prstGeom prst="rect">
            <a:avLst/>
          </a:prstGeom>
          <a:solidFill>
            <a:schemeClr val="accent2">
              <a:lumMod val="20000"/>
              <a:lumOff val="80000"/>
            </a:schemeClr>
          </a:solidFill>
        </p:spPr>
      </p:pic>
      <p:pic>
        <p:nvPicPr>
          <p:cNvPr id="3" name="Picture 6" descr="9"/>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2643174" y="3857628"/>
            <a:ext cx="4857784" cy="2605367"/>
          </a:xfrm>
          <a:prstGeom prst="rect">
            <a:avLst/>
          </a:prstGeom>
          <a:noFill/>
          <a:ln w="9525">
            <a:noFill/>
            <a:miter lim="800000"/>
            <a:headEnd/>
            <a:tailEnd/>
          </a:ln>
        </p:spPr>
      </p:pic>
      <p:sp>
        <p:nvSpPr>
          <p:cNvPr id="51204" name="Прямоугольник 4"/>
          <p:cNvSpPr>
            <a:spLocks noChangeArrowheads="1"/>
          </p:cNvSpPr>
          <p:nvPr/>
        </p:nvSpPr>
        <p:spPr bwMode="auto">
          <a:xfrm>
            <a:off x="357188" y="285750"/>
            <a:ext cx="8286750" cy="461963"/>
          </a:xfrm>
          <a:prstGeom prst="rect">
            <a:avLst/>
          </a:prstGeom>
          <a:noFill/>
          <a:ln w="9525">
            <a:noFill/>
            <a:miter lim="800000"/>
            <a:headEnd/>
            <a:tailEnd/>
          </a:ln>
        </p:spPr>
        <p:txBody>
          <a:bodyPr>
            <a:spAutoFit/>
          </a:bodyPr>
          <a:lstStyle/>
          <a:p>
            <a:r>
              <a:rPr lang="ru-RU" sz="2400">
                <a:solidFill>
                  <a:srgbClr val="0000FF"/>
                </a:solidFill>
                <a:latin typeface="Verdana" pitchFamily="34" charset="0"/>
              </a:rPr>
              <a:t>Координация нитей и сила сокращения</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Прямоугольник 1"/>
          <p:cNvSpPr>
            <a:spLocks noChangeArrowheads="1"/>
          </p:cNvSpPr>
          <p:nvPr/>
        </p:nvSpPr>
        <p:spPr bwMode="auto">
          <a:xfrm>
            <a:off x="1357313" y="428625"/>
            <a:ext cx="4605337" cy="369888"/>
          </a:xfrm>
          <a:prstGeom prst="rect">
            <a:avLst/>
          </a:prstGeom>
          <a:noFill/>
          <a:ln w="9525">
            <a:noFill/>
            <a:miter lim="800000"/>
            <a:headEnd/>
            <a:tailEnd/>
          </a:ln>
        </p:spPr>
        <p:txBody>
          <a:bodyPr>
            <a:spAutoFit/>
          </a:bodyPr>
          <a:lstStyle/>
          <a:p>
            <a:r>
              <a:rPr lang="ru-RU">
                <a:latin typeface="Verdana" pitchFamily="34" charset="0"/>
              </a:rPr>
              <a:t> </a:t>
            </a:r>
          </a:p>
        </p:txBody>
      </p:sp>
      <p:sp>
        <p:nvSpPr>
          <p:cNvPr id="52227" name="Прямоугольник 2"/>
          <p:cNvSpPr>
            <a:spLocks noChangeArrowheads="1"/>
          </p:cNvSpPr>
          <p:nvPr/>
        </p:nvSpPr>
        <p:spPr bwMode="auto">
          <a:xfrm>
            <a:off x="428625" y="428625"/>
            <a:ext cx="8534400" cy="1138238"/>
          </a:xfrm>
          <a:prstGeom prst="rect">
            <a:avLst/>
          </a:prstGeom>
          <a:noFill/>
          <a:ln w="9525">
            <a:noFill/>
            <a:miter lim="800000"/>
            <a:headEnd/>
            <a:tailEnd/>
          </a:ln>
        </p:spPr>
        <p:txBody>
          <a:bodyPr>
            <a:spAutoFit/>
          </a:bodyPr>
          <a:lstStyle/>
          <a:p>
            <a:r>
              <a:rPr lang="ru-RU" sz="3200" b="1" u="sng">
                <a:solidFill>
                  <a:srgbClr val="0033CC"/>
                </a:solidFill>
              </a:rPr>
              <a:t>Гидролиз АТФ и энергетика сокращения</a:t>
            </a:r>
          </a:p>
          <a:p>
            <a:endParaRPr lang="ru-RU" sz="3600" b="1" u="sng">
              <a:solidFill>
                <a:srgbClr val="0000FF"/>
              </a:solidFill>
              <a:latin typeface="Verdana" pitchFamily="34" charset="0"/>
            </a:endParaRPr>
          </a:p>
        </p:txBody>
      </p:sp>
      <p:sp>
        <p:nvSpPr>
          <p:cNvPr id="4" name="TextBox 3"/>
          <p:cNvSpPr txBox="1"/>
          <p:nvPr/>
        </p:nvSpPr>
        <p:spPr>
          <a:xfrm>
            <a:off x="285750" y="1143000"/>
            <a:ext cx="8715375" cy="954088"/>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ru-RU" sz="2800" b="1" dirty="0">
                <a:solidFill>
                  <a:srgbClr val="C00000"/>
                </a:solidFill>
              </a:rPr>
              <a:t>АТФ – непосредственный источник</a:t>
            </a:r>
          </a:p>
          <a:p>
            <a:pPr fontAlgn="auto">
              <a:spcBef>
                <a:spcPts val="0"/>
              </a:spcBef>
              <a:spcAft>
                <a:spcPts val="0"/>
              </a:spcAft>
              <a:defRPr/>
            </a:pPr>
            <a:r>
              <a:rPr lang="ru-RU" sz="2800" b="1" dirty="0">
                <a:solidFill>
                  <a:srgbClr val="C00000"/>
                </a:solidFill>
              </a:rPr>
              <a:t> энергии  для  сокращения  </a:t>
            </a:r>
            <a:endParaRPr lang="ru-RU" sz="2800" dirty="0">
              <a:solidFill>
                <a:srgbClr val="C00000"/>
              </a:solidFill>
              <a:latin typeface="+mn-lt"/>
            </a:endParaRPr>
          </a:p>
        </p:txBody>
      </p:sp>
      <p:sp>
        <p:nvSpPr>
          <p:cNvPr id="5" name="Прямоугольник 4"/>
          <p:cNvSpPr/>
          <p:nvPr/>
        </p:nvSpPr>
        <p:spPr>
          <a:xfrm>
            <a:off x="428625" y="2690813"/>
            <a:ext cx="8143875" cy="1200150"/>
          </a:xfrm>
          <a:prstGeom prst="rect">
            <a:avLst/>
          </a:prstGeom>
          <a:solidFill>
            <a:schemeClr val="accent5">
              <a:lumMod val="20000"/>
              <a:lumOff val="80000"/>
            </a:schemeClr>
          </a:solidFill>
        </p:spPr>
        <p:txBody>
          <a:bodyPr>
            <a:spAutoFit/>
          </a:bodyPr>
          <a:lstStyle/>
          <a:p>
            <a:pPr>
              <a:defRPr/>
            </a:pPr>
            <a:r>
              <a:rPr lang="ru-RU" sz="2400" b="1" u="sng" dirty="0">
                <a:latin typeface="+mn-lt"/>
              </a:rPr>
              <a:t>Без  АТФ</a:t>
            </a:r>
            <a:r>
              <a:rPr lang="ru-RU" sz="2400" dirty="0">
                <a:latin typeface="+mn-lt"/>
              </a:rPr>
              <a:t> поперечные мостики лишены энергии и </a:t>
            </a:r>
            <a:r>
              <a:rPr lang="ru-RU" sz="2400" dirty="0" err="1">
                <a:latin typeface="+mn-lt"/>
              </a:rPr>
              <a:t>актиновые</a:t>
            </a:r>
            <a:r>
              <a:rPr lang="ru-RU" sz="2400" dirty="0">
                <a:latin typeface="+mn-lt"/>
              </a:rPr>
              <a:t> нити не могут скользить вдоль </a:t>
            </a:r>
            <a:r>
              <a:rPr lang="ru-RU" sz="2400" dirty="0" err="1">
                <a:latin typeface="+mn-lt"/>
              </a:rPr>
              <a:t>миозиновых</a:t>
            </a:r>
            <a:r>
              <a:rPr lang="ru-RU" sz="2400" dirty="0">
                <a:latin typeface="+mn-lt"/>
              </a:rPr>
              <a:t>, </a:t>
            </a:r>
            <a:r>
              <a:rPr lang="ru-RU" sz="2400" b="1" u="sng" dirty="0">
                <a:latin typeface="+mn-lt"/>
              </a:rPr>
              <a:t>сокращения мышцы не происходит.</a:t>
            </a:r>
            <a:r>
              <a:rPr lang="ru-RU" b="1" u="sng" dirty="0">
                <a:latin typeface="+mn-lt"/>
              </a:rPr>
              <a:t> </a:t>
            </a:r>
          </a:p>
        </p:txBody>
      </p:sp>
      <p:sp>
        <p:nvSpPr>
          <p:cNvPr id="6" name="Прямоугольник 5"/>
          <p:cNvSpPr/>
          <p:nvPr/>
        </p:nvSpPr>
        <p:spPr>
          <a:xfrm>
            <a:off x="214313" y="4143375"/>
            <a:ext cx="3643312" cy="2308225"/>
          </a:xfrm>
          <a:prstGeom prst="rect">
            <a:avLst/>
          </a:prstGeom>
          <a:solidFill>
            <a:schemeClr val="accent2">
              <a:lumMod val="40000"/>
              <a:lumOff val="60000"/>
            </a:schemeClr>
          </a:solidFill>
        </p:spPr>
        <p:txBody>
          <a:bodyPr>
            <a:spAutoFit/>
          </a:bodyPr>
          <a:lstStyle/>
          <a:p>
            <a:pPr>
              <a:defRPr/>
            </a:pPr>
            <a:r>
              <a:rPr lang="ru-RU" sz="2400" dirty="0">
                <a:latin typeface="+mn-lt"/>
              </a:rPr>
              <a:t>При активизации мышцы происходит усиленный гидролиз АТФ и энергетический обмен возрастает в 100-1000 раз по сравнению с  покоем. </a:t>
            </a:r>
          </a:p>
        </p:txBody>
      </p:sp>
      <p:sp>
        <p:nvSpPr>
          <p:cNvPr id="7" name="Прямоугольник 6"/>
          <p:cNvSpPr/>
          <p:nvPr/>
        </p:nvSpPr>
        <p:spPr>
          <a:xfrm>
            <a:off x="4429125" y="4000500"/>
            <a:ext cx="4286250" cy="2554288"/>
          </a:xfrm>
          <a:prstGeom prst="rect">
            <a:avLst/>
          </a:prstGeom>
          <a:solidFill>
            <a:schemeClr val="accent4">
              <a:lumMod val="20000"/>
              <a:lumOff val="80000"/>
            </a:schemeClr>
          </a:solidFill>
        </p:spPr>
        <p:txBody>
          <a:bodyPr>
            <a:spAutoFit/>
          </a:bodyPr>
          <a:lstStyle/>
          <a:p>
            <a:pPr>
              <a:defRPr/>
            </a:pPr>
            <a:r>
              <a:rPr lang="ru-RU" sz="2000" dirty="0">
                <a:latin typeface="+mn-lt"/>
              </a:rPr>
              <a:t>Запасы АТФ в мышцах ничтожны (их  хватает на 2-3 секунды работы). Поэтому должен происходить постоянный </a:t>
            </a:r>
            <a:r>
              <a:rPr lang="ru-RU" sz="2000" b="1" u="sng" dirty="0" err="1">
                <a:solidFill>
                  <a:srgbClr val="C00000"/>
                </a:solidFill>
                <a:latin typeface="+mn-lt"/>
              </a:rPr>
              <a:t>ресинтез</a:t>
            </a:r>
            <a:r>
              <a:rPr lang="ru-RU" sz="2000" b="1" u="sng" dirty="0">
                <a:solidFill>
                  <a:srgbClr val="C00000"/>
                </a:solidFill>
                <a:latin typeface="+mn-lt"/>
              </a:rPr>
              <a:t> АТФ</a:t>
            </a:r>
            <a:r>
              <a:rPr lang="ru-RU" sz="2000" b="1" dirty="0">
                <a:solidFill>
                  <a:srgbClr val="C00000"/>
                </a:solidFill>
                <a:latin typeface="+mn-lt"/>
              </a:rPr>
              <a:t> </a:t>
            </a:r>
            <a:r>
              <a:rPr lang="ru-RU" sz="2000" dirty="0">
                <a:latin typeface="+mn-lt"/>
              </a:rPr>
              <a:t>с той же скоростью, с какой он расходуется.</a:t>
            </a:r>
          </a:p>
          <a:p>
            <a:pPr>
              <a:defRPr/>
            </a:pPr>
            <a:r>
              <a:rPr lang="ru-RU" sz="2000" dirty="0">
                <a:latin typeface="+mn-lt"/>
              </a:rPr>
              <a:t> В качестве источников энергии при этом используются </a:t>
            </a:r>
            <a:r>
              <a:rPr lang="ru-RU" sz="2000" b="1" dirty="0">
                <a:solidFill>
                  <a:srgbClr val="C00000"/>
                </a:solidFill>
                <a:latin typeface="+mn-lt"/>
              </a:rPr>
              <a:t>углеводы, жиры</a:t>
            </a:r>
            <a:r>
              <a:rPr lang="ru-RU" sz="2000" dirty="0">
                <a:latin typeface="+mn-lt"/>
              </a:rPr>
              <a:t> и </a:t>
            </a:r>
            <a:r>
              <a:rPr lang="ru-RU" sz="2000" b="1" dirty="0">
                <a:solidFill>
                  <a:srgbClr val="C00000"/>
                </a:solidFill>
                <a:latin typeface="+mn-lt"/>
              </a:rPr>
              <a:t>белки</a:t>
            </a:r>
            <a:r>
              <a:rPr lang="ru-RU" sz="2000" dirty="0">
                <a:latin typeface="+mn-lt"/>
              </a:rPr>
              <a:t>.</a:t>
            </a:r>
            <a:r>
              <a:rPr lang="ru-RU" dirty="0"/>
              <a:t> </a:t>
            </a:r>
          </a:p>
        </p:txBody>
      </p:sp>
      <p:sp>
        <p:nvSpPr>
          <p:cNvPr id="8" name="Прямоугольник 7"/>
          <p:cNvSpPr/>
          <p:nvPr/>
        </p:nvSpPr>
        <p:spPr>
          <a:xfrm>
            <a:off x="214313" y="2143125"/>
            <a:ext cx="8715375" cy="400050"/>
          </a:xfrm>
          <a:prstGeom prst="rect">
            <a:avLst/>
          </a:prstGeom>
          <a:solidFill>
            <a:schemeClr val="accent3">
              <a:lumMod val="40000"/>
              <a:lumOff val="60000"/>
            </a:schemeClr>
          </a:solidFill>
        </p:spPr>
        <p:txBody>
          <a:bodyPr>
            <a:spAutoFit/>
          </a:bodyPr>
          <a:lstStyle/>
          <a:p>
            <a:pPr>
              <a:defRPr/>
            </a:pPr>
            <a:r>
              <a:rPr lang="ru-RU" sz="2000" b="1" dirty="0"/>
              <a:t>При гидролизе АТФ выделяется 10 ккал/кг свободной энергии</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Прямоугольник 1"/>
          <p:cNvSpPr>
            <a:spLocks noChangeArrowheads="1"/>
          </p:cNvSpPr>
          <p:nvPr/>
        </p:nvSpPr>
        <p:spPr bwMode="auto">
          <a:xfrm>
            <a:off x="1357313" y="428625"/>
            <a:ext cx="4605337" cy="369888"/>
          </a:xfrm>
          <a:prstGeom prst="rect">
            <a:avLst/>
          </a:prstGeom>
          <a:noFill/>
          <a:ln w="9525">
            <a:noFill/>
            <a:miter lim="800000"/>
            <a:headEnd/>
            <a:tailEnd/>
          </a:ln>
        </p:spPr>
        <p:txBody>
          <a:bodyPr>
            <a:spAutoFit/>
          </a:bodyPr>
          <a:lstStyle/>
          <a:p>
            <a:r>
              <a:rPr lang="ru-RU">
                <a:latin typeface="Verdana" pitchFamily="34" charset="0"/>
              </a:rPr>
              <a:t> </a:t>
            </a:r>
          </a:p>
        </p:txBody>
      </p:sp>
      <p:sp>
        <p:nvSpPr>
          <p:cNvPr id="125953" name="Rectangle 1"/>
          <p:cNvSpPr>
            <a:spLocks noChangeArrowheads="1"/>
          </p:cNvSpPr>
          <p:nvPr/>
        </p:nvSpPr>
        <p:spPr bwMode="auto">
          <a:xfrm>
            <a:off x="214313" y="398463"/>
            <a:ext cx="8643937" cy="461962"/>
          </a:xfrm>
          <a:prstGeom prst="rect">
            <a:avLst/>
          </a:prstGeom>
          <a:noFill/>
          <a:ln w="9525">
            <a:noFill/>
            <a:miter lim="800000"/>
            <a:headEnd/>
            <a:tailEnd/>
          </a:ln>
          <a:effectLst/>
        </p:spPr>
        <p:txBody>
          <a:bodyPr anchor="ctr">
            <a:spAutoFit/>
          </a:bodyPr>
          <a:lstStyle/>
          <a:p>
            <a:pPr eaLnBrk="0" hangingPunct="0">
              <a:defRPr/>
            </a:pPr>
            <a:r>
              <a:rPr lang="ru-RU" sz="2400" b="1" u="sng" dirty="0">
                <a:solidFill>
                  <a:srgbClr val="0000FF"/>
                </a:solidFill>
                <a:latin typeface="+mj-lt"/>
                <a:ea typeface="Times New Roman" pitchFamily="18" charset="0"/>
                <a:cs typeface="Arial" pitchFamily="34" charset="0"/>
              </a:rPr>
              <a:t>Прямые и непрямые источники энергии в скелетных мышцах </a:t>
            </a:r>
            <a:r>
              <a:rPr lang="ru-RU" sz="2400" u="sng" dirty="0">
                <a:solidFill>
                  <a:srgbClr val="0000FF"/>
                </a:solidFill>
                <a:latin typeface="Arial" pitchFamily="34" charset="0"/>
                <a:ea typeface="Times New Roman" pitchFamily="18" charset="0"/>
                <a:cs typeface="Arial" pitchFamily="34" charset="0"/>
              </a:rPr>
              <a:t> </a:t>
            </a:r>
            <a:endParaRPr lang="ru-RU" sz="2400" u="sng" dirty="0">
              <a:solidFill>
                <a:srgbClr val="0000FF"/>
              </a:solidFill>
              <a:latin typeface="Arial" pitchFamily="34" charset="0"/>
            </a:endParaRPr>
          </a:p>
        </p:txBody>
      </p:sp>
      <p:graphicFrame>
        <p:nvGraphicFramePr>
          <p:cNvPr id="6" name="Таблица 5"/>
          <p:cNvGraphicFramePr>
            <a:graphicFrameLocks noGrp="1"/>
          </p:cNvGraphicFramePr>
          <p:nvPr/>
        </p:nvGraphicFramePr>
        <p:xfrm>
          <a:off x="285750" y="928688"/>
          <a:ext cx="8143875" cy="5660644"/>
        </p:xfrm>
        <a:graphic>
          <a:graphicData uri="http://schemas.openxmlformats.org/drawingml/2006/table">
            <a:tbl>
              <a:tblPr/>
              <a:tblGrid>
                <a:gridCol w="3192463"/>
                <a:gridCol w="1758950"/>
                <a:gridCol w="3192462"/>
              </a:tblGrid>
              <a:tr h="890588">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Источники энергии</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Количество, мкмоль/г мышцы</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Реакции, дающие энергию</a:t>
                      </a: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750">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Аденозинтрифосфат (АТФ)</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B9B8"/>
                    </a:solid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5</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B9B8"/>
                    </a:solid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    АТФ →АДФ + Р</a:t>
                      </a:r>
                      <a:r>
                        <a:rPr kumimoji="0" lang="en-US" sz="2000" b="0" i="0" u="none" strike="noStrike" cap="none" normalizeH="0" baseline="0" smtClean="0">
                          <a:ln>
                            <a:noFill/>
                          </a:ln>
                          <a:solidFill>
                            <a:schemeClr val="tx1"/>
                          </a:solidFill>
                          <a:effectLst/>
                          <a:latin typeface="Calibri" pitchFamily="34" charset="0"/>
                          <a:cs typeface="Times New Roman" pitchFamily="18" charset="0"/>
                        </a:rPr>
                        <a:t>i</a:t>
                      </a:r>
                      <a:r>
                        <a:rPr kumimoji="0" lang="ru-RU" sz="2000" b="0" i="0" u="none" strike="noStrike" cap="none" normalizeH="0" baseline="0" smtClean="0">
                          <a:ln>
                            <a:noFill/>
                          </a:ln>
                          <a:solidFill>
                            <a:schemeClr val="tx1"/>
                          </a:solidFill>
                          <a:effectLst/>
                          <a:latin typeface="Calibri" pitchFamily="34" charset="0"/>
                          <a:cs typeface="Times New Roman" pitchFamily="18" charset="0"/>
                        </a:rPr>
                        <a:t>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B9B8"/>
                    </a:solidFill>
                  </a:tcPr>
                </a:tc>
              </a:tr>
              <a:tr h="285750">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Креатинфосфат (КФ)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11</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КФ + АДФ </a:t>
                      </a:r>
                      <a:r>
                        <a:rPr kumimoji="0" lang="ru-RU" sz="2000" b="0" i="0" u="none" strike="noStrike" cap="none" normalizeH="0" baseline="0" smtClean="0">
                          <a:ln>
                            <a:noFill/>
                          </a:ln>
                          <a:solidFill>
                            <a:schemeClr val="tx1"/>
                          </a:solidFill>
                          <a:effectLst/>
                          <a:latin typeface="Calibri" pitchFamily="34" charset="0"/>
                          <a:cs typeface="Times New Roman" pitchFamily="18" charset="0"/>
                          <a:sym typeface="Symbol" pitchFamily="18" charset="2"/>
                        </a:rPr>
                        <a:t></a:t>
                      </a:r>
                      <a:r>
                        <a:rPr kumimoji="0" lang="ru-RU" sz="2000" b="0" i="0" u="none" strike="noStrike" cap="none" normalizeH="0" baseline="0" smtClean="0">
                          <a:ln>
                            <a:noFill/>
                          </a:ln>
                          <a:solidFill>
                            <a:schemeClr val="tx1"/>
                          </a:solidFill>
                          <a:effectLst/>
                          <a:latin typeface="Calibri" pitchFamily="34" charset="0"/>
                          <a:cs typeface="Times New Roman" pitchFamily="18" charset="0"/>
                        </a:rPr>
                        <a:t> АТФ + К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00125">
                <a:tc rowSpan="2">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Глюкоза(мономеры в составе гликогена)</a:t>
                      </a: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1800" b="0" i="0" u="none" strike="noStrike" cap="none" normalizeH="0" baseline="0" smtClean="0">
                          <a:ln>
                            <a:noFill/>
                          </a:ln>
                          <a:solidFill>
                            <a:srgbClr val="0000FF"/>
                          </a:solidFill>
                          <a:effectLst/>
                          <a:latin typeface="Calibri" pitchFamily="34" charset="0"/>
                        </a:rPr>
                        <a:t>АДФ – аденозиндифосфат, К–креатин. Р</a:t>
                      </a:r>
                      <a:r>
                        <a:rPr kumimoji="0" lang="en-US" sz="1800" b="0" i="0" u="none" strike="noStrike" cap="none" normalizeH="0" baseline="0" smtClean="0">
                          <a:ln>
                            <a:noFill/>
                          </a:ln>
                          <a:solidFill>
                            <a:srgbClr val="0000FF"/>
                          </a:solidFill>
                          <a:effectLst/>
                          <a:latin typeface="Calibri" pitchFamily="34" charset="0"/>
                        </a:rPr>
                        <a:t>i</a:t>
                      </a:r>
                      <a:r>
                        <a:rPr kumimoji="0" lang="ru-RU" sz="1800" b="0" i="0" u="none" strike="noStrike" cap="none" normalizeH="0" baseline="0" smtClean="0">
                          <a:ln>
                            <a:noFill/>
                          </a:ln>
                          <a:solidFill>
                            <a:srgbClr val="0000FF"/>
                          </a:solidFill>
                          <a:effectLst/>
                          <a:latin typeface="Calibri" pitchFamily="34" charset="0"/>
                        </a:rPr>
                        <a:t> – неорганический фосфат.</a:t>
                      </a: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84</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Анаэробное расщепление через пируват  до лактата (гликолиз)</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1863">
                <a:tc vMerge="1">
                  <a:txBody>
                    <a:bodyPr/>
                    <a:lstStyle/>
                    <a:p>
                      <a:endParaRPr lang="ru-RU"/>
                    </a:p>
                  </a:txBody>
                  <a:tcPr/>
                </a:tc>
                <a:tc vMerge="1">
                  <a:txBody>
                    <a:bodyPr/>
                    <a:lstStyle/>
                    <a:p>
                      <a:endParaRPr lang="ru-RU"/>
                    </a:p>
                  </a:txBody>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Аэробное расщепление через пируват  до СО</a:t>
                      </a:r>
                      <a:r>
                        <a:rPr kumimoji="0" lang="ru-RU" sz="2000" b="1" i="0" u="none" strike="noStrike" cap="none" normalizeH="0" baseline="-25000" smtClean="0">
                          <a:ln>
                            <a:noFill/>
                          </a:ln>
                          <a:solidFill>
                            <a:schemeClr val="tx1"/>
                          </a:solidFill>
                          <a:effectLst/>
                          <a:latin typeface="Calibri" pitchFamily="34" charset="0"/>
                          <a:cs typeface="Times New Roman" pitchFamily="18" charset="0"/>
                        </a:rPr>
                        <a:t>2</a:t>
                      </a:r>
                      <a:r>
                        <a:rPr kumimoji="0" lang="ru-RU" sz="2000" b="0" i="0" u="none" strike="noStrike" cap="none" normalizeH="0" baseline="0" smtClean="0">
                          <a:ln>
                            <a:noFill/>
                          </a:ln>
                          <a:solidFill>
                            <a:schemeClr val="tx1"/>
                          </a:solidFill>
                          <a:effectLst/>
                          <a:latin typeface="Calibri" pitchFamily="34" charset="0"/>
                          <a:cs typeface="Times New Roman" pitchFamily="18" charset="0"/>
                        </a:rPr>
                        <a:t> и Н</a:t>
                      </a:r>
                      <a:r>
                        <a:rPr kumimoji="0" lang="ru-RU" sz="2000" b="1" i="0" u="none" strike="noStrike" cap="none" normalizeH="0" baseline="-25000" smtClean="0">
                          <a:ln>
                            <a:noFill/>
                          </a:ln>
                          <a:solidFill>
                            <a:schemeClr val="tx1"/>
                          </a:solidFill>
                          <a:effectLst/>
                          <a:latin typeface="Calibri" pitchFamily="34" charset="0"/>
                          <a:cs typeface="Times New Roman" pitchFamily="18" charset="0"/>
                        </a:rPr>
                        <a:t>2</a:t>
                      </a:r>
                      <a:r>
                        <a:rPr kumimoji="0" lang="ru-RU" sz="2000" b="0" i="0" u="none" strike="noStrike" cap="none" normalizeH="0" baseline="0" smtClean="0">
                          <a:ln>
                            <a:noFill/>
                          </a:ln>
                          <a:solidFill>
                            <a:schemeClr val="tx1"/>
                          </a:solidFill>
                          <a:effectLst/>
                          <a:latin typeface="Calibri" pitchFamily="34" charset="0"/>
                          <a:cs typeface="Times New Roman" pitchFamily="18" charset="0"/>
                        </a:rPr>
                        <a:t>О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8500">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Триглицериды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10</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Окисление до СО</a:t>
                      </a:r>
                      <a:r>
                        <a:rPr kumimoji="0" lang="ru-RU" sz="2000" b="1" i="0" u="none" strike="noStrike" cap="none" normalizeH="0" baseline="-25000" smtClean="0">
                          <a:ln>
                            <a:noFill/>
                          </a:ln>
                          <a:solidFill>
                            <a:schemeClr val="tx1"/>
                          </a:solidFill>
                          <a:effectLst/>
                          <a:latin typeface="Calibri" pitchFamily="34" charset="0"/>
                          <a:cs typeface="Times New Roman" pitchFamily="18" charset="0"/>
                        </a:rPr>
                        <a:t>2</a:t>
                      </a:r>
                      <a:r>
                        <a:rPr kumimoji="0" lang="ru-RU" sz="2000" b="0" i="0" u="none" strike="noStrike" cap="none" normalizeH="0" baseline="0" smtClean="0">
                          <a:ln>
                            <a:noFill/>
                          </a:ln>
                          <a:solidFill>
                            <a:schemeClr val="tx1"/>
                          </a:solidFill>
                          <a:effectLst/>
                          <a:latin typeface="Calibri" pitchFamily="34" charset="0"/>
                          <a:cs typeface="Times New Roman" pitchFamily="18" charset="0"/>
                        </a:rPr>
                        <a:t> и Н</a:t>
                      </a:r>
                      <a:r>
                        <a:rPr kumimoji="0" lang="ru-RU" sz="2000" b="1" i="0" u="none" strike="noStrike" cap="none" normalizeH="0" baseline="-25000" smtClean="0">
                          <a:ln>
                            <a:noFill/>
                          </a:ln>
                          <a:solidFill>
                            <a:schemeClr val="tx1"/>
                          </a:solidFill>
                          <a:effectLst/>
                          <a:latin typeface="Calibri" pitchFamily="34" charset="0"/>
                          <a:cs typeface="Times New Roman" pitchFamily="18" charset="0"/>
                        </a:rPr>
                        <a:t>2</a:t>
                      </a:r>
                      <a:r>
                        <a:rPr kumimoji="0" lang="ru-RU" sz="2000" b="0" i="0" u="none" strike="noStrike" cap="none" normalizeH="0" baseline="0" smtClean="0">
                          <a:ln>
                            <a:noFill/>
                          </a:ln>
                          <a:solidFill>
                            <a:schemeClr val="tx1"/>
                          </a:solidFill>
                          <a:effectLst/>
                          <a:latin typeface="Calibri" pitchFamily="34" charset="0"/>
                          <a:cs typeface="Times New Roman" pitchFamily="18" charset="0"/>
                        </a:rPr>
                        <a:t>О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8500">
                <a:tc gridSpan="3">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АДФ – аденозиндифосфат, К–креатин. Р</a:t>
                      </a:r>
                      <a:r>
                        <a:rPr kumimoji="0" lang="en-US" sz="2000" b="0" i="0" u="none" strike="noStrike" cap="none" normalizeH="0" baseline="0" smtClean="0">
                          <a:ln>
                            <a:noFill/>
                          </a:ln>
                          <a:solidFill>
                            <a:schemeClr val="tx1"/>
                          </a:solidFill>
                          <a:effectLst/>
                          <a:latin typeface="Calibri" pitchFamily="34" charset="0"/>
                          <a:cs typeface="Times New Roman" pitchFamily="18" charset="0"/>
                        </a:rPr>
                        <a:t>i</a:t>
                      </a:r>
                      <a:r>
                        <a:rPr kumimoji="0" lang="ru-RU" sz="2000" b="0" i="0" u="none" strike="noStrike" cap="none" normalizeH="0" baseline="0" smtClean="0">
                          <a:ln>
                            <a:noFill/>
                          </a:ln>
                          <a:solidFill>
                            <a:schemeClr val="tx1"/>
                          </a:solidFill>
                          <a:effectLst/>
                          <a:latin typeface="Calibri" pitchFamily="34" charset="0"/>
                          <a:cs typeface="Times New Roman" pitchFamily="18" charset="0"/>
                        </a:rPr>
                        <a:t> – неорганический фосфат.</a:t>
                      </a:r>
                      <a:endParaRPr kumimoji="0" lang="ru-RU"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Times New Roman" pitchFamily="18" charset="0"/>
                        </a:rPr>
                        <a:t> </a:t>
                      </a:r>
                      <a:endParaRPr kumimoji="0" lang="ru-RU" sz="2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r>
            </a:tbl>
          </a:graphicData>
        </a:graphic>
      </p:graphicFrame>
      <p:sp>
        <p:nvSpPr>
          <p:cNvPr id="7" name="Прямоугольник 6"/>
          <p:cNvSpPr/>
          <p:nvPr/>
        </p:nvSpPr>
        <p:spPr>
          <a:xfrm>
            <a:off x="142875" y="5357813"/>
            <a:ext cx="8429625" cy="1323975"/>
          </a:xfrm>
          <a:prstGeom prst="rect">
            <a:avLst/>
          </a:prstGeom>
          <a:solidFill>
            <a:schemeClr val="accent3">
              <a:lumMod val="40000"/>
              <a:lumOff val="60000"/>
            </a:schemeClr>
          </a:solidFill>
        </p:spPr>
        <p:txBody>
          <a:bodyPr>
            <a:spAutoFit/>
          </a:bodyPr>
          <a:lstStyle/>
          <a:p>
            <a:pPr>
              <a:defRPr/>
            </a:pPr>
            <a:r>
              <a:rPr lang="ru-RU" sz="2000" b="1" u="sng" dirty="0"/>
              <a:t>Другие высвобождающие энергию реакции (например, аэробное и анаэробное расщепление углеводов и распад КФ)</a:t>
            </a:r>
            <a:r>
              <a:rPr lang="ru-RU" sz="2000" b="1" dirty="0"/>
              <a:t> служат только для непрерывного воспроизводства главного «топлива» – АТФ.</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Прямоугольник 1"/>
          <p:cNvSpPr>
            <a:spLocks noChangeArrowheads="1"/>
          </p:cNvSpPr>
          <p:nvPr/>
        </p:nvSpPr>
        <p:spPr bwMode="auto">
          <a:xfrm>
            <a:off x="1357313" y="428625"/>
            <a:ext cx="4605337" cy="369888"/>
          </a:xfrm>
          <a:prstGeom prst="rect">
            <a:avLst/>
          </a:prstGeom>
          <a:noFill/>
          <a:ln w="9525">
            <a:noFill/>
            <a:miter lim="800000"/>
            <a:headEnd/>
            <a:tailEnd/>
          </a:ln>
        </p:spPr>
        <p:txBody>
          <a:bodyPr>
            <a:spAutoFit/>
          </a:bodyPr>
          <a:lstStyle/>
          <a:p>
            <a:r>
              <a:rPr lang="ru-RU">
                <a:latin typeface="Verdana" pitchFamily="34" charset="0"/>
              </a:rPr>
              <a:t> </a:t>
            </a:r>
          </a:p>
        </p:txBody>
      </p:sp>
      <p:sp>
        <p:nvSpPr>
          <p:cNvPr id="54275" name="Прямоугольник 2"/>
          <p:cNvSpPr>
            <a:spLocks noChangeArrowheads="1"/>
          </p:cNvSpPr>
          <p:nvPr/>
        </p:nvSpPr>
        <p:spPr bwMode="auto">
          <a:xfrm>
            <a:off x="1071563" y="285750"/>
            <a:ext cx="6500812" cy="1200150"/>
          </a:xfrm>
          <a:prstGeom prst="rect">
            <a:avLst/>
          </a:prstGeom>
          <a:noFill/>
          <a:ln w="9525">
            <a:noFill/>
            <a:miter lim="800000"/>
            <a:headEnd/>
            <a:tailEnd/>
          </a:ln>
        </p:spPr>
        <p:txBody>
          <a:bodyPr wrap="none">
            <a:spAutoFit/>
          </a:bodyPr>
          <a:lstStyle/>
          <a:p>
            <a:r>
              <a:rPr lang="ru-RU" sz="3600" b="1" u="sng">
                <a:solidFill>
                  <a:srgbClr val="0000FF"/>
                </a:solidFill>
                <a:latin typeface="Verdana" pitchFamily="34" charset="0"/>
              </a:rPr>
              <a:t>Электромеханическое </a:t>
            </a:r>
          </a:p>
          <a:p>
            <a:r>
              <a:rPr lang="ru-RU" sz="3600" b="1" u="sng">
                <a:solidFill>
                  <a:srgbClr val="0000FF"/>
                </a:solidFill>
                <a:latin typeface="Verdana" pitchFamily="34" charset="0"/>
              </a:rPr>
              <a:t>сопряжение  в мышцах</a:t>
            </a:r>
          </a:p>
        </p:txBody>
      </p:sp>
      <p:sp>
        <p:nvSpPr>
          <p:cNvPr id="4" name="TextBox 3"/>
          <p:cNvSpPr txBox="1"/>
          <p:nvPr/>
        </p:nvSpPr>
        <p:spPr>
          <a:xfrm>
            <a:off x="660400" y="1925638"/>
            <a:ext cx="7823200" cy="2863850"/>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ru-RU" sz="3200" b="1" dirty="0">
                <a:latin typeface="+mn-lt"/>
              </a:rPr>
              <a:t> </a:t>
            </a:r>
            <a:r>
              <a:rPr lang="ru-RU" sz="3600" b="1" dirty="0">
                <a:latin typeface="+mn-lt"/>
              </a:rPr>
              <a:t>- это цикл последовательных процессов, начинающийся с возникновения ПД на клеточной мембране и заканчивающийся сократительным ответом мышцы.</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srcRect/>
          <a:stretch>
            <a:fillRect/>
          </a:stretch>
        </p:blipFill>
        <p:spPr bwMode="auto">
          <a:xfrm>
            <a:off x="0" y="785794"/>
            <a:ext cx="9143999" cy="5929354"/>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srcRect/>
          <a:stretch>
            <a:fillRect/>
          </a:stretch>
        </p:blipFill>
        <p:spPr bwMode="auto">
          <a:xfrm>
            <a:off x="0" y="1000108"/>
            <a:ext cx="9144000" cy="5857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srcRect/>
          <a:stretch>
            <a:fillRect/>
          </a:stretch>
        </p:blipFill>
        <p:spPr bwMode="auto">
          <a:xfrm>
            <a:off x="1" y="857232"/>
            <a:ext cx="9144000" cy="6000767"/>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srcRect/>
          <a:stretch>
            <a:fillRect/>
          </a:stretch>
        </p:blipFill>
        <p:spPr bwMode="auto">
          <a:xfrm>
            <a:off x="1" y="785794"/>
            <a:ext cx="9144000" cy="6072206"/>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srcRect/>
          <a:stretch>
            <a:fillRect/>
          </a:stretch>
        </p:blipFill>
        <p:spPr bwMode="auto">
          <a:xfrm>
            <a:off x="1" y="857232"/>
            <a:ext cx="9144000" cy="6000768"/>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Прямоугольник 1"/>
          <p:cNvSpPr>
            <a:spLocks noChangeArrowheads="1"/>
          </p:cNvSpPr>
          <p:nvPr/>
        </p:nvSpPr>
        <p:spPr bwMode="auto">
          <a:xfrm>
            <a:off x="1357313" y="428625"/>
            <a:ext cx="4605337" cy="369888"/>
          </a:xfrm>
          <a:prstGeom prst="rect">
            <a:avLst/>
          </a:prstGeom>
          <a:noFill/>
          <a:ln w="9525">
            <a:noFill/>
            <a:miter lim="800000"/>
            <a:headEnd/>
            <a:tailEnd/>
          </a:ln>
        </p:spPr>
        <p:txBody>
          <a:bodyPr>
            <a:spAutoFit/>
          </a:bodyPr>
          <a:lstStyle/>
          <a:p>
            <a:r>
              <a:rPr lang="ru-RU">
                <a:latin typeface="Verdana" pitchFamily="34" charset="0"/>
              </a:rPr>
              <a:t> </a:t>
            </a:r>
          </a:p>
        </p:txBody>
      </p:sp>
      <p:sp>
        <p:nvSpPr>
          <p:cNvPr id="4" name="TextBox 3"/>
          <p:cNvSpPr txBox="1"/>
          <p:nvPr/>
        </p:nvSpPr>
        <p:spPr>
          <a:xfrm>
            <a:off x="285750" y="714375"/>
            <a:ext cx="8572500" cy="1570038"/>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ru-RU" sz="3200" b="1" dirty="0">
                <a:latin typeface="+mn-lt"/>
              </a:rPr>
              <a:t>Способность </a:t>
            </a:r>
            <a:r>
              <a:rPr lang="ru-RU" sz="3200" b="1" dirty="0" err="1">
                <a:latin typeface="+mn-lt"/>
              </a:rPr>
              <a:t>актомиозинового</a:t>
            </a:r>
            <a:r>
              <a:rPr lang="ru-RU" sz="3200" b="1" dirty="0">
                <a:latin typeface="+mn-lt"/>
              </a:rPr>
              <a:t> комплекса к сокращению зависит от </a:t>
            </a:r>
            <a:r>
              <a:rPr lang="ru-RU" sz="3200" b="1" u="sng" dirty="0">
                <a:latin typeface="+mn-lt"/>
              </a:rPr>
              <a:t>присутствия в среде ионов Са</a:t>
            </a:r>
            <a:r>
              <a:rPr lang="ru-RU" sz="3200" b="1" u="sng" baseline="30000" dirty="0">
                <a:latin typeface="+mn-lt"/>
              </a:rPr>
              <a:t>2+</a:t>
            </a:r>
            <a:endParaRPr lang="ru-RU" sz="3200" b="1" u="sng" dirty="0">
              <a:latin typeface="+mn-lt"/>
            </a:endParaRPr>
          </a:p>
        </p:txBody>
      </p:sp>
      <p:sp>
        <p:nvSpPr>
          <p:cNvPr id="5" name="Прямоугольник 4"/>
          <p:cNvSpPr/>
          <p:nvPr/>
        </p:nvSpPr>
        <p:spPr>
          <a:xfrm>
            <a:off x="214313" y="2714625"/>
            <a:ext cx="4071937" cy="1816100"/>
          </a:xfrm>
          <a:prstGeom prst="rect">
            <a:avLst/>
          </a:prstGeom>
          <a:solidFill>
            <a:schemeClr val="accent6">
              <a:lumMod val="20000"/>
              <a:lumOff val="80000"/>
            </a:schemeClr>
          </a:solidFill>
        </p:spPr>
        <p:txBody>
          <a:bodyPr>
            <a:spAutoFit/>
          </a:bodyPr>
          <a:lstStyle/>
          <a:p>
            <a:pPr>
              <a:defRPr/>
            </a:pPr>
            <a:r>
              <a:rPr lang="ru-RU" sz="2800" b="1" dirty="0">
                <a:solidFill>
                  <a:srgbClr val="FF0000"/>
                </a:solidFill>
              </a:rPr>
              <a:t>Наличие ионов Са</a:t>
            </a:r>
            <a:r>
              <a:rPr lang="ru-RU" sz="2800" b="1" baseline="30000" dirty="0">
                <a:solidFill>
                  <a:srgbClr val="FF0000"/>
                </a:solidFill>
              </a:rPr>
              <a:t>2+</a:t>
            </a:r>
            <a:r>
              <a:rPr lang="ru-RU" sz="2800" b="1" baseline="30000" dirty="0"/>
              <a:t> </a:t>
            </a:r>
            <a:r>
              <a:rPr lang="ru-RU" sz="2800" b="1" dirty="0">
                <a:solidFill>
                  <a:schemeClr val="accent4">
                    <a:lumMod val="75000"/>
                  </a:schemeClr>
                </a:solidFill>
              </a:rPr>
              <a:t>=</a:t>
            </a:r>
            <a:r>
              <a:rPr lang="en-US" sz="2800" b="1" dirty="0">
                <a:solidFill>
                  <a:schemeClr val="accent4">
                    <a:lumMod val="75000"/>
                  </a:schemeClr>
                </a:solidFill>
              </a:rPr>
              <a:t>&gt; </a:t>
            </a:r>
            <a:r>
              <a:rPr lang="ru-RU" sz="2800" b="1" dirty="0"/>
              <a:t>расщепление АТФ    </a:t>
            </a:r>
            <a:r>
              <a:rPr lang="ru-RU" sz="2800" b="1" dirty="0">
                <a:solidFill>
                  <a:schemeClr val="accent4">
                    <a:lumMod val="75000"/>
                  </a:schemeClr>
                </a:solidFill>
              </a:rPr>
              <a:t>=</a:t>
            </a:r>
            <a:r>
              <a:rPr lang="en-US" sz="2800" b="1" dirty="0">
                <a:solidFill>
                  <a:schemeClr val="accent4">
                    <a:lumMod val="75000"/>
                  </a:schemeClr>
                </a:solidFill>
              </a:rPr>
              <a:t>&gt;</a:t>
            </a:r>
            <a:r>
              <a:rPr lang="ru-RU" sz="2800" b="1" dirty="0"/>
              <a:t> </a:t>
            </a:r>
            <a:r>
              <a:rPr lang="ru-RU" sz="2800" b="1" dirty="0">
                <a:solidFill>
                  <a:srgbClr val="FF0000"/>
                </a:solidFill>
              </a:rPr>
              <a:t>сокращение                            миофибрилл</a:t>
            </a:r>
            <a:endParaRPr lang="ru-RU" sz="2800" dirty="0">
              <a:solidFill>
                <a:srgbClr val="FF0000"/>
              </a:solidFill>
            </a:endParaRPr>
          </a:p>
        </p:txBody>
      </p:sp>
      <p:sp>
        <p:nvSpPr>
          <p:cNvPr id="8" name="Прямоугольник 7"/>
          <p:cNvSpPr/>
          <p:nvPr/>
        </p:nvSpPr>
        <p:spPr>
          <a:xfrm>
            <a:off x="4572000" y="2714625"/>
            <a:ext cx="3929063" cy="1816100"/>
          </a:xfrm>
          <a:prstGeom prst="rect">
            <a:avLst/>
          </a:prstGeom>
          <a:solidFill>
            <a:schemeClr val="accent3">
              <a:lumMod val="40000"/>
              <a:lumOff val="60000"/>
            </a:schemeClr>
          </a:solidFill>
        </p:spPr>
        <p:txBody>
          <a:bodyPr>
            <a:spAutoFit/>
          </a:bodyPr>
          <a:lstStyle/>
          <a:p>
            <a:pPr>
              <a:defRPr/>
            </a:pPr>
            <a:r>
              <a:rPr lang="ru-RU" sz="2800" b="1" dirty="0">
                <a:solidFill>
                  <a:srgbClr val="0033CC"/>
                </a:solidFill>
              </a:rPr>
              <a:t>Удаление ионов Са</a:t>
            </a:r>
            <a:r>
              <a:rPr lang="ru-RU" sz="2800" b="1" baseline="30000" dirty="0">
                <a:solidFill>
                  <a:srgbClr val="0033CC"/>
                </a:solidFill>
              </a:rPr>
              <a:t>2+</a:t>
            </a:r>
            <a:r>
              <a:rPr lang="ru-RU" sz="2800" b="1" baseline="30000" dirty="0"/>
              <a:t> </a:t>
            </a:r>
            <a:r>
              <a:rPr lang="ru-RU" sz="2800" b="1" dirty="0">
                <a:solidFill>
                  <a:schemeClr val="accent4">
                    <a:lumMod val="75000"/>
                  </a:schemeClr>
                </a:solidFill>
              </a:rPr>
              <a:t>=</a:t>
            </a:r>
            <a:r>
              <a:rPr lang="en-US" sz="2800" b="1" dirty="0">
                <a:solidFill>
                  <a:schemeClr val="accent4">
                    <a:lumMod val="75000"/>
                  </a:schemeClr>
                </a:solidFill>
              </a:rPr>
              <a:t>&gt; </a:t>
            </a:r>
            <a:r>
              <a:rPr lang="ru-RU" sz="2800" b="1" dirty="0"/>
              <a:t>поступление АТФ      </a:t>
            </a:r>
            <a:r>
              <a:rPr lang="ru-RU" sz="2800" b="1" dirty="0">
                <a:solidFill>
                  <a:schemeClr val="accent4">
                    <a:lumMod val="75000"/>
                  </a:schemeClr>
                </a:solidFill>
              </a:rPr>
              <a:t>=</a:t>
            </a:r>
            <a:r>
              <a:rPr lang="en-US" sz="2800" b="1" dirty="0">
                <a:solidFill>
                  <a:schemeClr val="accent4">
                    <a:lumMod val="75000"/>
                  </a:schemeClr>
                </a:solidFill>
              </a:rPr>
              <a:t>&gt;</a:t>
            </a:r>
            <a:r>
              <a:rPr lang="ru-RU" sz="2800" b="1" dirty="0"/>
              <a:t> </a:t>
            </a:r>
            <a:r>
              <a:rPr lang="ru-RU" sz="2800" b="1" dirty="0">
                <a:solidFill>
                  <a:srgbClr val="0033CC"/>
                </a:solidFill>
              </a:rPr>
              <a:t>расслабление                            миофибрилл</a:t>
            </a:r>
            <a:endParaRPr lang="ru-RU" sz="2800" dirty="0">
              <a:solidFill>
                <a:srgbClr val="0033CC"/>
              </a:solidFill>
            </a:endParaRPr>
          </a:p>
        </p:txBody>
      </p:sp>
      <p:sp>
        <p:nvSpPr>
          <p:cNvPr id="55302" name="Прямоугольник 8"/>
          <p:cNvSpPr>
            <a:spLocks noChangeArrowheads="1"/>
          </p:cNvSpPr>
          <p:nvPr/>
        </p:nvSpPr>
        <p:spPr bwMode="auto">
          <a:xfrm>
            <a:off x="214313" y="5072063"/>
            <a:ext cx="8501062" cy="1384300"/>
          </a:xfrm>
          <a:prstGeom prst="rect">
            <a:avLst/>
          </a:prstGeom>
          <a:solidFill>
            <a:srgbClr val="FFFF00"/>
          </a:solidFill>
          <a:ln w="9525">
            <a:noFill/>
            <a:miter lim="800000"/>
            <a:headEnd/>
            <a:tailEnd/>
          </a:ln>
        </p:spPr>
        <p:txBody>
          <a:bodyPr>
            <a:spAutoFit/>
          </a:bodyPr>
          <a:lstStyle/>
          <a:p>
            <a:r>
              <a:rPr lang="ru-RU" sz="2800" b="1"/>
              <a:t>Поступление и удаление ионов Са</a:t>
            </a:r>
            <a:r>
              <a:rPr lang="ru-RU" sz="2800" b="1" baseline="30000"/>
              <a:t>2+  </a:t>
            </a:r>
            <a:r>
              <a:rPr lang="ru-RU" sz="2800" b="1"/>
              <a:t>осуществляет система активного транспорта - </a:t>
            </a:r>
            <a:r>
              <a:rPr lang="ru-RU" sz="2800" b="1">
                <a:solidFill>
                  <a:srgbClr val="FF0000"/>
                </a:solidFill>
              </a:rPr>
              <a:t>Са</a:t>
            </a:r>
            <a:r>
              <a:rPr lang="ru-RU" sz="2800" b="1" baseline="30000">
                <a:solidFill>
                  <a:srgbClr val="FF0000"/>
                </a:solidFill>
              </a:rPr>
              <a:t>2+ </a:t>
            </a:r>
            <a:r>
              <a:rPr lang="ru-RU" sz="2800" b="1">
                <a:solidFill>
                  <a:srgbClr val="FF0000"/>
                </a:solidFill>
              </a:rPr>
              <a:t>- насос</a:t>
            </a:r>
            <a:r>
              <a:rPr lang="ru-RU" sz="2800" b="1"/>
              <a:t>.</a:t>
            </a:r>
            <a:endParaRPr lang="ru-RU" sz="28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F:\10003.jpg"/>
          <p:cNvPicPr>
            <a:picLocks noChangeAspect="1" noChangeArrowheads="1"/>
          </p:cNvPicPr>
          <p:nvPr/>
        </p:nvPicPr>
        <p:blipFill>
          <a:blip r:embed="rId2"/>
          <a:srcRect/>
          <a:stretch>
            <a:fillRect/>
          </a:stretch>
        </p:blipFill>
        <p:spPr bwMode="auto">
          <a:xfrm>
            <a:off x="1500188" y="857250"/>
            <a:ext cx="6215062" cy="3560763"/>
          </a:xfrm>
          <a:prstGeom prst="rect">
            <a:avLst/>
          </a:prstGeom>
          <a:noFill/>
          <a:ln w="9525">
            <a:noFill/>
            <a:miter lim="800000"/>
            <a:headEnd/>
            <a:tailEnd/>
          </a:ln>
        </p:spPr>
      </p:pic>
      <p:sp>
        <p:nvSpPr>
          <p:cNvPr id="56323" name="TextBox 2"/>
          <p:cNvSpPr txBox="1">
            <a:spLocks noChangeArrowheads="1"/>
          </p:cNvSpPr>
          <p:nvPr/>
        </p:nvSpPr>
        <p:spPr bwMode="auto">
          <a:xfrm>
            <a:off x="571500" y="285750"/>
            <a:ext cx="8237538" cy="461963"/>
          </a:xfrm>
          <a:prstGeom prst="rect">
            <a:avLst/>
          </a:prstGeom>
          <a:noFill/>
          <a:ln w="9525">
            <a:noFill/>
            <a:miter lim="800000"/>
            <a:headEnd/>
            <a:tailEnd/>
          </a:ln>
        </p:spPr>
        <p:txBody>
          <a:bodyPr wrap="none">
            <a:spAutoFit/>
          </a:bodyPr>
          <a:lstStyle/>
          <a:p>
            <a:r>
              <a:rPr lang="ru-RU" sz="2400" b="1" u="sng">
                <a:solidFill>
                  <a:srgbClr val="0000FF"/>
                </a:solidFill>
              </a:rPr>
              <a:t>Электромеханическое сопряжение в кардиомиоците</a:t>
            </a:r>
          </a:p>
        </p:txBody>
      </p:sp>
      <p:sp>
        <p:nvSpPr>
          <p:cNvPr id="56324" name="TextBox 3"/>
          <p:cNvSpPr txBox="1">
            <a:spLocks noChangeArrowheads="1"/>
          </p:cNvSpPr>
          <p:nvPr/>
        </p:nvSpPr>
        <p:spPr bwMode="auto">
          <a:xfrm>
            <a:off x="571500" y="4500563"/>
            <a:ext cx="3519488" cy="1938337"/>
          </a:xfrm>
          <a:prstGeom prst="rect">
            <a:avLst/>
          </a:prstGeom>
          <a:noFill/>
          <a:ln w="9525">
            <a:noFill/>
            <a:miter lim="800000"/>
            <a:headEnd/>
            <a:tailEnd/>
          </a:ln>
        </p:spPr>
        <p:txBody>
          <a:bodyPr wrap="none">
            <a:spAutoFit/>
          </a:bodyPr>
          <a:lstStyle/>
          <a:p>
            <a:r>
              <a:rPr lang="ru-RU" sz="2000" b="1"/>
              <a:t>М</a:t>
            </a:r>
            <a:r>
              <a:rPr lang="ru-RU" sz="2000"/>
              <a:t>   – клеточная мембрана;</a:t>
            </a:r>
          </a:p>
          <a:p>
            <a:r>
              <a:rPr lang="ru-RU" sz="2000" b="1"/>
              <a:t>СР</a:t>
            </a:r>
            <a:r>
              <a:rPr lang="ru-RU" sz="2000"/>
              <a:t> – саркоплазматический</a:t>
            </a:r>
          </a:p>
          <a:p>
            <a:r>
              <a:rPr lang="ru-RU" sz="2000"/>
              <a:t>         ретикулум;</a:t>
            </a:r>
          </a:p>
          <a:p>
            <a:r>
              <a:rPr lang="en-US" sz="2000" b="1"/>
              <a:t>Z</a:t>
            </a:r>
            <a:r>
              <a:rPr lang="ru-RU" sz="2000"/>
              <a:t>   –  </a:t>
            </a:r>
            <a:r>
              <a:rPr lang="en-US" sz="2000"/>
              <a:t>z- </a:t>
            </a:r>
            <a:r>
              <a:rPr lang="ru-RU" sz="2000"/>
              <a:t>диски ;</a:t>
            </a:r>
          </a:p>
          <a:p>
            <a:r>
              <a:rPr lang="ru-RU" sz="2000" b="1"/>
              <a:t>Т</a:t>
            </a:r>
            <a:r>
              <a:rPr lang="ru-RU" sz="2000"/>
              <a:t>   –  система поперечных </a:t>
            </a:r>
          </a:p>
          <a:p>
            <a:r>
              <a:rPr lang="ru-RU" sz="2000"/>
              <a:t>         трубочек;</a:t>
            </a:r>
          </a:p>
        </p:txBody>
      </p:sp>
      <p:sp>
        <p:nvSpPr>
          <p:cNvPr id="56325" name="TextBox 4"/>
          <p:cNvSpPr txBox="1">
            <a:spLocks noChangeArrowheads="1"/>
          </p:cNvSpPr>
          <p:nvPr/>
        </p:nvSpPr>
        <p:spPr bwMode="auto">
          <a:xfrm>
            <a:off x="4071938" y="4429125"/>
            <a:ext cx="4667250" cy="2246313"/>
          </a:xfrm>
          <a:prstGeom prst="rect">
            <a:avLst/>
          </a:prstGeom>
          <a:noFill/>
          <a:ln w="9525">
            <a:noFill/>
            <a:miter lim="800000"/>
            <a:headEnd/>
            <a:tailEnd/>
          </a:ln>
        </p:spPr>
        <p:txBody>
          <a:bodyPr wrap="none">
            <a:spAutoFit/>
          </a:bodyPr>
          <a:lstStyle/>
          <a:p>
            <a:r>
              <a:rPr lang="ru-RU" sz="2000" b="1"/>
              <a:t>1</a:t>
            </a:r>
            <a:r>
              <a:rPr lang="ru-RU" sz="2000"/>
              <a:t> – пассивное поступление  </a:t>
            </a:r>
            <a:r>
              <a:rPr lang="en-US" sz="2000"/>
              <a:t>Na</a:t>
            </a:r>
            <a:r>
              <a:rPr lang="en-US" sz="2000" baseline="30000"/>
              <a:t>+</a:t>
            </a:r>
            <a:r>
              <a:rPr lang="en-US" sz="2000"/>
              <a:t> </a:t>
            </a:r>
            <a:r>
              <a:rPr lang="ru-RU" sz="2000"/>
              <a:t>и </a:t>
            </a:r>
          </a:p>
          <a:p>
            <a:r>
              <a:rPr lang="ru-RU" sz="2000" b="1"/>
              <a:t>2</a:t>
            </a:r>
            <a:r>
              <a:rPr lang="ru-RU" sz="2000"/>
              <a:t> – </a:t>
            </a:r>
            <a:r>
              <a:rPr lang="en-US" sz="2000"/>
              <a:t>Ca</a:t>
            </a:r>
            <a:r>
              <a:rPr lang="en-US" sz="2000" baseline="30000"/>
              <a:t>2+</a:t>
            </a:r>
            <a:r>
              <a:rPr lang="en-US" sz="2000"/>
              <a:t> </a:t>
            </a:r>
            <a:r>
              <a:rPr lang="ru-RU" sz="2000"/>
              <a:t>в клетку при возбуждении </a:t>
            </a:r>
          </a:p>
          <a:p>
            <a:r>
              <a:rPr lang="ru-RU" sz="2000"/>
              <a:t>       мембраны;</a:t>
            </a:r>
          </a:p>
          <a:p>
            <a:r>
              <a:rPr lang="ru-RU" sz="2000" b="1"/>
              <a:t>3</a:t>
            </a:r>
            <a:r>
              <a:rPr lang="ru-RU" sz="2000"/>
              <a:t> – «кальциевый залп»;</a:t>
            </a:r>
          </a:p>
          <a:p>
            <a:r>
              <a:rPr lang="ru-RU" sz="2000" b="1"/>
              <a:t>4</a:t>
            </a:r>
            <a:r>
              <a:rPr lang="ru-RU" sz="2000"/>
              <a:t> – активное закачивание </a:t>
            </a:r>
            <a:r>
              <a:rPr lang="en-US" sz="2000"/>
              <a:t>Ca</a:t>
            </a:r>
            <a:r>
              <a:rPr lang="en-US" sz="2000" baseline="30000"/>
              <a:t>2+</a:t>
            </a:r>
            <a:r>
              <a:rPr lang="en-US" sz="2000"/>
              <a:t> </a:t>
            </a:r>
            <a:r>
              <a:rPr lang="ru-RU" sz="2000"/>
              <a:t>в СР;</a:t>
            </a:r>
          </a:p>
          <a:p>
            <a:r>
              <a:rPr lang="ru-RU" sz="2000" b="1"/>
              <a:t>5</a:t>
            </a:r>
            <a:r>
              <a:rPr lang="ru-RU" sz="2000"/>
              <a:t> и </a:t>
            </a:r>
            <a:r>
              <a:rPr lang="ru-RU" sz="2000" b="1"/>
              <a:t>6</a:t>
            </a:r>
            <a:r>
              <a:rPr lang="ru-RU" sz="2000"/>
              <a:t> – активный выход </a:t>
            </a:r>
            <a:r>
              <a:rPr lang="en-US" sz="2000"/>
              <a:t>Na</a:t>
            </a:r>
            <a:r>
              <a:rPr lang="en-US" sz="2000" baseline="30000"/>
              <a:t>+</a:t>
            </a:r>
            <a:r>
              <a:rPr lang="en-US" sz="2000"/>
              <a:t> </a:t>
            </a:r>
            <a:r>
              <a:rPr lang="ru-RU" sz="2000"/>
              <a:t>и </a:t>
            </a:r>
            <a:r>
              <a:rPr lang="en-US" sz="2000"/>
              <a:t>Ca</a:t>
            </a:r>
            <a:r>
              <a:rPr lang="en-US" sz="2000" baseline="30000"/>
              <a:t>2+</a:t>
            </a:r>
            <a:r>
              <a:rPr lang="en-US" sz="2000"/>
              <a:t> </a:t>
            </a:r>
            <a:r>
              <a:rPr lang="ru-RU" sz="2000"/>
              <a:t>из </a:t>
            </a:r>
          </a:p>
          <a:p>
            <a:r>
              <a:rPr lang="ru-RU" sz="2000"/>
              <a:t>             клетки</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734428" cy="6572272"/>
          </a:xfrm>
        </p:spPr>
        <p:txBody>
          <a:bodyPr>
            <a:normAutofit/>
          </a:bodyPr>
          <a:lstStyle/>
          <a:p>
            <a:r>
              <a:rPr lang="ru-RU" dirty="0" smtClean="0"/>
              <a:t>Вопросы к лекции№3.</a:t>
            </a:r>
            <a:br>
              <a:rPr lang="ru-RU" dirty="0" smtClean="0"/>
            </a:br>
            <a:r>
              <a:rPr lang="ru-RU" sz="3100" dirty="0" smtClean="0"/>
              <a:t>1.Механические свойства биологических тканей.</a:t>
            </a:r>
            <a:br>
              <a:rPr lang="ru-RU" sz="3100" dirty="0" smtClean="0"/>
            </a:br>
            <a:r>
              <a:rPr lang="ru-RU" sz="3100" dirty="0" smtClean="0"/>
              <a:t>2.Виды деформации.</a:t>
            </a:r>
            <a:br>
              <a:rPr lang="ru-RU" sz="3100" dirty="0" smtClean="0"/>
            </a:br>
            <a:r>
              <a:rPr lang="ru-RU" sz="3100" dirty="0" smtClean="0"/>
              <a:t>3.Закон </a:t>
            </a:r>
            <a:r>
              <a:rPr lang="ru-RU" sz="3100" dirty="0" err="1" smtClean="0"/>
              <a:t>Гука.Модуль</a:t>
            </a:r>
            <a:r>
              <a:rPr lang="ru-RU" sz="3100" dirty="0" smtClean="0"/>
              <a:t> Юнга.</a:t>
            </a:r>
            <a:br>
              <a:rPr lang="ru-RU" sz="3100" dirty="0" smtClean="0"/>
            </a:br>
            <a:r>
              <a:rPr lang="ru-RU" sz="3100" dirty="0" smtClean="0"/>
              <a:t>4.Механические модели живых тканей.</a:t>
            </a:r>
            <a:br>
              <a:rPr lang="ru-RU" sz="3100" dirty="0" smtClean="0"/>
            </a:br>
            <a:r>
              <a:rPr lang="ru-RU" sz="3100" dirty="0" smtClean="0"/>
              <a:t>5.Свойства костной ткани.</a:t>
            </a:r>
            <a:br>
              <a:rPr lang="ru-RU" sz="3100" dirty="0" smtClean="0"/>
            </a:br>
            <a:r>
              <a:rPr lang="ru-RU" sz="3100" dirty="0" smtClean="0"/>
              <a:t>6.Механические свойства сосудов.</a:t>
            </a:r>
            <a:br>
              <a:rPr lang="ru-RU" sz="3100" dirty="0" smtClean="0"/>
            </a:br>
            <a:r>
              <a:rPr lang="ru-RU" sz="3100" dirty="0" smtClean="0"/>
              <a:t>7.Механические свойства мышц.</a:t>
            </a:r>
            <a:br>
              <a:rPr lang="ru-RU" sz="3100" dirty="0" smtClean="0"/>
            </a:br>
            <a:r>
              <a:rPr lang="ru-RU" sz="3100" dirty="0" smtClean="0"/>
              <a:t>8.Два режима исследования мышц.</a:t>
            </a:r>
            <a:br>
              <a:rPr lang="ru-RU" sz="3100" dirty="0" smtClean="0"/>
            </a:br>
            <a:r>
              <a:rPr lang="ru-RU" sz="3100" dirty="0" smtClean="0"/>
              <a:t>9.Уравнения Хилла.</a:t>
            </a:r>
            <a:br>
              <a:rPr lang="ru-RU" sz="3100" dirty="0" smtClean="0"/>
            </a:br>
            <a:r>
              <a:rPr lang="ru-RU" sz="3100" dirty="0" smtClean="0"/>
              <a:t>10.Строение мышечного волокна.</a:t>
            </a:r>
            <a:br>
              <a:rPr lang="ru-RU" sz="3100" dirty="0" smtClean="0"/>
            </a:br>
            <a:r>
              <a:rPr lang="ru-RU" sz="3100" dirty="0" smtClean="0"/>
              <a:t>11.Модель скользящих нитей.</a:t>
            </a:r>
            <a:br>
              <a:rPr lang="ru-RU" sz="3100" dirty="0" smtClean="0"/>
            </a:br>
            <a:r>
              <a:rPr lang="ru-RU" sz="3100" dirty="0" smtClean="0"/>
              <a:t>12.Электромеханическое сопряжение в мышцах.</a:t>
            </a:r>
            <a:endParaRPr lang="ru-RU" sz="3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0" y="928670"/>
            <a:ext cx="9143999" cy="59293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1" y="938213"/>
            <a:ext cx="9144000" cy="59197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srcRect/>
          <a:stretch>
            <a:fillRect/>
          </a:stretch>
        </p:blipFill>
        <p:spPr bwMode="auto">
          <a:xfrm>
            <a:off x="0" y="1109663"/>
            <a:ext cx="9144000" cy="57483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206</TotalTime>
  <Words>1113</Words>
  <PresentationFormat>Экран (4:3)</PresentationFormat>
  <Paragraphs>227</Paragraphs>
  <Slides>65</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3</vt:i4>
      </vt:variant>
      <vt:variant>
        <vt:lpstr>Заголовки слайдов</vt:lpstr>
      </vt:variant>
      <vt:variant>
        <vt:i4>65</vt:i4>
      </vt:variant>
    </vt:vector>
  </HeadingPairs>
  <TitlesOfParts>
    <vt:vector size="69" baseType="lpstr">
      <vt:lpstr>Поток</vt:lpstr>
      <vt:lpstr>Диаграмма</vt:lpstr>
      <vt:lpstr>Формула</vt:lpstr>
      <vt:lpstr>Equation</vt:lpstr>
      <vt:lpstr>Лекция№2</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Вопросы к лекции№3. 1.Механические свойства биологических тканей. 2.Виды деформации. 3.Закон Гука.Модуль Юнга. 4.Механические модели живых тканей. 5.Свойства костной ткани. 6.Механические свойства сосудов. 7.Механические свойства мышц. 8.Два режима исследования мышц. 9.Уравнения Хилла. 10.Строение мышечного волокна. 11.Модель скользящих нитей. 12.Электромеханическое сопряжение в мышцах.</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№2</dc:title>
  <dc:creator>User</dc:creator>
  <cp:lastModifiedBy>Пользователь</cp:lastModifiedBy>
  <cp:revision>25</cp:revision>
  <dcterms:created xsi:type="dcterms:W3CDTF">2018-01-18T11:45:45Z</dcterms:created>
  <dcterms:modified xsi:type="dcterms:W3CDTF">2023-05-10T16:07:35Z</dcterms:modified>
</cp:coreProperties>
</file>