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65"/>
  </p:notesMasterIdLst>
  <p:sldIdLst>
    <p:sldId id="257" r:id="rId2"/>
    <p:sldId id="346" r:id="rId3"/>
    <p:sldId id="492" r:id="rId4"/>
    <p:sldId id="376" r:id="rId5"/>
    <p:sldId id="353" r:id="rId6"/>
    <p:sldId id="466" r:id="rId7"/>
    <p:sldId id="487" r:id="rId8"/>
    <p:sldId id="488" r:id="rId9"/>
    <p:sldId id="467" r:id="rId10"/>
    <p:sldId id="468" r:id="rId11"/>
    <p:sldId id="469" r:id="rId12"/>
    <p:sldId id="470" r:id="rId13"/>
    <p:sldId id="495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75" r:id="rId22"/>
    <p:sldId id="437" r:id="rId23"/>
    <p:sldId id="436" r:id="rId24"/>
    <p:sldId id="476" r:id="rId25"/>
    <p:sldId id="439" r:id="rId26"/>
    <p:sldId id="442" r:id="rId27"/>
    <p:sldId id="441" r:id="rId28"/>
    <p:sldId id="443" r:id="rId29"/>
    <p:sldId id="444" r:id="rId30"/>
    <p:sldId id="445" r:id="rId31"/>
    <p:sldId id="446" r:id="rId32"/>
    <p:sldId id="447" r:id="rId33"/>
    <p:sldId id="448" r:id="rId34"/>
    <p:sldId id="449" r:id="rId35"/>
    <p:sldId id="484" r:id="rId36"/>
    <p:sldId id="451" r:id="rId37"/>
    <p:sldId id="452" r:id="rId38"/>
    <p:sldId id="453" r:id="rId39"/>
    <p:sldId id="454" r:id="rId40"/>
    <p:sldId id="394" r:id="rId41"/>
    <p:sldId id="395" r:id="rId42"/>
    <p:sldId id="398" r:id="rId43"/>
    <p:sldId id="485" r:id="rId44"/>
    <p:sldId id="401" r:id="rId45"/>
    <p:sldId id="402" r:id="rId46"/>
    <p:sldId id="403" r:id="rId47"/>
    <p:sldId id="404" r:id="rId48"/>
    <p:sldId id="405" r:id="rId49"/>
    <p:sldId id="408" r:id="rId50"/>
    <p:sldId id="406" r:id="rId51"/>
    <p:sldId id="489" r:id="rId52"/>
    <p:sldId id="410" r:id="rId53"/>
    <p:sldId id="411" r:id="rId54"/>
    <p:sldId id="424" r:id="rId55"/>
    <p:sldId id="477" r:id="rId56"/>
    <p:sldId id="456" r:id="rId57"/>
    <p:sldId id="490" r:id="rId58"/>
    <p:sldId id="478" r:id="rId59"/>
    <p:sldId id="479" r:id="rId60"/>
    <p:sldId id="481" r:id="rId61"/>
    <p:sldId id="463" r:id="rId62"/>
    <p:sldId id="465" r:id="rId63"/>
    <p:sldId id="417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4F8A6"/>
    <a:srgbClr val="00FF00"/>
    <a:srgbClr val="A4FAE3"/>
    <a:srgbClr val="0033CC"/>
    <a:srgbClr val="3399FF"/>
    <a:srgbClr val="3366FF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0" autoAdjust="0"/>
    <p:restoredTop sz="94660"/>
  </p:normalViewPr>
  <p:slideViewPr>
    <p:cSldViewPr>
      <p:cViewPr varScale="1">
        <p:scale>
          <a:sx n="86" d="100"/>
          <a:sy n="86" d="100"/>
        </p:scale>
        <p:origin x="-72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image" Target="../media/image16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wmf"/><Relationship Id="rId7" Type="http://schemas.openxmlformats.org/officeDocument/2006/relationships/image" Target="../media/image175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Relationship Id="rId6" Type="http://schemas.openxmlformats.org/officeDocument/2006/relationships/image" Target="../media/image174.wmf"/><Relationship Id="rId5" Type="http://schemas.openxmlformats.org/officeDocument/2006/relationships/image" Target="../media/image173.wmf"/><Relationship Id="rId4" Type="http://schemas.openxmlformats.org/officeDocument/2006/relationships/image" Target="../media/image17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wmf"/><Relationship Id="rId2" Type="http://schemas.openxmlformats.org/officeDocument/2006/relationships/image" Target="../media/image177.wmf"/><Relationship Id="rId1" Type="http://schemas.openxmlformats.org/officeDocument/2006/relationships/image" Target="../media/image17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wmf"/><Relationship Id="rId1" Type="http://schemas.openxmlformats.org/officeDocument/2006/relationships/image" Target="../media/image1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51382-6022-40BF-B6C0-66AE35D6ADE8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50E0D-DC29-4EF3-A731-9E7EC3DFD3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781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F142C-E472-4810-B27D-F205504DD01C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CE4F40D-9FDC-4B84-92F0-D2176EB7570B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5.jpe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wmf"/><Relationship Id="rId11" Type="http://schemas.openxmlformats.org/officeDocument/2006/relationships/image" Target="../media/image39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38.jpeg"/><Relationship Id="rId4" Type="http://schemas.openxmlformats.org/officeDocument/2006/relationships/image" Target="../media/image36.jpeg"/><Relationship Id="rId9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1.pn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50.jpeg"/><Relationship Id="rId5" Type="http://schemas.openxmlformats.org/officeDocument/2006/relationships/image" Target="../media/image45.wmf"/><Relationship Id="rId10" Type="http://schemas.openxmlformats.org/officeDocument/2006/relationships/image" Target="../media/image49.jpeg"/><Relationship Id="rId4" Type="http://schemas.openxmlformats.org/officeDocument/2006/relationships/oleObject" Target="../embeddings/oleObject4.bin"/><Relationship Id="rId9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gif"/><Relationship Id="rId7" Type="http://schemas.openxmlformats.org/officeDocument/2006/relationships/image" Target="../media/image6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png"/><Relationship Id="rId9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4.gif"/><Relationship Id="rId5" Type="http://schemas.openxmlformats.org/officeDocument/2006/relationships/image" Target="../media/image80.wmf"/><Relationship Id="rId4" Type="http://schemas.openxmlformats.org/officeDocument/2006/relationships/oleObject" Target="../embeddings/oleObject6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1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8.png"/><Relationship Id="rId5" Type="http://schemas.openxmlformats.org/officeDocument/2006/relationships/image" Target="../media/image86.wmf"/><Relationship Id="rId4" Type="http://schemas.openxmlformats.org/officeDocument/2006/relationships/oleObject" Target="../embeddings/oleObject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1.png"/><Relationship Id="rId5" Type="http://schemas.openxmlformats.org/officeDocument/2006/relationships/image" Target="../media/image89.wmf"/><Relationship Id="rId4" Type="http://schemas.openxmlformats.org/officeDocument/2006/relationships/oleObject" Target="../embeddings/oleObject8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4.png"/><Relationship Id="rId7" Type="http://schemas.openxmlformats.org/officeDocument/2006/relationships/image" Target="../media/image9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5.jpeg"/><Relationship Id="rId11" Type="http://schemas.openxmlformats.org/officeDocument/2006/relationships/image" Target="../media/image100.png"/><Relationship Id="rId5" Type="http://schemas.openxmlformats.org/officeDocument/2006/relationships/image" Target="../media/image93.wmf"/><Relationship Id="rId10" Type="http://schemas.openxmlformats.org/officeDocument/2006/relationships/image" Target="../media/image99.jpeg"/><Relationship Id="rId4" Type="http://schemas.openxmlformats.org/officeDocument/2006/relationships/oleObject" Target="../embeddings/oleObject9.bin"/><Relationship Id="rId9" Type="http://schemas.openxmlformats.org/officeDocument/2006/relationships/image" Target="../media/image9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gif"/><Relationship Id="rId5" Type="http://schemas.openxmlformats.org/officeDocument/2006/relationships/image" Target="../media/image104.gif"/><Relationship Id="rId4" Type="http://schemas.openxmlformats.org/officeDocument/2006/relationships/image" Target="../media/image10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image" Target="../media/image1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0.png"/><Relationship Id="rId5" Type="http://schemas.openxmlformats.org/officeDocument/2006/relationships/image" Target="../media/image119.gif"/><Relationship Id="rId10" Type="http://schemas.openxmlformats.org/officeDocument/2006/relationships/image" Target="../media/image123.gif"/><Relationship Id="rId4" Type="http://schemas.openxmlformats.org/officeDocument/2006/relationships/image" Target="../media/image118.wmf"/><Relationship Id="rId9" Type="http://schemas.openxmlformats.org/officeDocument/2006/relationships/oleObject" Target="../embeddings/oleObject1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gif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1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4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3" Type="http://schemas.openxmlformats.org/officeDocument/2006/relationships/image" Target="../media/image136.png"/><Relationship Id="rId7" Type="http://schemas.openxmlformats.org/officeDocument/2006/relationships/image" Target="../media/image13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7.jpeg"/><Relationship Id="rId5" Type="http://schemas.openxmlformats.org/officeDocument/2006/relationships/image" Target="../media/image135.wmf"/><Relationship Id="rId10" Type="http://schemas.openxmlformats.org/officeDocument/2006/relationships/image" Target="../media/image141.png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4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18.wmf"/><Relationship Id="rId4" Type="http://schemas.openxmlformats.org/officeDocument/2006/relationships/oleObject" Target="../embeddings/oleObject15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45.png"/><Relationship Id="rId4" Type="http://schemas.openxmlformats.org/officeDocument/2006/relationships/image" Target="../media/image1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5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58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15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oleObject" Target="../embeddings/oleObject19.bin"/><Relationship Id="rId7" Type="http://schemas.openxmlformats.org/officeDocument/2006/relationships/image" Target="../media/image16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66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65.wmf"/><Relationship Id="rId9" Type="http://schemas.openxmlformats.org/officeDocument/2006/relationships/image" Target="../media/image16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wmf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8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172.wmf"/><Relationship Id="rId17" Type="http://schemas.openxmlformats.org/officeDocument/2006/relationships/image" Target="../media/image17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69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171.wmf"/><Relationship Id="rId19" Type="http://schemas.openxmlformats.org/officeDocument/2006/relationships/image" Target="../media/image175.wmf"/><Relationship Id="rId4" Type="http://schemas.openxmlformats.org/officeDocument/2006/relationships/image" Target="../media/image164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173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77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180.jpeg"/><Relationship Id="rId4" Type="http://schemas.openxmlformats.org/officeDocument/2006/relationships/image" Target="../media/image176.wmf"/><Relationship Id="rId9" Type="http://schemas.openxmlformats.org/officeDocument/2006/relationships/image" Target="../media/image17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82.png"/><Relationship Id="rId4" Type="http://schemas.openxmlformats.org/officeDocument/2006/relationships/image" Target="../media/image181.w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3636" y="571480"/>
            <a:ext cx="311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/>
                </a:solidFill>
              </a:rPr>
              <a:t> 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1" y="1285860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 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28" y="5643578"/>
            <a:ext cx="328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57167"/>
            <a:ext cx="8572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0000FF"/>
                </a:solidFill>
              </a:rPr>
              <a:t> 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4643446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 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rgbClr val="0000FF"/>
                </a:solidFill>
              </a:rPr>
              <a:t>Световод</a:t>
            </a:r>
            <a:r>
              <a:rPr lang="ru-RU" sz="2400" b="1" i="1" dirty="0" smtClean="0">
                <a:solidFill>
                  <a:srgbClr val="0000FF"/>
                </a:solidFill>
              </a:rPr>
              <a:t> = волоконно-оптический кабель </a:t>
            </a:r>
            <a:r>
              <a:rPr lang="ru-RU" sz="2400" dirty="0" smtClean="0">
                <a:solidFill>
                  <a:srgbClr val="0000FF"/>
                </a:solidFill>
              </a:rPr>
              <a:t>– это тонкая нить из оптически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прозрачного </a:t>
            </a:r>
            <a:r>
              <a:rPr lang="ru-RU" sz="2400" dirty="0" smtClean="0">
                <a:solidFill>
                  <a:srgbClr val="0000FF"/>
                </a:solidFill>
              </a:rPr>
              <a:t>материала. Он позволяет передавать </a:t>
            </a:r>
            <a:r>
              <a:rPr lang="ru-RU" sz="2400" b="1" dirty="0" smtClean="0">
                <a:solidFill>
                  <a:srgbClr val="0000FF"/>
                </a:solidFill>
              </a:rPr>
              <a:t>световую</a:t>
            </a:r>
            <a:r>
              <a:rPr lang="ru-RU" sz="2400" dirty="0" smtClean="0">
                <a:solidFill>
                  <a:srgbClr val="0000FF"/>
                </a:solidFill>
              </a:rPr>
              <a:t> энергию по </a:t>
            </a:r>
            <a:r>
              <a:rPr lang="ru-RU" sz="2400" b="1" i="1" dirty="0" smtClean="0">
                <a:solidFill>
                  <a:srgbClr val="0000FF"/>
                </a:solidFill>
              </a:rPr>
              <a:t>криволинейным</a:t>
            </a:r>
            <a:r>
              <a:rPr lang="ru-RU" sz="2400" dirty="0" smtClean="0">
                <a:solidFill>
                  <a:srgbClr val="0000FF"/>
                </a:solidFill>
              </a:rPr>
              <a:t> траекториям.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314369" name="Picture 1" descr="C:\Documents and Settings\1\Мои документы\Мои рисунки\svetov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2693286" cy="202236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314370" name="Picture 2" descr="C:\Documents and Settings\1\Мои документы\Мои рисунки\световод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786058"/>
            <a:ext cx="2619360" cy="148255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6" name="Picture 3" descr="F:\Медицинская и биологическая физика курс лекций с задачами Федорова Фаустов\Презентации Галина Вячеславовна\Геом.опт\микр-п\22 волок.опт.gif"/>
          <p:cNvPicPr>
            <a:picLocks noChangeAspect="1" noChangeArrowheads="1"/>
          </p:cNvPicPr>
          <p:nvPr/>
        </p:nvPicPr>
        <p:blipFill>
          <a:blip r:embed="rId4"/>
          <a:srcRect t="13793" r="36769" b="27586"/>
          <a:stretch>
            <a:fillRect/>
          </a:stretch>
        </p:blipFill>
        <p:spPr bwMode="auto">
          <a:xfrm>
            <a:off x="6143636" y="3286124"/>
            <a:ext cx="25003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14744" y="2000240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Имеет два концентрических слоя – </a:t>
            </a:r>
            <a:r>
              <a:rPr lang="ru-RU" sz="2000" b="1" dirty="0" smtClean="0">
                <a:solidFill>
                  <a:srgbClr val="0000FF"/>
                </a:solidFill>
              </a:rPr>
              <a:t>ядро</a:t>
            </a:r>
            <a:r>
              <a:rPr lang="ru-RU" sz="2000" dirty="0" smtClean="0">
                <a:solidFill>
                  <a:srgbClr val="0000FF"/>
                </a:solidFill>
              </a:rPr>
              <a:t> и оптическая </a:t>
            </a:r>
            <a:r>
              <a:rPr lang="ru-RU" sz="2000" b="1" dirty="0" smtClean="0">
                <a:solidFill>
                  <a:srgbClr val="0000FF"/>
                </a:solidFill>
              </a:rPr>
              <a:t>оболочка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15074" y="414338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Ядро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2786058"/>
            <a:ext cx="200026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n 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об  </a:t>
            </a:r>
            <a:r>
              <a:rPr lang="ru-RU" sz="2400" b="1" dirty="0" smtClean="0">
                <a:solidFill>
                  <a:srgbClr val="0000FF"/>
                </a:solidFill>
                <a:cs typeface="Times New Roman"/>
              </a:rPr>
              <a:t>&lt; </a:t>
            </a:r>
            <a:r>
              <a:rPr lang="en-US" sz="2400" b="1" dirty="0" smtClean="0">
                <a:solidFill>
                  <a:srgbClr val="0000FF"/>
                </a:solidFill>
                <a:cs typeface="Times New Roman"/>
              </a:rPr>
              <a:t>n</a:t>
            </a:r>
            <a:r>
              <a:rPr lang="ru-RU" sz="2000" b="1" normalizeH="1" baseline="-25000" dirty="0" smtClean="0">
                <a:solidFill>
                  <a:srgbClr val="0000FF"/>
                </a:solidFill>
                <a:cs typeface="Times New Roman"/>
              </a:rPr>
              <a:t>ядра</a:t>
            </a:r>
            <a:r>
              <a:rPr lang="en-US" sz="2000" b="1" dirty="0" smtClean="0">
                <a:solidFill>
                  <a:srgbClr val="0000FF"/>
                </a:solidFill>
                <a:cs typeface="Times New Roman"/>
              </a:rPr>
              <a:t> 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   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450057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n</a:t>
            </a:r>
            <a:r>
              <a:rPr lang="ru-RU" b="1" dirty="0" smtClean="0">
                <a:solidFill>
                  <a:srgbClr val="0000FF"/>
                </a:solidFill>
              </a:rPr>
              <a:t>=1,47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450057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n</a:t>
            </a:r>
            <a:r>
              <a:rPr lang="ru-RU" b="1" dirty="0" smtClean="0">
                <a:solidFill>
                  <a:srgbClr val="0000FF"/>
                </a:solidFill>
              </a:rPr>
              <a:t>=1,46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85720" y="4357694"/>
            <a:ext cx="4572032" cy="1323439"/>
          </a:xfrm>
          <a:prstGeom prst="rect">
            <a:avLst/>
          </a:prstGeom>
          <a:solidFill>
            <a:srgbClr val="00FFCC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00FF"/>
                </a:solidFill>
                <a:cs typeface="Arial" pitchFamily="34" charset="0"/>
              </a:rPr>
              <a:t>Свет, попадая внутрь волокна многократно отражается 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и распространяется </a:t>
            </a:r>
            <a:r>
              <a:rPr lang="ru-RU" sz="2000" dirty="0">
                <a:solidFill>
                  <a:srgbClr val="0000FF"/>
                </a:solidFill>
                <a:cs typeface="Arial" pitchFamily="34" charset="0"/>
              </a:rPr>
              <a:t>вдоль волокна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. </a:t>
            </a:r>
            <a:r>
              <a:rPr lang="ru-RU" sz="2000" b="1" dirty="0" smtClean="0">
                <a:solidFill>
                  <a:srgbClr val="0000FF"/>
                </a:solidFill>
                <a:cs typeface="Arial" pitchFamily="34" charset="0"/>
              </a:rPr>
              <a:t>Полное отражение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.</a:t>
            </a:r>
            <a:endParaRPr lang="ru-RU" sz="2000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5715016"/>
            <a:ext cx="45720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30 см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–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4000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отражений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4857760"/>
            <a:ext cx="3786214" cy="16619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b="1" u="sng" dirty="0" smtClean="0">
                <a:solidFill>
                  <a:schemeClr val="accent4">
                    <a:lumMod val="75000"/>
                  </a:schemeClr>
                </a:solidFill>
              </a:rPr>
              <a:t>Характеристика</a:t>
            </a:r>
            <a:r>
              <a:rPr lang="ru-RU" sz="2000" dirty="0" smtClean="0">
                <a:solidFill>
                  <a:srgbClr val="0000FF"/>
                </a:solidFill>
              </a:rPr>
              <a:t>: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информационная полоса пропускания</a:t>
            </a:r>
            <a:r>
              <a:rPr lang="ru-RU" sz="2000" dirty="0" smtClean="0">
                <a:solidFill>
                  <a:srgbClr val="0000FF"/>
                </a:solidFill>
              </a:rPr>
              <a:t>. </a:t>
            </a:r>
            <a:r>
              <a:rPr lang="ru-RU" sz="2000" b="1" i="1" u="sng" dirty="0" smtClean="0">
                <a:solidFill>
                  <a:srgbClr val="00B050"/>
                </a:solidFill>
              </a:rPr>
              <a:t>например: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</a:p>
          <a:p>
            <a:r>
              <a:rPr lang="el-GR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лазера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</a:t>
            </a:r>
            <a:r>
              <a:rPr lang="ru-RU" sz="2000" b="1" baseline="-25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   </a:t>
            </a:r>
            <a:r>
              <a:rPr lang="ru-RU" sz="2000" b="1" dirty="0" smtClean="0">
                <a:solidFill>
                  <a:srgbClr val="0000FF"/>
                </a:solidFill>
              </a:rPr>
              <a:t>2-11 мкм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72462" y="2857496"/>
            <a:ext cx="85725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На 1%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58082" y="4071942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Оптическая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496"/>
            <a:ext cx="2314567" cy="1960687"/>
          </a:xfrm>
          <a:prstGeom prst="rect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496"/>
            <a:ext cx="3857646" cy="1928823"/>
          </a:xfrm>
          <a:prstGeom prst="rect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7349" name="TextBox 4"/>
          <p:cNvSpPr txBox="1">
            <a:spLocks noChangeArrowheads="1"/>
          </p:cNvSpPr>
          <p:nvPr/>
        </p:nvSpPr>
        <p:spPr bwMode="auto">
          <a:xfrm>
            <a:off x="285750" y="571480"/>
            <a:ext cx="8858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428604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Использование в медицине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 Для решения </a:t>
            </a:r>
            <a:r>
              <a:rPr lang="ru-RU" sz="2400" b="1" dirty="0" smtClean="0">
                <a:solidFill>
                  <a:srgbClr val="0000FF"/>
                </a:solidFill>
              </a:rPr>
              <a:t>двух</a:t>
            </a:r>
            <a:r>
              <a:rPr lang="ru-RU" sz="2400" dirty="0" smtClean="0">
                <a:solidFill>
                  <a:srgbClr val="0000FF"/>
                </a:solidFill>
              </a:rPr>
              <a:t> задач: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357298"/>
            <a:ext cx="4429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1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.  Для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передачи света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1785926"/>
            <a:ext cx="828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Для дистанционного освещения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холодным</a:t>
            </a:r>
            <a:r>
              <a:rPr lang="ru-RU" sz="2000" dirty="0" smtClean="0">
                <a:solidFill>
                  <a:srgbClr val="0000FF"/>
                </a:solidFill>
              </a:rPr>
              <a:t> светом внутренних полостей. Используются </a:t>
            </a:r>
            <a:r>
              <a:rPr lang="ru-RU" sz="2000" dirty="0" err="1" smtClean="0">
                <a:solidFill>
                  <a:srgbClr val="0000FF"/>
                </a:solidFill>
              </a:rPr>
              <a:t>световоды</a:t>
            </a:r>
            <a:r>
              <a:rPr lang="ru-RU" sz="2000" dirty="0" smtClean="0">
                <a:solidFill>
                  <a:srgbClr val="0000FF"/>
                </a:solidFill>
              </a:rPr>
              <a:t> с </a:t>
            </a:r>
            <a:r>
              <a:rPr lang="ru-RU" sz="2000" u="sng" dirty="0" smtClean="0">
                <a:solidFill>
                  <a:srgbClr val="0000FF"/>
                </a:solidFill>
              </a:rPr>
              <a:t>нерегулярной </a:t>
            </a:r>
            <a:r>
              <a:rPr lang="ru-RU" sz="2000" dirty="0" smtClean="0">
                <a:solidFill>
                  <a:srgbClr val="0000FF"/>
                </a:solidFill>
              </a:rPr>
              <a:t>укладкой стекловолокон.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00636"/>
            <a:ext cx="79296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Franklin Gothic Book" pitchFamily="34" charset="0"/>
              </a:rPr>
              <a:t>2</a:t>
            </a:r>
            <a:r>
              <a:rPr lang="ru-RU" dirty="0" smtClean="0">
                <a:solidFill>
                  <a:srgbClr val="0000FF"/>
                </a:solidFill>
              </a:rPr>
              <a:t>. 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Передача изображения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органа или пораженного участка на внешнюю телекамеру.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929198"/>
            <a:ext cx="1643074" cy="157163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28596" y="5643578"/>
            <a:ext cx="628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Используются </a:t>
            </a:r>
            <a:r>
              <a:rPr lang="ru-RU" sz="2000" dirty="0" err="1" smtClean="0">
                <a:solidFill>
                  <a:srgbClr val="0000FF"/>
                </a:solidFill>
              </a:rPr>
              <a:t>световоды</a:t>
            </a:r>
            <a:r>
              <a:rPr lang="ru-RU" sz="2000" dirty="0" smtClean="0">
                <a:solidFill>
                  <a:srgbClr val="0000FF"/>
                </a:solidFill>
              </a:rPr>
              <a:t> с  </a:t>
            </a:r>
            <a:r>
              <a:rPr lang="ru-RU" sz="2000" u="sng" dirty="0" smtClean="0">
                <a:solidFill>
                  <a:srgbClr val="0000FF"/>
                </a:solidFill>
              </a:rPr>
              <a:t>регулярной </a:t>
            </a:r>
            <a:r>
              <a:rPr lang="ru-RU" sz="2000" dirty="0" smtClean="0">
                <a:solidFill>
                  <a:srgbClr val="0000FF"/>
                </a:solidFill>
              </a:rPr>
              <a:t>укладкой стекловолокон.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Эндоскоп с волоконной оптикой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6000760" y="1285860"/>
            <a:ext cx="2786081" cy="3571901"/>
          </a:xfrm>
          <a:prstGeom prst="snip2DiagRect">
            <a:avLst>
              <a:gd name="adj1" fmla="val 627"/>
              <a:gd name="adj2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500174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1071546"/>
            <a:ext cx="5643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Эндоскоп</a:t>
            </a:r>
            <a:r>
              <a:rPr lang="ru-RU" sz="2000" dirty="0" smtClean="0">
                <a:solidFill>
                  <a:srgbClr val="0000FF"/>
                </a:solidFill>
              </a:rPr>
              <a:t> – прибор для осмотра внутренних полостей (Желудок, мочевой пузырь)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000240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Используют </a:t>
            </a:r>
            <a:r>
              <a:rPr lang="ru-RU" sz="2000" dirty="0" err="1" smtClean="0">
                <a:solidFill>
                  <a:srgbClr val="0000FF"/>
                </a:solidFill>
              </a:rPr>
              <a:t>световод</a:t>
            </a:r>
            <a:r>
              <a:rPr lang="ru-RU" sz="2000" dirty="0" smtClean="0">
                <a:solidFill>
                  <a:srgbClr val="0000FF"/>
                </a:solidFill>
              </a:rPr>
              <a:t>  с 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укладкой   волокон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2000240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регулярной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pic>
        <p:nvPicPr>
          <p:cNvPr id="9" name="Picture 2" descr="ris_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000636"/>
            <a:ext cx="3714776" cy="1406444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1" name="Picture 4" descr="http://www.cancer.umn.edu/cancerinfo/NCI/Media/CDR0000433289.jpg"/>
          <p:cNvPicPr>
            <a:picLocks noChangeAspect="1" noChangeArrowheads="1"/>
          </p:cNvPicPr>
          <p:nvPr/>
        </p:nvPicPr>
        <p:blipFill>
          <a:blip r:embed="rId4"/>
          <a:srcRect l="3278"/>
          <a:stretch>
            <a:fillRect/>
          </a:stretch>
        </p:blipFill>
        <p:spPr bwMode="auto">
          <a:xfrm>
            <a:off x="357158" y="2714620"/>
            <a:ext cx="4000529" cy="3786215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52016" y="4103203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ось</a:t>
            </a:r>
            <a:endParaRPr lang="ru-RU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1956098" y="428604"/>
            <a:ext cx="6830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Оптическая система глаза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pic>
        <p:nvPicPr>
          <p:cNvPr id="3" name="Picture 3" descr="C:\Documents and Settings\1\Мои документы\Мои рисунки\глаз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911" y="428604"/>
            <a:ext cx="2111588" cy="192027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181678" y="951824"/>
            <a:ext cx="3600401" cy="4524315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Оптическая система глаза </a:t>
            </a:r>
            <a:r>
              <a:rPr lang="ru-RU" sz="2400" dirty="0" smtClean="0">
                <a:solidFill>
                  <a:srgbClr val="0000FF"/>
                </a:solidFill>
              </a:rPr>
              <a:t>представляет собой неточно </a:t>
            </a:r>
            <a:r>
              <a:rPr lang="ru-RU" sz="2400" b="1" u="sng" dirty="0" smtClean="0">
                <a:solidFill>
                  <a:srgbClr val="0000FF"/>
                </a:solidFill>
              </a:rPr>
              <a:t>центрированную систему </a:t>
            </a:r>
            <a:r>
              <a:rPr lang="ru-RU" sz="2400" dirty="0" smtClean="0">
                <a:solidFill>
                  <a:srgbClr val="0000FF"/>
                </a:solidFill>
              </a:rPr>
              <a:t>линз, которая отбрасывает перевернутое сильно уменьшенное изображение  окружающего мира на сетчатку.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5" name="Picture 3" descr="F:\Медицинская и биологическая физика курс лекций с задачами Федорова Фаустов\Презентации Галина Вячеславовна\Геом.опт\2 image004.gif"/>
          <p:cNvPicPr>
            <a:picLocks noChangeAspect="1" noChangeArrowheads="1"/>
          </p:cNvPicPr>
          <p:nvPr/>
        </p:nvPicPr>
        <p:blipFill>
          <a:blip r:embed="rId3"/>
          <a:srcRect r="24675" b="6451"/>
          <a:stretch>
            <a:fillRect/>
          </a:stretch>
        </p:blipFill>
        <p:spPr bwMode="auto">
          <a:xfrm>
            <a:off x="291872" y="2492896"/>
            <a:ext cx="4535326" cy="3528392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63888" y="4077072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13447" y="4036422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ось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015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chemeClr val="accent4">
                    <a:lumMod val="75000"/>
                  </a:schemeClr>
                </a:solidFill>
              </a:rPr>
              <a:t>Оптическая</a:t>
            </a:r>
            <a:r>
              <a:rPr lang="ru-RU" sz="2800" b="1" i="1" u="sng" dirty="0" smtClean="0">
                <a:solidFill>
                  <a:srgbClr val="0000FF"/>
                </a:solidFill>
              </a:rPr>
              <a:t> система глаза </a:t>
            </a:r>
            <a:r>
              <a:rPr lang="ru-RU" sz="2400" b="1" i="1" dirty="0" smtClean="0">
                <a:solidFill>
                  <a:srgbClr val="0000FF"/>
                </a:solidFill>
              </a:rPr>
              <a:t>состоит из: 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928670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ru-RU" sz="2400" dirty="0" smtClean="0">
                <a:solidFill>
                  <a:srgbClr val="0000FF"/>
                </a:solidFill>
              </a:rPr>
              <a:t>. </a:t>
            </a:r>
            <a:r>
              <a:rPr lang="ru-RU" sz="2400" b="1" i="1" dirty="0" smtClean="0">
                <a:solidFill>
                  <a:srgbClr val="0000FF"/>
                </a:solidFill>
              </a:rPr>
              <a:t>Роговица</a:t>
            </a:r>
            <a:r>
              <a:rPr lang="ru-RU" sz="2400" i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  </a:t>
            </a:r>
            <a:r>
              <a:rPr lang="en-US" sz="2400" b="1" dirty="0" smtClean="0">
                <a:solidFill>
                  <a:srgbClr val="0000FF"/>
                </a:solidFill>
              </a:rPr>
              <a:t>D</a:t>
            </a:r>
            <a:r>
              <a:rPr lang="ru-RU" sz="2400" dirty="0" smtClean="0">
                <a:solidFill>
                  <a:srgbClr val="0000FF"/>
                </a:solidFill>
              </a:rPr>
              <a:t>=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42 – 43 </a:t>
            </a:r>
            <a:r>
              <a:rPr lang="ru-RU" sz="2400" dirty="0" err="1" smtClean="0">
                <a:solidFill>
                  <a:srgbClr val="0000FF"/>
                </a:solidFill>
              </a:rPr>
              <a:t>дптр</a:t>
            </a:r>
            <a:r>
              <a:rPr lang="ru-RU" sz="2400" dirty="0" smtClean="0">
                <a:solidFill>
                  <a:srgbClr val="0000FF"/>
                </a:solidFill>
              </a:rPr>
              <a:t>; </a:t>
            </a:r>
            <a:r>
              <a:rPr lang="en-US" sz="2400" dirty="0" smtClean="0">
                <a:solidFill>
                  <a:srgbClr val="0000FF"/>
                </a:solidFill>
              </a:rPr>
              <a:t>n</a:t>
            </a:r>
            <a:r>
              <a:rPr lang="ru-RU" sz="2400" dirty="0" smtClean="0">
                <a:solidFill>
                  <a:srgbClr val="0000FF"/>
                </a:solidFill>
              </a:rPr>
              <a:t>= 1,38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52931" name="Picture 3" descr="C:\Documents and Settings\1\Мои документы\Мои рисунки\гла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143248"/>
            <a:ext cx="4057867" cy="3286148"/>
          </a:xfrm>
          <a:prstGeom prst="rect">
            <a:avLst/>
          </a:prstGeom>
          <a:noFill/>
          <a:ln w="57150">
            <a:solidFill>
              <a:srgbClr val="DC1EE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85720" y="1643050"/>
            <a:ext cx="8858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ru-RU" sz="2400" dirty="0" smtClean="0">
                <a:solidFill>
                  <a:srgbClr val="0000FF"/>
                </a:solidFill>
              </a:rPr>
              <a:t>. </a:t>
            </a:r>
            <a:r>
              <a:rPr lang="ru-RU" sz="2400" b="1" i="1" dirty="0" smtClean="0">
                <a:solidFill>
                  <a:srgbClr val="0000FF"/>
                </a:solidFill>
              </a:rPr>
              <a:t>Жидкость передней камеры глаза </a:t>
            </a:r>
            <a:r>
              <a:rPr lang="en-US" sz="2400" b="1" dirty="0" smtClean="0">
                <a:solidFill>
                  <a:srgbClr val="0000FF"/>
                </a:solidFill>
              </a:rPr>
              <a:t>D</a:t>
            </a:r>
            <a:r>
              <a:rPr lang="ru-RU" sz="2400" b="1" dirty="0" smtClean="0">
                <a:solidFill>
                  <a:srgbClr val="0000FF"/>
                </a:solidFill>
              </a:rPr>
              <a:t>=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2-4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err="1" smtClean="0">
                <a:solidFill>
                  <a:srgbClr val="0000FF"/>
                </a:solidFill>
              </a:rPr>
              <a:t>дптр</a:t>
            </a:r>
            <a:r>
              <a:rPr lang="ru-RU" sz="2400" dirty="0" smtClean="0">
                <a:solidFill>
                  <a:srgbClr val="0000FF"/>
                </a:solidFill>
              </a:rPr>
              <a:t>;</a:t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sz="2400" dirty="0" smtClean="0">
                <a:solidFill>
                  <a:srgbClr val="0000FF"/>
                </a:solidFill>
              </a:rPr>
              <a:t>     </a:t>
            </a:r>
            <a:r>
              <a:rPr lang="en-US" sz="2400" dirty="0" smtClean="0">
                <a:solidFill>
                  <a:srgbClr val="0000FF"/>
                </a:solidFill>
              </a:rPr>
              <a:t>n</a:t>
            </a:r>
            <a:r>
              <a:rPr lang="ru-RU" sz="2400" dirty="0" smtClean="0">
                <a:solidFill>
                  <a:srgbClr val="0000FF"/>
                </a:solidFill>
              </a:rPr>
              <a:t>= 1,336 </a:t>
            </a:r>
          </a:p>
          <a:p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257174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ru-RU" sz="2400" b="1" i="1" dirty="0" smtClean="0">
                <a:solidFill>
                  <a:srgbClr val="0000FF"/>
                </a:solidFill>
              </a:rPr>
              <a:t>. Хрусталик </a:t>
            </a:r>
            <a:r>
              <a:rPr lang="ru-RU" dirty="0" smtClean="0"/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D</a:t>
            </a:r>
            <a:r>
              <a:rPr lang="ru-RU" sz="2400" b="1" dirty="0" smtClean="0">
                <a:solidFill>
                  <a:srgbClr val="0000FF"/>
                </a:solidFill>
              </a:rPr>
              <a:t>=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19 – 33 </a:t>
            </a:r>
            <a:r>
              <a:rPr lang="ru-RU" sz="2400" dirty="0" err="1" smtClean="0">
                <a:solidFill>
                  <a:srgbClr val="0000FF"/>
                </a:solidFill>
              </a:rPr>
              <a:t>дптр</a:t>
            </a:r>
            <a:r>
              <a:rPr lang="ru-RU" sz="2400" dirty="0" smtClean="0">
                <a:solidFill>
                  <a:srgbClr val="0000FF"/>
                </a:solidFill>
              </a:rPr>
              <a:t>; </a:t>
            </a:r>
            <a:r>
              <a:rPr lang="en-US" sz="2400" dirty="0" smtClean="0">
                <a:solidFill>
                  <a:srgbClr val="0000FF"/>
                </a:solidFill>
              </a:rPr>
              <a:t>n</a:t>
            </a:r>
            <a:r>
              <a:rPr lang="ru-RU" sz="2400" dirty="0" smtClean="0">
                <a:solidFill>
                  <a:srgbClr val="0000FF"/>
                </a:solidFill>
              </a:rPr>
              <a:t>= 1,41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286124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2400" b="1" i="1" dirty="0" smtClean="0">
                <a:solidFill>
                  <a:srgbClr val="0000FF"/>
                </a:solidFill>
              </a:rPr>
              <a:t>. Стекловидное тело  и задняя камера глаза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D</a:t>
            </a:r>
            <a:r>
              <a:rPr lang="ru-RU" sz="2400" dirty="0" smtClean="0">
                <a:solidFill>
                  <a:srgbClr val="0000FF"/>
                </a:solidFill>
              </a:rPr>
              <a:t>=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- (5-6) </a:t>
            </a:r>
            <a:r>
              <a:rPr lang="ru-RU" sz="2400" dirty="0" err="1" smtClean="0">
                <a:solidFill>
                  <a:srgbClr val="0000FF"/>
                </a:solidFill>
              </a:rPr>
              <a:t>дптр</a:t>
            </a:r>
            <a:r>
              <a:rPr lang="ru-RU" sz="2400" dirty="0" smtClean="0">
                <a:solidFill>
                  <a:srgbClr val="0000FF"/>
                </a:solidFill>
              </a:rPr>
              <a:t>; </a:t>
            </a:r>
            <a:r>
              <a:rPr lang="en-US" sz="2400" dirty="0" smtClean="0">
                <a:solidFill>
                  <a:srgbClr val="0000FF"/>
                </a:solidFill>
              </a:rPr>
              <a:t>n</a:t>
            </a:r>
            <a:r>
              <a:rPr lang="ru-RU" sz="2400" dirty="0" smtClean="0">
                <a:solidFill>
                  <a:srgbClr val="0000FF"/>
                </a:solidFill>
              </a:rPr>
              <a:t>= 1,336 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4786322"/>
            <a:ext cx="3357586" cy="52322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rgbClr val="DC1EE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D</a:t>
            </a:r>
            <a:r>
              <a:rPr lang="ru-RU" sz="2800" b="1" baseline="-25000" dirty="0" smtClean="0">
                <a:solidFill>
                  <a:schemeClr val="accent4">
                    <a:lumMod val="75000"/>
                  </a:schemeClr>
                </a:solidFill>
              </a:rPr>
              <a:t>глаза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=60 </a:t>
            </a:r>
            <a:r>
              <a:rPr lang="ru-RU" sz="2800" b="1" dirty="0" err="1" smtClean="0">
                <a:solidFill>
                  <a:schemeClr val="accent4">
                    <a:lumMod val="75000"/>
                  </a:schemeClr>
                </a:solidFill>
              </a:rPr>
              <a:t>дптр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28662" y="4357694"/>
            <a:ext cx="428628" cy="214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4714876" y="3571876"/>
            <a:ext cx="1071570" cy="13573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643570" y="5786454"/>
            <a:ext cx="1143008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0034" y="571501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857356" y="5572140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Какая часть преломляет сильнее?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571868" y="3000372"/>
            <a:ext cx="114300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Медицинская и биологическая физика курс лекций с задачами Федорова Фаустов\Презентации Галина Вячеславовна\Геом.опт\2 image004.gif"/>
          <p:cNvPicPr>
            <a:picLocks noChangeAspect="1" noChangeArrowheads="1"/>
          </p:cNvPicPr>
          <p:nvPr/>
        </p:nvPicPr>
        <p:blipFill>
          <a:blip r:embed="rId2"/>
          <a:srcRect r="24675" b="6451"/>
          <a:stretch>
            <a:fillRect/>
          </a:stretch>
        </p:blipFill>
        <p:spPr bwMode="auto">
          <a:xfrm>
            <a:off x="357158" y="357166"/>
            <a:ext cx="3964773" cy="2643182"/>
          </a:xfrm>
          <a:prstGeom prst="rect">
            <a:avLst/>
          </a:prstGeom>
          <a:noFill/>
          <a:ln w="57150">
            <a:solidFill>
              <a:srgbClr val="DC1EE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9124" y="285728"/>
            <a:ext cx="4429156" cy="267765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Главная оптическая ось глаза </a:t>
            </a:r>
            <a:r>
              <a:rPr lang="ru-RU" sz="2400" dirty="0" smtClean="0">
                <a:solidFill>
                  <a:srgbClr val="0000FF"/>
                </a:solidFill>
              </a:rPr>
              <a:t>– это прямая, проходящая через геометрические центры </a:t>
            </a:r>
            <a:r>
              <a:rPr lang="ru-RU" sz="2400" b="1" dirty="0" smtClean="0">
                <a:solidFill>
                  <a:srgbClr val="0000FF"/>
                </a:solidFill>
              </a:rPr>
              <a:t>роговицы</a:t>
            </a:r>
            <a:r>
              <a:rPr lang="ru-RU" sz="2400" dirty="0" smtClean="0">
                <a:solidFill>
                  <a:srgbClr val="0000FF"/>
                </a:solidFill>
              </a:rPr>
              <a:t>,</a:t>
            </a:r>
            <a:r>
              <a:rPr lang="ru-RU" sz="2400" b="1" dirty="0" smtClean="0">
                <a:solidFill>
                  <a:srgbClr val="0000FF"/>
                </a:solidFill>
              </a:rPr>
              <a:t> хрусталика </a:t>
            </a:r>
            <a:r>
              <a:rPr lang="ru-RU" sz="2400" dirty="0" smtClean="0">
                <a:solidFill>
                  <a:srgbClr val="0000FF"/>
                </a:solidFill>
              </a:rPr>
              <a:t>и </a:t>
            </a:r>
            <a:r>
              <a:rPr lang="ru-RU" sz="2400" b="1" dirty="0" smtClean="0">
                <a:solidFill>
                  <a:srgbClr val="0000FF"/>
                </a:solidFill>
              </a:rPr>
              <a:t>зрачка</a:t>
            </a:r>
            <a:r>
              <a:rPr lang="ru-RU" sz="2400" dirty="0" smtClean="0">
                <a:solidFill>
                  <a:srgbClr val="0000FF"/>
                </a:solidFill>
              </a:rPr>
              <a:t>-диафрагмы.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786190"/>
            <a:ext cx="8501122" cy="120032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Зрительная ось глаза </a:t>
            </a:r>
            <a:r>
              <a:rPr lang="ru-RU" sz="2400" dirty="0" smtClean="0">
                <a:solidFill>
                  <a:srgbClr val="0000FF"/>
                </a:solidFill>
              </a:rPr>
              <a:t>– это прямая, проходящая через </a:t>
            </a:r>
            <a:r>
              <a:rPr lang="ru-RU" sz="2400" b="1" dirty="0" smtClean="0">
                <a:solidFill>
                  <a:srgbClr val="0000FF"/>
                </a:solidFill>
              </a:rPr>
              <a:t>центр хрусталика и желтого пятна сетчатки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1571612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14678" y="1500174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ось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714744" y="1500174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r>
              <a:rPr lang="ru-RU" b="1" baseline="30000" dirty="0" smtClean="0"/>
              <a:t>0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5214950"/>
            <a:ext cx="8429684" cy="83099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2700000" scaled="1"/>
            <a:tileRect/>
          </a:gradFill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 направлении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зрительной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оси глаз имеет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наилучшую разрешающую способность.</a:t>
            </a:r>
            <a:endParaRPr lang="ru-RU" sz="24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142984"/>
            <a:ext cx="8572560" cy="120032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i="1" u="sng" dirty="0" smtClean="0">
                <a:solidFill>
                  <a:srgbClr val="0000FF"/>
                </a:solidFill>
              </a:rPr>
              <a:t>Аккомодация</a:t>
            </a:r>
            <a:r>
              <a:rPr lang="ru-RU" sz="2400" dirty="0" smtClean="0">
                <a:solidFill>
                  <a:srgbClr val="0000FF"/>
                </a:solidFill>
              </a:rPr>
              <a:t> – это приспособление глаза  к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отчетливому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видению предметов, находящихся на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разных</a:t>
            </a:r>
            <a:r>
              <a:rPr lang="ru-RU" sz="2400" dirty="0" smtClean="0">
                <a:solidFill>
                  <a:srgbClr val="0000FF"/>
                </a:solidFill>
              </a:rPr>
              <a:t> расстояниях от него.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786190"/>
            <a:ext cx="8429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Если предмет приближается к глазу =</a:t>
            </a:r>
            <a:r>
              <a:rPr lang="en-US" sz="2000" dirty="0" smtClean="0">
                <a:solidFill>
                  <a:srgbClr val="0000FF"/>
                </a:solidFill>
              </a:rPr>
              <a:t>&gt;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D</a:t>
            </a:r>
            <a:r>
              <a:rPr lang="ru-RU" sz="2000" dirty="0" smtClean="0">
                <a:solidFill>
                  <a:srgbClr val="0000FF"/>
                </a:solidFill>
              </a:rPr>
              <a:t>↑ , то </a:t>
            </a:r>
            <a:r>
              <a:rPr lang="ru-RU" sz="2000" i="1" u="sng" dirty="0" smtClean="0">
                <a:solidFill>
                  <a:srgbClr val="0000FF"/>
                </a:solidFill>
              </a:rPr>
              <a:t>увеличивается</a:t>
            </a:r>
            <a:r>
              <a:rPr lang="ru-RU" sz="2000" dirty="0" smtClean="0">
                <a:solidFill>
                  <a:srgbClr val="0000FF"/>
                </a:solidFill>
              </a:rPr>
              <a:t> кривизна хрусталика. Но до </a:t>
            </a:r>
            <a:r>
              <a:rPr lang="ru-RU" sz="2000" b="1" dirty="0" smtClean="0">
                <a:solidFill>
                  <a:srgbClr val="0000FF"/>
                </a:solidFill>
              </a:rPr>
              <a:t>25 см </a:t>
            </a:r>
            <a:r>
              <a:rPr lang="ru-RU" sz="2000" dirty="0" smtClean="0">
                <a:solidFill>
                  <a:srgbClr val="0000FF"/>
                </a:solidFill>
              </a:rPr>
              <a:t>аккомодация совершается без напряжения. 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643578"/>
            <a:ext cx="8572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     Если потом приближать предмет, хрусталик </a:t>
            </a:r>
            <a:r>
              <a:rPr lang="ru-RU" sz="2000" b="1" dirty="0" smtClean="0">
                <a:solidFill>
                  <a:srgbClr val="0000FF"/>
                </a:solidFill>
              </a:rPr>
              <a:t>утолщается. </a:t>
            </a:r>
            <a:r>
              <a:rPr lang="ru-RU" sz="2000" dirty="0" smtClean="0">
                <a:solidFill>
                  <a:srgbClr val="0000FF"/>
                </a:solidFill>
              </a:rPr>
              <a:t>Расстояние </a:t>
            </a:r>
            <a:r>
              <a:rPr lang="ru-RU" sz="2000" b="1" dirty="0" smtClean="0"/>
              <a:t>8,4 см </a:t>
            </a:r>
            <a:r>
              <a:rPr lang="ru-RU" sz="2000" dirty="0" smtClean="0">
                <a:solidFill>
                  <a:srgbClr val="0000FF"/>
                </a:solidFill>
              </a:rPr>
              <a:t>– это </a:t>
            </a:r>
            <a:r>
              <a:rPr lang="ru-RU" sz="2200" b="1" i="1" u="sng" dirty="0" smtClean="0"/>
              <a:t>ближняя точка глаза</a:t>
            </a:r>
            <a:r>
              <a:rPr lang="ru-RU" sz="2000" b="1" dirty="0" smtClean="0">
                <a:solidFill>
                  <a:srgbClr val="0000FF"/>
                </a:solidFill>
              </a:rPr>
              <a:t>.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274434" name="Picture 2" descr="C:\Documents and Settings\1\Мои документы\Мои рисунки\star_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428868"/>
            <a:ext cx="982869" cy="114668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20" y="2285992"/>
            <a:ext cx="500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 Когда предмет  в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cs typeface="Times New Roman"/>
              </a:rPr>
              <a:t>∞, </a:t>
            </a:r>
            <a:r>
              <a:rPr lang="ru-RU" sz="2000" dirty="0" smtClean="0">
                <a:solidFill>
                  <a:srgbClr val="0000FF"/>
                </a:solidFill>
                <a:cs typeface="Times New Roman"/>
              </a:rPr>
              <a:t>то его </a:t>
            </a:r>
            <a:r>
              <a:rPr lang="ru-RU" sz="2000" b="1" i="1" dirty="0" smtClean="0">
                <a:solidFill>
                  <a:srgbClr val="0000FF"/>
                </a:solidFill>
                <a:cs typeface="Times New Roman"/>
              </a:rPr>
              <a:t>изображение на сетчатке</a:t>
            </a:r>
            <a:r>
              <a:rPr lang="ru-RU" sz="2000" dirty="0" smtClean="0">
                <a:solidFill>
                  <a:srgbClr val="0000FF"/>
                </a:solidFill>
              </a:rPr>
              <a:t>, </a:t>
            </a:r>
            <a:r>
              <a:rPr lang="ru-RU" sz="2000" b="1" dirty="0" smtClean="0">
                <a:solidFill>
                  <a:srgbClr val="0000FF"/>
                </a:solidFill>
              </a:rPr>
              <a:t>хрусталик</a:t>
            </a:r>
            <a:r>
              <a:rPr lang="ru-RU" sz="2000" dirty="0" smtClean="0">
                <a:solidFill>
                  <a:srgbClr val="0000FF"/>
                </a:solidFill>
              </a:rPr>
              <a:t> аккомодирован на ∞,   его оптическая сила </a:t>
            </a:r>
            <a:r>
              <a:rPr lang="en-US" sz="2000" b="1" dirty="0" smtClean="0">
                <a:solidFill>
                  <a:srgbClr val="0000FF"/>
                </a:solidFill>
              </a:rPr>
              <a:t>D</a:t>
            </a:r>
            <a:r>
              <a:rPr lang="ru-RU" sz="2000" b="1" dirty="0" smtClean="0">
                <a:solidFill>
                  <a:srgbClr val="0000FF"/>
                </a:solidFill>
              </a:rPr>
              <a:t> →</a:t>
            </a:r>
            <a:r>
              <a:rPr lang="en-US" sz="2000" b="1" dirty="0" smtClean="0">
                <a:solidFill>
                  <a:srgbClr val="0000FF"/>
                </a:solidFill>
              </a:rPr>
              <a:t> min</a:t>
            </a:r>
            <a:r>
              <a:rPr lang="ru-RU" sz="2000" b="1" dirty="0" smtClean="0">
                <a:solidFill>
                  <a:srgbClr val="0000FF"/>
                </a:solidFill>
              </a:rPr>
              <a:t>. 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857760"/>
            <a:ext cx="8429684" cy="80021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S=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25 см =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ru-RU" sz="2400" b="1" baseline="-25000" dirty="0" smtClean="0">
                <a:solidFill>
                  <a:schemeClr val="accent4">
                    <a:lumMod val="75000"/>
                  </a:schemeClr>
                </a:solidFill>
              </a:rPr>
              <a:t>0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sz="2200" b="1" i="1" u="sng" dirty="0" smtClean="0"/>
              <a:t>расстояние наилучшего зрения</a:t>
            </a:r>
            <a:r>
              <a:rPr lang="ru-RU" sz="2200" b="1" i="1" dirty="0" smtClean="0"/>
              <a:t>.</a:t>
            </a:r>
          </a:p>
          <a:p>
            <a:r>
              <a:rPr lang="ru-RU" sz="2200" dirty="0" smtClean="0"/>
              <a:t> </a:t>
            </a:r>
            <a:endParaRPr lang="ru-RU" sz="2200" i="1" dirty="0"/>
          </a:p>
        </p:txBody>
      </p:sp>
      <p:pic>
        <p:nvPicPr>
          <p:cNvPr id="274435" name="Picture 3" descr="C:\Documents and Settings\1\Мои документы\Мои рисунки\zrenie_norm_presbiopia%20copy.jpg"/>
          <p:cNvPicPr>
            <a:picLocks noChangeAspect="1" noChangeArrowheads="1"/>
          </p:cNvPicPr>
          <p:nvPr/>
        </p:nvPicPr>
        <p:blipFill>
          <a:blip r:embed="rId3"/>
          <a:srcRect t="40126" r="75969" b="3028"/>
          <a:stretch>
            <a:fillRect/>
          </a:stretch>
        </p:blipFill>
        <p:spPr bwMode="auto">
          <a:xfrm>
            <a:off x="5072066" y="2428868"/>
            <a:ext cx="785818" cy="1214446"/>
          </a:xfrm>
          <a:prstGeom prst="rect">
            <a:avLst/>
          </a:prstGeom>
          <a:noFill/>
        </p:spPr>
      </p:pic>
      <p:pic>
        <p:nvPicPr>
          <p:cNvPr id="274436" name="Picture 4" descr="C:\Documents and Settings\1\Мои документы\Мои рисунки\zrenie_norm_presbiopia%20copy.jpg"/>
          <p:cNvPicPr>
            <a:picLocks noChangeAspect="1" noChangeArrowheads="1"/>
          </p:cNvPicPr>
          <p:nvPr/>
        </p:nvPicPr>
        <p:blipFill>
          <a:blip r:embed="rId3"/>
          <a:srcRect l="19250" r="45125" b="39732"/>
          <a:stretch>
            <a:fillRect/>
          </a:stretch>
        </p:blipFill>
        <p:spPr bwMode="auto">
          <a:xfrm>
            <a:off x="7215206" y="2214554"/>
            <a:ext cx="1357322" cy="150019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5720" y="214290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FF"/>
                </a:solidFill>
              </a:rPr>
              <a:t>Аккомодация.  Расстояние наилучшего зрения. Ближняя точка глаза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Медицинская и биологическая физика курс лекций с задачами Федорова Фаустов\Презентации Галина Вячеславовна\Геом.опт\002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857496"/>
            <a:ext cx="1294798" cy="281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F:\Медицинская и биологическая физика курс лекций с задачами Федорова Фаустов\Презентации Галина Вячеславовна\Геом.опт\002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928934"/>
            <a:ext cx="1213619" cy="266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34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139906"/>
              </p:ext>
            </p:extLst>
          </p:nvPr>
        </p:nvGraphicFramePr>
        <p:xfrm>
          <a:off x="5318934" y="5517232"/>
          <a:ext cx="2792412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8" name="Формула" r:id="rId5" imgW="1460160" imgH="431640" progId="Equation.3">
                  <p:embed/>
                </p:oleObj>
              </mc:Choice>
              <mc:Fallback>
                <p:oleObj name="Формула" r:id="rId5" imgW="1460160" imgH="431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934" y="5517232"/>
                        <a:ext cx="2792412" cy="84772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2" name="Object 3"/>
          <p:cNvGraphicFramePr>
            <a:graphicFrameLocks noChangeAspect="1"/>
          </p:cNvGraphicFramePr>
          <p:nvPr/>
        </p:nvGraphicFramePr>
        <p:xfrm>
          <a:off x="285720" y="5429264"/>
          <a:ext cx="2700338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9" name="Формула" r:id="rId7" imgW="1117600" imgH="431800" progId="Equation.3">
                  <p:embed/>
                </p:oleObj>
              </mc:Choice>
              <mc:Fallback>
                <p:oleObj name="Формула" r:id="rId7" imgW="1117600" imgH="4318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429264"/>
                        <a:ext cx="2700338" cy="1071562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3415" name="Picture 7" descr="C:\Documents and Settings\1\Мои документы\Мои рисунки\135_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357166"/>
            <a:ext cx="2512996" cy="188474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85720" y="2357430"/>
            <a:ext cx="300039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Фокусировка  на </a:t>
            </a:r>
            <a:r>
              <a:rPr lang="ru-RU" b="1" dirty="0" smtClean="0">
                <a:solidFill>
                  <a:srgbClr val="0000FF"/>
                </a:solidFill>
              </a:rPr>
              <a:t>даль (звезду)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273416" name="Picture 8" descr="C:\Documents and Settings\1\Мои документы\Мои рисунки\1253529523_zrenie.jpg"/>
          <p:cNvPicPr>
            <a:picLocks noChangeAspect="1" noChangeArrowheads="1"/>
          </p:cNvPicPr>
          <p:nvPr/>
        </p:nvPicPr>
        <p:blipFill>
          <a:blip r:embed="rId10"/>
          <a:srcRect l="7968" r="9703" b="12233"/>
          <a:stretch>
            <a:fillRect/>
          </a:stretch>
        </p:blipFill>
        <p:spPr bwMode="auto">
          <a:xfrm>
            <a:off x="4429124" y="500042"/>
            <a:ext cx="2214578" cy="157163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73417" name="Picture 9" descr="C:\Documents and Settings\1\Мои документы\Мои рисунки\спазм аккомодации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16" y="714356"/>
            <a:ext cx="1905000" cy="123825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714876" y="2143116"/>
            <a:ext cx="400052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0000FF"/>
                </a:solidFill>
              </a:rPr>
              <a:t>Фокусировка на очень </a:t>
            </a:r>
            <a:r>
              <a:rPr lang="ru-RU" b="1" dirty="0" smtClean="0">
                <a:solidFill>
                  <a:srgbClr val="0000FF"/>
                </a:solidFill>
              </a:rPr>
              <a:t>близко </a:t>
            </a:r>
            <a:r>
              <a:rPr lang="ru-RU" dirty="0" smtClean="0">
                <a:solidFill>
                  <a:srgbClr val="0000FF"/>
                </a:solidFill>
              </a:rPr>
              <a:t>расположенные предметы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4" name="Picture 7" descr="C:\Documents and Settings\1\Мои документы\Мои рисунки\eye_3 акком. слева -фокусировка - даль, справа на близкие пред.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16200000">
            <a:off x="2397116" y="3460744"/>
            <a:ext cx="3048000" cy="1270000"/>
          </a:xfrm>
          <a:prstGeom prst="rect">
            <a:avLst/>
          </a:prstGeom>
          <a:noFill/>
        </p:spPr>
      </p:pic>
      <p:sp>
        <p:nvSpPr>
          <p:cNvPr id="15" name="Стрелка вниз 14"/>
          <p:cNvSpPr/>
          <p:nvPr/>
        </p:nvSpPr>
        <p:spPr>
          <a:xfrm rot="20030708">
            <a:off x="2860890" y="2670004"/>
            <a:ext cx="155840" cy="1893144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3105568">
            <a:off x="4699592" y="2447074"/>
            <a:ext cx="78254" cy="88289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Угол зрения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501122" cy="1200329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Угол зрения </a:t>
            </a:r>
            <a:r>
              <a:rPr lang="el-GR" sz="24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β</a:t>
            </a:r>
            <a:r>
              <a:rPr lang="ru-RU" sz="24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- </a:t>
            </a:r>
            <a:r>
              <a:rPr lang="ru-RU" sz="2400" dirty="0" smtClean="0">
                <a:solidFill>
                  <a:srgbClr val="0000FF"/>
                </a:solidFill>
                <a:cs typeface="Times New Roman"/>
              </a:rPr>
              <a:t>это угол, образованный лучами, соединяющими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cs typeface="Times New Roman"/>
              </a:rPr>
              <a:t>оптический центр глаза </a:t>
            </a:r>
            <a:r>
              <a:rPr lang="ru-RU" sz="2400" dirty="0" smtClean="0">
                <a:solidFill>
                  <a:srgbClr val="0000FF"/>
                </a:solidFill>
                <a:cs typeface="Times New Roman"/>
              </a:rPr>
              <a:t>с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cs typeface="Times New Roman"/>
              </a:rPr>
              <a:t>крайними точками </a:t>
            </a:r>
            <a:r>
              <a:rPr lang="ru-RU" sz="2400" dirty="0" smtClean="0">
                <a:solidFill>
                  <a:srgbClr val="0000FF"/>
                </a:solidFill>
                <a:cs typeface="Times New Roman"/>
              </a:rPr>
              <a:t>рассматриваемого предмета. 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3786190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429124" y="321468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8926" y="250030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3" name="Picture 6" descr="F:\Медицинская и биологическая физика курс лекций с задачами Федорова Фаустов\Презентации Галина Вячеславовна\Геом.опт\00111.png"/>
          <p:cNvPicPr>
            <a:picLocks noChangeAspect="1" noChangeArrowheads="1"/>
          </p:cNvPicPr>
          <p:nvPr/>
        </p:nvPicPr>
        <p:blipFill>
          <a:blip r:embed="rId2"/>
          <a:srcRect l="36979" t="13043" r="22395" b="27668"/>
          <a:stretch>
            <a:fillRect/>
          </a:stretch>
        </p:blipFill>
        <p:spPr bwMode="auto">
          <a:xfrm>
            <a:off x="3357554" y="2857496"/>
            <a:ext cx="2643206" cy="171451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643050"/>
            <a:ext cx="8429684" cy="1200329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величина, </a:t>
            </a:r>
            <a:r>
              <a:rPr lang="ru-RU" sz="2400" b="1" dirty="0" smtClean="0">
                <a:solidFill>
                  <a:srgbClr val="0000FF"/>
                </a:solidFill>
              </a:rPr>
              <a:t>обратная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наименьшему </a:t>
            </a:r>
            <a:r>
              <a:rPr lang="ru-RU" sz="2400" b="1" i="1" dirty="0" smtClean="0">
                <a:solidFill>
                  <a:srgbClr val="0000FF"/>
                </a:solidFill>
              </a:rPr>
              <a:t>углу зрения</a:t>
            </a:r>
            <a:r>
              <a:rPr lang="ru-RU" sz="2400" dirty="0" smtClean="0">
                <a:solidFill>
                  <a:srgbClr val="0000FF"/>
                </a:solidFill>
              </a:rPr>
              <a:t>, под которым глаз видит раздельно две крайние точки предмета.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857496"/>
            <a:ext cx="9620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00496" y="2928934"/>
            <a:ext cx="939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/>
              <a:t>≈</a:t>
            </a:r>
            <a:r>
              <a:rPr lang="ru-RU" sz="2800" i="1" dirty="0" smtClean="0"/>
              <a:t> </a:t>
            </a:r>
            <a:r>
              <a:rPr lang="ru-RU" sz="2800" b="1" i="1" dirty="0" smtClean="0">
                <a:solidFill>
                  <a:srgbClr val="0000FF"/>
                </a:solidFill>
              </a:rPr>
              <a:t>1</a:t>
            </a:r>
            <a:r>
              <a:rPr lang="en-US" sz="2800" b="1" i="1" baseline="30000" dirty="0" smtClean="0">
                <a:solidFill>
                  <a:srgbClr val="0000FF"/>
                </a:solidFill>
              </a:rPr>
              <a:t>’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786190"/>
            <a:ext cx="8572560" cy="120032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Это соответствует расстоянию между точками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70 мкм</a:t>
            </a:r>
            <a:r>
              <a:rPr lang="ru-RU" sz="2400" dirty="0" smtClean="0">
                <a:solidFill>
                  <a:srgbClr val="0000FF"/>
                </a:solidFill>
              </a:rPr>
              <a:t>, если они находятся на расстоянии наилучшего зрения.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21495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5214950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С чем можно сравнить?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76482" name="Picture 2" descr="C:\Documents and Settings\1\Мои документы\Мои рисунки\1240013446_sharp.jpg"/>
          <p:cNvPicPr>
            <a:picLocks noChangeAspect="1" noChangeArrowheads="1"/>
          </p:cNvPicPr>
          <p:nvPr/>
        </p:nvPicPr>
        <p:blipFill>
          <a:blip r:embed="rId3"/>
          <a:srcRect l="69227" t="3800" r="3812" b="59362"/>
          <a:stretch>
            <a:fillRect/>
          </a:stretch>
        </p:blipFill>
        <p:spPr bwMode="auto">
          <a:xfrm rot="16200000">
            <a:off x="6645326" y="4856136"/>
            <a:ext cx="928694" cy="1646321"/>
          </a:xfrm>
          <a:prstGeom prst="rect">
            <a:avLst/>
          </a:prstGeom>
          <a:noFill/>
        </p:spPr>
      </p:pic>
      <p:pic>
        <p:nvPicPr>
          <p:cNvPr id="10" name="Picture 5" descr="C:\Documents and Settings\1\Мои документы\Мои рисунки\image003.gif"/>
          <p:cNvPicPr>
            <a:picLocks noChangeAspect="1" noChangeArrowheads="1"/>
          </p:cNvPicPr>
          <p:nvPr/>
        </p:nvPicPr>
        <p:blipFill>
          <a:blip r:embed="rId4"/>
          <a:srcRect l="14812" t="31542" r="77261" b="53900"/>
          <a:stretch>
            <a:fillRect/>
          </a:stretch>
        </p:blipFill>
        <p:spPr bwMode="auto">
          <a:xfrm>
            <a:off x="5429256" y="3000372"/>
            <a:ext cx="1285884" cy="7143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929322" y="3286124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β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15074" y="2857496"/>
            <a:ext cx="1143008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7158" y="28572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Острота зрения = Разрешающая способность 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05492" y="38130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Лекция  7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928802"/>
            <a:ext cx="7643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  </a:t>
            </a:r>
            <a:r>
              <a:rPr lang="ru-RU" sz="5400" b="1" dirty="0" smtClean="0">
                <a:solidFill>
                  <a:srgbClr val="FF0000"/>
                </a:solidFill>
              </a:rPr>
              <a:t> Оптика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Picture 5" descr="http://30.media.tumblr.com/c8lKr5YrUgkwgeykWI947lxMo1_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136776"/>
            <a:ext cx="2500330" cy="2286016"/>
          </a:xfrm>
          <a:prstGeom prst="rect">
            <a:avLst/>
          </a:prstGeom>
          <a:ln w="57150">
            <a:solidFill>
              <a:schemeClr val="accent1"/>
            </a:solidFill>
          </a:ln>
          <a:effectLst>
            <a:softEdge rad="112500"/>
          </a:effectLst>
        </p:spPr>
      </p:pic>
      <p:pic>
        <p:nvPicPr>
          <p:cNvPr id="5" name="Picture 2" descr="F:\Медицинская и биологическая физика курс лекций с задачами Федорова Фаустов\Презентации Галина Вячеславовна\Геом.опт\микр-п\13 микр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265" y="3683128"/>
            <a:ext cx="1814748" cy="265537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" name="Picture 5" descr="C:\Documents and Settings\1\Мои документы\Мои рисунки\исл. шпат слева, иолит справа.jpg"/>
          <p:cNvPicPr>
            <a:picLocks noChangeAspect="1" noChangeArrowheads="1"/>
          </p:cNvPicPr>
          <p:nvPr/>
        </p:nvPicPr>
        <p:blipFill>
          <a:blip r:embed="rId4"/>
          <a:srcRect r="49122"/>
          <a:stretch>
            <a:fillRect/>
          </a:stretch>
        </p:blipFill>
        <p:spPr bwMode="auto">
          <a:xfrm>
            <a:off x="360155" y="351808"/>
            <a:ext cx="2071702" cy="228601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8" name="Picture 3" descr="ulk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46" y="4292206"/>
            <a:ext cx="2794594" cy="222668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78410" y="5857892"/>
            <a:ext cx="2227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Ростов-на-Дону</a:t>
            </a:r>
          </a:p>
          <a:p>
            <a:pPr algn="ctr"/>
            <a:r>
              <a:rPr lang="ru-RU" b="1" dirty="0" smtClean="0"/>
              <a:t>2012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Размер изображения на сетчатке (</a:t>
            </a:r>
            <a:r>
              <a:rPr lang="en-US" sz="2400" dirty="0" smtClean="0">
                <a:solidFill>
                  <a:srgbClr val="0000FF"/>
                </a:solidFill>
              </a:rPr>
              <a:t>b</a:t>
            </a:r>
            <a:r>
              <a:rPr lang="ru-RU" sz="2400" dirty="0" smtClean="0">
                <a:solidFill>
                  <a:srgbClr val="0000FF"/>
                </a:solidFill>
              </a:rPr>
              <a:t>) в этом случае</a:t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sz="2400" b="1" dirty="0" smtClean="0">
                <a:solidFill>
                  <a:srgbClr val="0000FF"/>
                </a:solidFill>
              </a:rPr>
              <a:t>     </a:t>
            </a:r>
            <a:r>
              <a:rPr lang="en-US" sz="2400" b="1" dirty="0" smtClean="0">
                <a:solidFill>
                  <a:srgbClr val="0000FF"/>
                </a:solidFill>
              </a:rPr>
              <a:t>b = </a:t>
            </a:r>
            <a:r>
              <a:rPr lang="ru-RU" sz="2400" b="1" dirty="0" smtClean="0">
                <a:solidFill>
                  <a:srgbClr val="0000FF"/>
                </a:solidFill>
              </a:rPr>
              <a:t>5 мкм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3" name="Picture 6" descr="F:\Медицинская и биологическая физика курс лекций с задачами Федорова Фаустов\Презентации Галина Вячеславовна\Геом.опт\001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3429024" cy="16430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graphicFrame>
        <p:nvGraphicFramePr>
          <p:cNvPr id="277506" name="Object 3"/>
          <p:cNvGraphicFramePr>
            <a:graphicFrameLocks noChangeAspect="1"/>
          </p:cNvGraphicFramePr>
          <p:nvPr/>
        </p:nvGraphicFramePr>
        <p:xfrm>
          <a:off x="357158" y="2643182"/>
          <a:ext cx="931862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2" name="Формула" r:id="rId4" imgW="431613" imgH="393529" progId="Equation.3">
                  <p:embed/>
                </p:oleObj>
              </mc:Choice>
              <mc:Fallback>
                <p:oleObj name="Формула" r:id="rId4" imgW="431613" imgH="393529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2643182"/>
                        <a:ext cx="931862" cy="849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7507" name="Object 4"/>
          <p:cNvGraphicFramePr>
            <a:graphicFrameLocks noChangeAspect="1"/>
          </p:cNvGraphicFramePr>
          <p:nvPr/>
        </p:nvGraphicFramePr>
        <p:xfrm>
          <a:off x="1714480" y="2643182"/>
          <a:ext cx="14128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3" name="Формула" r:id="rId6" imgW="520474" imgH="393529" progId="Equation.3">
                  <p:embed/>
                </p:oleObj>
              </mc:Choice>
              <mc:Fallback>
                <p:oleObj name="Формула" r:id="rId6" imgW="520474" imgH="393529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2643182"/>
                        <a:ext cx="1412875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000496" y="1214422"/>
            <a:ext cx="4786346" cy="132343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0000FF"/>
                </a:solidFill>
              </a:rPr>
              <a:t>Это среднее расстояние между </a:t>
            </a:r>
            <a:r>
              <a:rPr lang="ru-RU" sz="2000" b="1" i="1" dirty="0" smtClean="0">
                <a:solidFill>
                  <a:srgbClr val="0000FF"/>
                </a:solidFill>
              </a:rPr>
              <a:t>двумя засвеченными колбочками</a:t>
            </a:r>
            <a:r>
              <a:rPr lang="ru-RU" sz="2000" i="1" dirty="0" smtClean="0">
                <a:solidFill>
                  <a:srgbClr val="0000FF"/>
                </a:solidFill>
              </a:rPr>
              <a:t>, но между ними должна быть одна </a:t>
            </a:r>
            <a:r>
              <a:rPr lang="ru-RU" sz="2000" i="1" dirty="0" err="1" smtClean="0">
                <a:solidFill>
                  <a:srgbClr val="0000FF"/>
                </a:solidFill>
              </a:rPr>
              <a:t>незасвеченная</a:t>
            </a:r>
            <a:r>
              <a:rPr lang="ru-RU" sz="2000" i="1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277508" name="Picture 4" descr="C:\Documents and Settings\1\Мои документы\Мои рисунки\палочки и колбочки.jpg"/>
          <p:cNvPicPr>
            <a:picLocks noChangeAspect="1" noChangeArrowheads="1"/>
          </p:cNvPicPr>
          <p:nvPr/>
        </p:nvPicPr>
        <p:blipFill>
          <a:blip r:embed="rId8"/>
          <a:srcRect l="7143" t="3846" r="4762" b="3846"/>
          <a:stretch>
            <a:fillRect/>
          </a:stretch>
        </p:blipFill>
        <p:spPr bwMode="auto">
          <a:xfrm>
            <a:off x="4071934" y="3000372"/>
            <a:ext cx="2643206" cy="342902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6643702" y="2571744"/>
            <a:ext cx="221457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Электронная фотография фоторецепторов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6578" y="3714752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</a:rPr>
              <a:t>1 – палочки </a:t>
            </a:r>
            <a:r>
              <a:rPr lang="ru-RU" sz="1400" dirty="0" smtClean="0">
                <a:solidFill>
                  <a:srgbClr val="0000FF"/>
                </a:solidFill>
              </a:rPr>
              <a:t>бел.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5140" y="392906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</a:rPr>
              <a:t>2- колбочки </a:t>
            </a:r>
            <a:r>
              <a:rPr lang="ru-RU" sz="1400" dirty="0" smtClean="0">
                <a:solidFill>
                  <a:srgbClr val="0000FF"/>
                </a:solidFill>
              </a:rPr>
              <a:t>желт</a:t>
            </a:r>
          </a:p>
          <a:p>
            <a:r>
              <a:rPr lang="ru-RU" sz="1400" dirty="0" smtClean="0">
                <a:solidFill>
                  <a:srgbClr val="0000FF"/>
                </a:solidFill>
              </a:rPr>
              <a:t>Зрит. нерв –</a:t>
            </a:r>
            <a:r>
              <a:rPr lang="ru-RU" sz="1400" dirty="0" err="1" smtClean="0">
                <a:solidFill>
                  <a:srgbClr val="0000FF"/>
                </a:solidFill>
              </a:rPr>
              <a:t>красн</a:t>
            </a:r>
            <a:r>
              <a:rPr lang="ru-RU" sz="1400" dirty="0" smtClean="0">
                <a:solidFill>
                  <a:srgbClr val="0000FF"/>
                </a:solidFill>
              </a:rPr>
              <a:t>.</a:t>
            </a:r>
            <a:endParaRPr lang="ru-RU" sz="1400" dirty="0">
              <a:solidFill>
                <a:srgbClr val="0000FF"/>
              </a:solidFill>
            </a:endParaRPr>
          </a:p>
        </p:txBody>
      </p:sp>
      <p:pic>
        <p:nvPicPr>
          <p:cNvPr id="19" name="Picture 6" descr="C:\Documents and Settings\1\Мои документы\Мои рисунки\Испа. нейроанатом и гистолог Рамон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3571876"/>
            <a:ext cx="1775967" cy="210027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285720" y="5643578"/>
            <a:ext cx="2214578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Сантьяго </a:t>
            </a:r>
            <a:r>
              <a:rPr lang="ru-RU" sz="1400" b="1" dirty="0" err="1" smtClean="0">
                <a:solidFill>
                  <a:srgbClr val="0000FF"/>
                </a:solidFill>
              </a:rPr>
              <a:t>Рамон</a:t>
            </a:r>
            <a:r>
              <a:rPr lang="ru-RU" sz="1400" b="1" dirty="0" smtClean="0">
                <a:solidFill>
                  <a:srgbClr val="0000FF"/>
                </a:solidFill>
              </a:rPr>
              <a:t> – и- </a:t>
            </a:r>
            <a:r>
              <a:rPr lang="ru-RU" sz="1400" b="1" dirty="0" err="1" smtClean="0">
                <a:solidFill>
                  <a:srgbClr val="0000FF"/>
                </a:solidFill>
              </a:rPr>
              <a:t>Кахаль</a:t>
            </a:r>
            <a:r>
              <a:rPr lang="ru-RU" sz="1400" b="1" dirty="0" smtClean="0">
                <a:solidFill>
                  <a:srgbClr val="0000FF"/>
                </a:solidFill>
              </a:rPr>
              <a:t>  </a:t>
            </a:r>
            <a:r>
              <a:rPr lang="ru-RU" sz="1400" dirty="0" smtClean="0">
                <a:solidFill>
                  <a:srgbClr val="0000FF"/>
                </a:solidFill>
              </a:rPr>
              <a:t>1852 – 1934</a:t>
            </a:r>
          </a:p>
          <a:p>
            <a:r>
              <a:rPr lang="ru-RU" sz="1400" dirty="0" smtClean="0">
                <a:solidFill>
                  <a:srgbClr val="0000FF"/>
                </a:solidFill>
              </a:rPr>
              <a:t>Испанский гистолог.</a:t>
            </a:r>
          </a:p>
          <a:p>
            <a:r>
              <a:rPr lang="ru-RU" sz="1400" b="1" i="1" dirty="0" smtClean="0">
                <a:solidFill>
                  <a:srgbClr val="0000FF"/>
                </a:solidFill>
              </a:rPr>
              <a:t>Настоящий гений</a:t>
            </a:r>
            <a:r>
              <a:rPr lang="ru-RU" sz="1400" dirty="0" smtClean="0">
                <a:solidFill>
                  <a:srgbClr val="0000FF"/>
                </a:solidFill>
              </a:rPr>
              <a:t>.</a:t>
            </a:r>
            <a:endParaRPr lang="ru-RU" sz="1400" dirty="0">
              <a:solidFill>
                <a:srgbClr val="0000FF"/>
              </a:solidFill>
            </a:endParaRPr>
          </a:p>
        </p:txBody>
      </p:sp>
      <p:pic>
        <p:nvPicPr>
          <p:cNvPr id="21" name="Picture 2" descr="http://xroniki-nauki.ru/wp-content/uploads/2010/08/%D0%9D%D0%BE%D0%B1%D0%B5%D0%BB%D0%B5%D0%B2%D1%81%D0%BA%D0%B0%D1%8F-%D0%BF%D1%80%D0%B5%D0%BC%D0%B8%D1%8F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488" y="5357826"/>
            <a:ext cx="857256" cy="82868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2143108" y="3500438"/>
            <a:ext cx="207170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«</a:t>
            </a:r>
            <a:r>
              <a:rPr lang="ru-RU" sz="2000" b="1" dirty="0" smtClean="0">
                <a:solidFill>
                  <a:srgbClr val="0000FF"/>
                </a:solidFill>
              </a:rPr>
              <a:t>Сетчатка – это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часть мозга</a:t>
            </a:r>
            <a:r>
              <a:rPr lang="ru-RU" sz="2000" b="1" dirty="0" smtClean="0">
                <a:solidFill>
                  <a:srgbClr val="0000FF"/>
                </a:solidFill>
              </a:rPr>
              <a:t>, помещенная в глаза</a:t>
            </a:r>
            <a:r>
              <a:rPr lang="ru-RU" sz="2200" dirty="0" smtClean="0">
                <a:solidFill>
                  <a:srgbClr val="0000FF"/>
                </a:solidFill>
              </a:rPr>
              <a:t>»</a:t>
            </a:r>
            <a:endParaRPr lang="ru-RU" sz="2200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8926" y="614364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1906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17" name="Picture 2" descr="C:\Documents and Settings\1\Мои документы\Мои рисунки\поп. разрез сетчатки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86578" y="4500570"/>
            <a:ext cx="2121849" cy="200026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FF"/>
                </a:solidFill>
              </a:rPr>
              <a:t>Недостатки оптической системы глаза и способы их компенсации 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85720" y="1571612"/>
            <a:ext cx="8572500" cy="83099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00FF"/>
                </a:solidFill>
              </a:rPr>
              <a:t>Здоровый глаз (</a:t>
            </a:r>
            <a:r>
              <a:rPr lang="ru-RU" sz="2400" b="1" dirty="0" err="1">
                <a:solidFill>
                  <a:srgbClr val="1B0BE5"/>
                </a:solidFill>
              </a:rPr>
              <a:t>эмметропический</a:t>
            </a:r>
            <a:r>
              <a:rPr lang="ru-RU" sz="2400" dirty="0"/>
              <a:t>) </a:t>
            </a:r>
            <a:r>
              <a:rPr lang="ru-RU" sz="2400" dirty="0" smtClean="0"/>
              <a:t>–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>
                <a:solidFill>
                  <a:srgbClr val="0000FF"/>
                </a:solidFill>
              </a:rPr>
              <a:t>изображение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0000FF"/>
                </a:solidFill>
              </a:rPr>
              <a:t>фокусируется</a:t>
            </a:r>
            <a:r>
              <a:rPr lang="ru-RU" sz="2400" dirty="0"/>
              <a:t> </a:t>
            </a:r>
            <a:r>
              <a:rPr lang="ru-RU" sz="2400" b="1" u="sng" dirty="0">
                <a:solidFill>
                  <a:srgbClr val="0000FF"/>
                </a:solidFill>
              </a:rPr>
              <a:t>на сетчатке</a:t>
            </a:r>
            <a:r>
              <a:rPr lang="ru-RU" sz="2400" dirty="0"/>
              <a:t>.</a:t>
            </a:r>
          </a:p>
        </p:txBody>
      </p:sp>
      <p:pic>
        <p:nvPicPr>
          <p:cNvPr id="279556" name="Picture 4" descr="C:\Documents and Settings\1\Мои документы\Мои рисунки\зрит. нерв.jpg"/>
          <p:cNvPicPr>
            <a:picLocks noChangeAspect="1" noChangeArrowheads="1"/>
          </p:cNvPicPr>
          <p:nvPr/>
        </p:nvPicPr>
        <p:blipFill>
          <a:blip r:embed="rId2"/>
          <a:srcRect b="46000"/>
          <a:stretch>
            <a:fillRect/>
          </a:stretch>
        </p:blipFill>
        <p:spPr bwMode="auto">
          <a:xfrm>
            <a:off x="1785918" y="2714620"/>
            <a:ext cx="4857784" cy="314327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122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Дальнозоркость</a:t>
            </a:r>
            <a:r>
              <a:rPr lang="ru-RU" sz="2400" dirty="0" smtClean="0">
                <a:solidFill>
                  <a:srgbClr val="0000FF"/>
                </a:solidFill>
              </a:rPr>
              <a:t> (</a:t>
            </a:r>
            <a:r>
              <a:rPr lang="ru-RU" sz="2400" b="1" i="1" dirty="0" smtClean="0">
                <a:solidFill>
                  <a:srgbClr val="00B050"/>
                </a:solidFill>
              </a:rPr>
              <a:t>гиперметропия) 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 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- </a:t>
            </a:r>
            <a:r>
              <a:rPr lang="ru-RU" sz="2400" dirty="0" smtClean="0">
                <a:solidFill>
                  <a:srgbClr val="0000FF"/>
                </a:solidFill>
              </a:rPr>
              <a:t>изображение фокусируется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за сетчаткой</a:t>
            </a:r>
          </a:p>
          <a:p>
            <a:pPr>
              <a:buFont typeface="Arial" pitchFamily="34" charset="0"/>
              <a:buChar char="•"/>
            </a:pP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4" name="Picture 3" descr="C:\Documents and Settings\1\Мои документы\Мои рисунки\norma_zrenia.jpg"/>
          <p:cNvPicPr>
            <a:picLocks noChangeAspect="1" noChangeArrowheads="1"/>
          </p:cNvPicPr>
          <p:nvPr/>
        </p:nvPicPr>
        <p:blipFill>
          <a:blip r:embed="rId2"/>
          <a:srcRect l="3935"/>
          <a:stretch>
            <a:fillRect/>
          </a:stretch>
        </p:blipFill>
        <p:spPr bwMode="auto">
          <a:xfrm>
            <a:off x="5000628" y="1714488"/>
            <a:ext cx="3487741" cy="271464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81602" name="Picture 2" descr="C:\Documents and Settings\1\Мои документы\Мои рисунки\dalnozorko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3005150" cy="271464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572132" y="4429132"/>
            <a:ext cx="3286147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>
                <a:solidFill>
                  <a:srgbClr val="0000FF"/>
                </a:solidFill>
              </a:rPr>
              <a:t>Коррекция с помощью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собирающей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>
                <a:solidFill>
                  <a:srgbClr val="0000FF"/>
                </a:solidFill>
              </a:rPr>
              <a:t>линзы</a:t>
            </a:r>
          </a:p>
        </p:txBody>
      </p:sp>
      <p:pic>
        <p:nvPicPr>
          <p:cNvPr id="7" name="Picture 2" descr="F:\Медицинская и биологическая физика курс лекций с задачами Федорова Фаустов\Презентации Галина Вячеславовна\Геом.опт\0031.png"/>
          <p:cNvPicPr>
            <a:picLocks noChangeAspect="1" noChangeArrowheads="1"/>
          </p:cNvPicPr>
          <p:nvPr/>
        </p:nvPicPr>
        <p:blipFill>
          <a:blip r:embed="rId4"/>
          <a:srcRect l="1709" t="58695" r="4273"/>
          <a:stretch>
            <a:fillRect/>
          </a:stretch>
        </p:blipFill>
        <p:spPr bwMode="auto">
          <a:xfrm>
            <a:off x="5572132" y="5214950"/>
            <a:ext cx="3298022" cy="1285859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15108" y="428604"/>
            <a:ext cx="2428892" cy="3571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rgbClr val="00B050"/>
                </a:solidFill>
              </a:rPr>
              <a:t>Гипер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+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мера </a:t>
            </a:r>
            <a:r>
              <a:rPr lang="ru-RU" dirty="0" smtClean="0">
                <a:solidFill>
                  <a:srgbClr val="00B050"/>
                </a:solidFill>
              </a:rPr>
              <a:t>(греч)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9" name="Picture 4" descr="C:\Documents and Settings\1\Мои документы\Мои рисунки\miopya_presboipia_vision.jpg"/>
          <p:cNvPicPr>
            <a:picLocks noChangeAspect="1" noChangeArrowheads="1"/>
          </p:cNvPicPr>
          <p:nvPr/>
        </p:nvPicPr>
        <p:blipFill>
          <a:blip r:embed="rId5"/>
          <a:srcRect t="49427"/>
          <a:stretch>
            <a:fillRect/>
          </a:stretch>
        </p:blipFill>
        <p:spPr bwMode="auto">
          <a:xfrm>
            <a:off x="357158" y="4643446"/>
            <a:ext cx="4063840" cy="189546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428604"/>
            <a:ext cx="8501122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Близорукость </a:t>
            </a:r>
            <a:r>
              <a:rPr lang="ru-RU" sz="2400" dirty="0" smtClean="0">
                <a:solidFill>
                  <a:srgbClr val="0000FF"/>
                </a:solidFill>
              </a:rPr>
              <a:t>( </a:t>
            </a:r>
            <a:r>
              <a:rPr lang="ru-RU" sz="2400" b="1" dirty="0" smtClean="0">
                <a:solidFill>
                  <a:srgbClr val="00B050"/>
                </a:solidFill>
              </a:rPr>
              <a:t>миопия</a:t>
            </a:r>
            <a:r>
              <a:rPr lang="ru-RU" sz="2400" dirty="0" smtClean="0">
                <a:solidFill>
                  <a:srgbClr val="0000FF"/>
                </a:solidFill>
              </a:rPr>
              <a:t>) - изображение фокусируется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перед сетчаткой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280579" name="Picture 3" descr="C:\Documents and Settings\1\Мои документы\Мои рисунки\norma_zrenia.jpg"/>
          <p:cNvPicPr>
            <a:picLocks noChangeAspect="1" noChangeArrowheads="1"/>
          </p:cNvPicPr>
          <p:nvPr/>
        </p:nvPicPr>
        <p:blipFill>
          <a:blip r:embed="rId2"/>
          <a:srcRect l="3935"/>
          <a:stretch>
            <a:fillRect/>
          </a:stretch>
        </p:blipFill>
        <p:spPr bwMode="auto">
          <a:xfrm>
            <a:off x="5000628" y="1571612"/>
            <a:ext cx="3487741" cy="271464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80580" name="Picture 4" descr="C:\Documents and Settings\1\Мои документы\Мои рисунки\blizoruko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3071834" cy="278608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214942" y="4572008"/>
            <a:ext cx="37147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Franklin Gothic Book" pitchFamily="34" charset="0"/>
              </a:rPr>
              <a:t>  </a:t>
            </a:r>
            <a:r>
              <a:rPr lang="ru-RU" sz="2000" dirty="0">
                <a:solidFill>
                  <a:srgbClr val="0000FF"/>
                </a:solidFill>
              </a:rPr>
              <a:t>Коррекция с помощью </a:t>
            </a:r>
            <a:r>
              <a:rPr lang="ru-RU" sz="2000" b="1" i="1" u="sng" dirty="0">
                <a:solidFill>
                  <a:srgbClr val="0000FF"/>
                </a:solidFill>
              </a:rPr>
              <a:t>рассеивающей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dirty="0">
                <a:solidFill>
                  <a:srgbClr val="0000FF"/>
                </a:solidFill>
              </a:rPr>
              <a:t>линзы</a:t>
            </a:r>
          </a:p>
        </p:txBody>
      </p:sp>
      <p:pic>
        <p:nvPicPr>
          <p:cNvPr id="9" name="Picture 2" descr="F:\Медицинская и биологическая физика курс лекций с задачами Федорова Фаустов\Презентации Галина Вячеславовна\Геом.опт\0030.png"/>
          <p:cNvPicPr>
            <a:picLocks noChangeAspect="1" noChangeArrowheads="1"/>
          </p:cNvPicPr>
          <p:nvPr/>
        </p:nvPicPr>
        <p:blipFill>
          <a:blip r:embed="rId4"/>
          <a:srcRect l="2586" t="61674" b="5286"/>
          <a:stretch>
            <a:fillRect/>
          </a:stretch>
        </p:blipFill>
        <p:spPr bwMode="auto">
          <a:xfrm>
            <a:off x="5357818" y="5357826"/>
            <a:ext cx="3500462" cy="111898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Picture 4" descr="C:\Documents and Settings\1\Мои документы\Мои рисунки\miopya_presboipia_vision.jpg"/>
          <p:cNvPicPr>
            <a:picLocks noChangeAspect="1" noChangeArrowheads="1"/>
          </p:cNvPicPr>
          <p:nvPr/>
        </p:nvPicPr>
        <p:blipFill>
          <a:blip r:embed="rId5"/>
          <a:srcRect b="50573"/>
          <a:stretch>
            <a:fillRect/>
          </a:stretch>
        </p:blipFill>
        <p:spPr bwMode="auto">
          <a:xfrm>
            <a:off x="500034" y="4500570"/>
            <a:ext cx="4063840" cy="192882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14942" y="5786454"/>
            <a:ext cx="364337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Коррекция с помощью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цилиндрической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линзы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357158" y="357166"/>
            <a:ext cx="842968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Астигматизм</a:t>
            </a:r>
            <a:r>
              <a:rPr lang="ru-RU" sz="2400" dirty="0" smtClean="0">
                <a:solidFill>
                  <a:srgbClr val="0000FF"/>
                </a:solidFill>
              </a:rPr>
              <a:t>, обусловленный несферической формой </a:t>
            </a:r>
            <a:r>
              <a:rPr lang="ru-RU" sz="2400" b="1" dirty="0" smtClean="0">
                <a:solidFill>
                  <a:srgbClr val="0000FF"/>
                </a:solidFill>
              </a:rPr>
              <a:t>роговицы </a:t>
            </a:r>
            <a:r>
              <a:rPr lang="ru-RU" sz="2400" dirty="0" smtClean="0">
                <a:solidFill>
                  <a:srgbClr val="0000FF"/>
                </a:solidFill>
              </a:rPr>
              <a:t>или </a:t>
            </a:r>
            <a:r>
              <a:rPr lang="ru-RU" sz="2400" b="1" dirty="0" smtClean="0">
                <a:solidFill>
                  <a:srgbClr val="0000FF"/>
                </a:solidFill>
              </a:rPr>
              <a:t>хрусталика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357950" y="2214554"/>
            <a:ext cx="253205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Неспособность </a:t>
            </a:r>
            <a:r>
              <a:rPr lang="ru-RU" sz="2000" dirty="0">
                <a:solidFill>
                  <a:srgbClr val="0000FF"/>
                </a:solidFill>
              </a:rPr>
              <a:t>глаза одинаково резко видеть </a:t>
            </a:r>
            <a:r>
              <a:rPr lang="ru-RU" sz="2000" b="1" dirty="0">
                <a:solidFill>
                  <a:srgbClr val="0000FF"/>
                </a:solidFill>
              </a:rPr>
              <a:t>взаимно перпендикулярные </a:t>
            </a:r>
            <a:r>
              <a:rPr lang="ru-RU" sz="2000" dirty="0">
                <a:solidFill>
                  <a:srgbClr val="0000FF"/>
                </a:solidFill>
              </a:rPr>
              <a:t>линии. 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282626" name="Picture 2" descr="C:\Documents and Settings\1\Мои документы\Мои рисунки\астигматиз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785794"/>
            <a:ext cx="2262190" cy="1357322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82627" name="Picture 3" descr="C:\Documents and Settings\1\Мои документы\Мои рисунки\eye_5d астигм.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2286000" cy="180022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82629" name="Picture 5" descr="C:\Documents and Settings\1\Мои документы\Мои рисунки\untitled2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214422"/>
            <a:ext cx="1857388" cy="157163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82630" name="Picture 6" descr="C:\Documents and Settings\1\Мои документы\Мои рисунки\astigma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000372"/>
            <a:ext cx="4286280" cy="2327977"/>
          </a:xfrm>
          <a:prstGeom prst="rect">
            <a:avLst/>
          </a:prstGeom>
          <a:noFill/>
        </p:spPr>
      </p:pic>
      <p:pic>
        <p:nvPicPr>
          <p:cNvPr id="11" name="Picture 3" descr="F:\Медицинская и биологическая физика курс лекций с задачами Федорова Фаустов\Презентации Галина Вячеславовна\Геом.опт\0032.png"/>
          <p:cNvPicPr>
            <a:picLocks noChangeAspect="1" noChangeArrowheads="1"/>
          </p:cNvPicPr>
          <p:nvPr/>
        </p:nvPicPr>
        <p:blipFill>
          <a:blip r:embed="rId6"/>
          <a:srcRect l="12266" t="54245" r="7368" b="3431"/>
          <a:stretch>
            <a:fillRect/>
          </a:stretch>
        </p:blipFill>
        <p:spPr bwMode="auto">
          <a:xfrm>
            <a:off x="6215074" y="4214818"/>
            <a:ext cx="2286016" cy="154173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82628" name="Picture 4" descr="C:\Documents and Settings\1\Мои документы\Мои рисунки\мяч для регби.bmp"/>
          <p:cNvPicPr>
            <a:picLocks noChangeAspect="1" noChangeArrowheads="1"/>
          </p:cNvPicPr>
          <p:nvPr/>
        </p:nvPicPr>
        <p:blipFill>
          <a:blip r:embed="rId7"/>
          <a:srcRect t="82353"/>
          <a:stretch>
            <a:fillRect/>
          </a:stretch>
        </p:blipFill>
        <p:spPr bwMode="auto">
          <a:xfrm>
            <a:off x="4714876" y="2857496"/>
            <a:ext cx="1643074" cy="21431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82632" name="Picture 8" descr="C:\Documents and Settings\1\Мои документы\Мои рисунки\регби.bm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1214422"/>
            <a:ext cx="1643074" cy="1568389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3" name="Picture 2" descr="F:\Медицинская и биологическая физика курс лекций с задачами Федорова Фаустов\Презентации Галина Вячеславовна\Геом.опт\8 dalnozorkost.jpg"/>
          <p:cNvPicPr>
            <a:picLocks noChangeAspect="1" noChangeArrowheads="1"/>
          </p:cNvPicPr>
          <p:nvPr/>
        </p:nvPicPr>
        <p:blipFill>
          <a:blip r:embed="rId9"/>
          <a:srcRect l="87288" t="14545" b="56364"/>
          <a:stretch>
            <a:fillRect/>
          </a:stretch>
        </p:blipFill>
        <p:spPr bwMode="auto">
          <a:xfrm>
            <a:off x="1214414" y="4357694"/>
            <a:ext cx="584875" cy="62388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4" name="Picture 2" descr="F:\Медицинская и биологическая физика курс лекций с задачами Федорова Фаустов\Презентации Галина Вячеславовна\Геом.опт\10 astigmatizm.jpg"/>
          <p:cNvPicPr>
            <a:picLocks noChangeAspect="1" noChangeArrowheads="1"/>
          </p:cNvPicPr>
          <p:nvPr/>
        </p:nvPicPr>
        <p:blipFill>
          <a:blip r:embed="rId10"/>
          <a:srcRect l="84780" t="19298" r="258" b="57894"/>
          <a:stretch>
            <a:fillRect/>
          </a:stretch>
        </p:blipFill>
        <p:spPr bwMode="auto">
          <a:xfrm>
            <a:off x="4786314" y="3429000"/>
            <a:ext cx="1000132" cy="71438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28596" y="5143512"/>
            <a:ext cx="3286148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stigme</a:t>
            </a:r>
            <a:r>
              <a:rPr lang="en-US" b="1" dirty="0" smtClean="0">
                <a:solidFill>
                  <a:srgbClr val="C00000"/>
                </a:solidFill>
              </a:rPr>
              <a:t> –</a:t>
            </a:r>
            <a:r>
              <a:rPr lang="ru-RU" b="1" i="1" dirty="0" smtClean="0">
                <a:solidFill>
                  <a:srgbClr val="C00000"/>
                </a:solidFill>
              </a:rPr>
              <a:t>точка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(</a:t>
            </a:r>
            <a:r>
              <a:rPr lang="ru-RU" dirty="0" smtClean="0">
                <a:solidFill>
                  <a:srgbClr val="00B050"/>
                </a:solidFill>
              </a:rPr>
              <a:t>греч</a:t>
            </a:r>
            <a:r>
              <a:rPr lang="ru-RU" dirty="0" smtClean="0">
                <a:solidFill>
                  <a:srgbClr val="C00000"/>
                </a:solidFill>
              </a:rPr>
              <a:t>.)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и частица-</a:t>
            </a:r>
            <a:r>
              <a:rPr lang="ru-RU" b="1" i="1" dirty="0" smtClean="0">
                <a:solidFill>
                  <a:srgbClr val="C00000"/>
                </a:solidFill>
              </a:rPr>
              <a:t>отрицание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9124" y="4214818"/>
            <a:ext cx="1643074" cy="830997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Напрочь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отсутствуют </a:t>
            </a:r>
            <a:r>
              <a:rPr lang="ru-RU" sz="1600" b="1" i="1" dirty="0" smtClean="0">
                <a:solidFill>
                  <a:srgbClr val="C00000"/>
                </a:solidFill>
              </a:rPr>
              <a:t>точки</a:t>
            </a:r>
            <a:r>
              <a:rPr lang="ru-RU" sz="1600" dirty="0" smtClean="0">
                <a:solidFill>
                  <a:srgbClr val="C00000"/>
                </a:solidFill>
              </a:rPr>
              <a:t>.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Микроскопия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pic>
        <p:nvPicPr>
          <p:cNvPr id="283650" name="Picture 2" descr="C:\Documents and Settings\1\Мои документы\Мои рисунки\levengu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2"/>
            <a:ext cx="2197137" cy="286225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83651" name="Picture 3" descr="C:\Documents and Settings\1\Мои документы\Мои рисунки\Дельф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428868"/>
            <a:ext cx="3071834" cy="357190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786050" y="6072206"/>
            <a:ext cx="3214710" cy="36933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00FF"/>
                </a:solidFill>
              </a:rPr>
              <a:t>Дельфт</a:t>
            </a:r>
            <a:r>
              <a:rPr lang="ru-RU" b="1" dirty="0" smtClean="0">
                <a:solidFill>
                  <a:srgbClr val="0000FF"/>
                </a:solidFill>
              </a:rPr>
              <a:t>, Нидерланды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928670"/>
            <a:ext cx="5786478" cy="1569660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Микроскопия </a:t>
            </a:r>
            <a:r>
              <a:rPr lang="ru-RU" sz="2400" dirty="0" smtClean="0">
                <a:solidFill>
                  <a:srgbClr val="0000FF"/>
                </a:solidFill>
              </a:rPr>
              <a:t>– это </a:t>
            </a:r>
            <a:r>
              <a:rPr lang="ru-RU" sz="2400" b="1" dirty="0" smtClean="0">
                <a:solidFill>
                  <a:srgbClr val="0000FF"/>
                </a:solidFill>
              </a:rPr>
              <a:t>методы </a:t>
            </a:r>
            <a:r>
              <a:rPr lang="ru-RU" sz="2400" dirty="0" smtClean="0">
                <a:solidFill>
                  <a:srgbClr val="0000FF"/>
                </a:solidFill>
              </a:rPr>
              <a:t>наблюдения  в микроскоп объектов,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неразличимых глазом человека.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572140"/>
            <a:ext cx="2286016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Левенгук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1632-1723</a:t>
            </a:r>
          </a:p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Торговец мануфактурой</a:t>
            </a:r>
            <a:endParaRPr lang="ru-RU" sz="1400" dirty="0">
              <a:solidFill>
                <a:srgbClr val="0000FF"/>
              </a:solidFill>
            </a:endParaRPr>
          </a:p>
        </p:txBody>
      </p:sp>
      <p:pic>
        <p:nvPicPr>
          <p:cNvPr id="288777" name="Picture 9" descr="C:\Documents and Settings\1\Мои документы\Мои рисунки\Левен1_files\tmp181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714620"/>
            <a:ext cx="2714644" cy="371477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928670"/>
            <a:ext cx="2714644" cy="171451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857356" y="214290"/>
            <a:ext cx="4714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0000FF"/>
                </a:solidFill>
              </a:rPr>
              <a:t>История микроскопа</a:t>
            </a: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143248"/>
            <a:ext cx="3624266" cy="207170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357158" y="642918"/>
            <a:ext cx="8429684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Первый микроскоп 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был создан в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1595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 году </a:t>
            </a:r>
            <a:r>
              <a:rPr lang="ru-RU" b="1" dirty="0" err="1">
                <a:solidFill>
                  <a:srgbClr val="0000FF"/>
                </a:solidFill>
                <a:cs typeface="Times New Roman" pitchFamily="18" charset="0"/>
              </a:rPr>
              <a:t>Захариусом</a:t>
            </a:r>
            <a:r>
              <a:rPr lang="ru-RU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cs typeface="Times New Roman" pitchFamily="18" charset="0"/>
              </a:rPr>
              <a:t>Йансеном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0000FF"/>
                </a:solidFill>
                <a:cs typeface="Times New Roman" pitchFamily="18" charset="0"/>
              </a:rPr>
              <a:t>Захариусу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 тогда было всего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14 лет</a:t>
            </a:r>
            <a:r>
              <a:rPr lang="ru-RU" b="1" dirty="0">
                <a:solidFill>
                  <a:srgbClr val="0000FF"/>
                </a:solidFill>
                <a:cs typeface="Times New Roman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!</a:t>
            </a:r>
            <a:r>
              <a:rPr lang="ru-RU" b="1" dirty="0">
                <a:solidFill>
                  <a:srgbClr val="0000FF"/>
                </a:solidFill>
                <a:cs typeface="Times New Roman" pitchFamily="18" charset="0"/>
              </a:rPr>
              <a:t>)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Он</a:t>
            </a:r>
            <a:endParaRPr lang="ru-RU" i="1" dirty="0">
              <a:solidFill>
                <a:srgbClr val="0000FF"/>
              </a:solidFill>
            </a:endParaRPr>
          </a:p>
          <a:p>
            <a:pPr eaLnBrk="0" hangingPunct="0"/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  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смонтировал две выпуклые линзы внутри одной трубки, заложив основы для создания сложных микроскопов. Фокусировка достигалось за счет выдвижного тубуса. Увеличение микроскопа составляло от 3 до 10 крат. </a:t>
            </a:r>
            <a:r>
              <a:rPr lang="ru-RU" b="1" i="1" dirty="0">
                <a:solidFill>
                  <a:srgbClr val="0000FF"/>
                </a:solidFill>
                <a:cs typeface="Times New Roman" pitchFamily="18" charset="0"/>
              </a:rPr>
              <a:t>И это был настоящий прорыв в области микроскопии! Каждый свой следующий микроскоп он значительно совершенствовал</a:t>
            </a:r>
            <a:r>
              <a:rPr lang="ru-RU" b="1" dirty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71810"/>
            <a:ext cx="2346728" cy="3357562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9703" name="Picture 3"/>
          <p:cNvPicPr>
            <a:picLocks noChangeAspect="1" noChangeArrowheads="1"/>
          </p:cNvPicPr>
          <p:nvPr/>
        </p:nvPicPr>
        <p:blipFill>
          <a:blip r:embed="rId4"/>
          <a:srcRect t="5000" b="15000"/>
          <a:stretch>
            <a:fillRect/>
          </a:stretch>
        </p:blipFill>
        <p:spPr bwMode="auto">
          <a:xfrm>
            <a:off x="6643702" y="3143248"/>
            <a:ext cx="2071686" cy="250033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643702" y="5715016"/>
            <a:ext cx="214314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>
                <a:solidFill>
                  <a:srgbClr val="000000"/>
                </a:solidFill>
              </a:rPr>
              <a:t>Старинные рисунки, выполненные </a:t>
            </a:r>
          </a:p>
          <a:p>
            <a:pPr>
              <a:defRPr/>
            </a:pPr>
            <a:r>
              <a:rPr lang="ru-RU" sz="1100" dirty="0">
                <a:solidFill>
                  <a:srgbClr val="000000"/>
                </a:solidFill>
              </a:rPr>
              <a:t>с помощью </a:t>
            </a:r>
            <a:r>
              <a:rPr lang="ru-RU" sz="1100" dirty="0" smtClean="0">
                <a:solidFill>
                  <a:srgbClr val="000000"/>
                </a:solidFill>
              </a:rPr>
              <a:t> микроскопа: пчёлы, 1630  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488" y="5286388"/>
            <a:ext cx="35719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Термин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«микроскоп» </a:t>
            </a:r>
            <a:r>
              <a:rPr lang="ru-RU" dirty="0" smtClean="0">
                <a:solidFill>
                  <a:srgbClr val="0000FF"/>
                </a:solidFill>
              </a:rPr>
              <a:t>был предложен в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1625</a:t>
            </a:r>
            <a:r>
              <a:rPr lang="ru-RU" dirty="0" smtClean="0">
                <a:solidFill>
                  <a:srgbClr val="0000FF"/>
                </a:solidFill>
              </a:rPr>
              <a:t> г. И.Фабером членом Римской «</a:t>
            </a:r>
            <a:r>
              <a:rPr lang="ru-RU" b="1" dirty="0" smtClean="0">
                <a:solidFill>
                  <a:srgbClr val="0000FF"/>
                </a:solidFill>
              </a:rPr>
              <a:t>Академии зорких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Устройство</a:t>
            </a:r>
            <a:r>
              <a:rPr lang="ru-RU" sz="2800" b="1" i="1" u="sng" dirty="0" smtClean="0">
                <a:solidFill>
                  <a:srgbClr val="0000FF"/>
                </a:solidFill>
              </a:rPr>
              <a:t> </a:t>
            </a:r>
            <a:r>
              <a:rPr lang="ru-RU" sz="2800" b="1" u="sng" dirty="0" smtClean="0">
                <a:solidFill>
                  <a:srgbClr val="0000FF"/>
                </a:solidFill>
              </a:rPr>
              <a:t>микроскопа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357158" y="1071546"/>
            <a:ext cx="8429684" cy="156966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FF"/>
                </a:solidFill>
              </a:rPr>
              <a:t>Микроскоп</a:t>
            </a:r>
            <a:r>
              <a:rPr lang="ru-RU" sz="2400" dirty="0"/>
              <a:t> </a:t>
            </a:r>
            <a:r>
              <a:rPr lang="ru-RU" sz="2400" dirty="0" smtClean="0"/>
              <a:t>– (</a:t>
            </a:r>
            <a:r>
              <a:rPr lang="ru-RU" sz="2000" i="1" dirty="0" smtClean="0">
                <a:solidFill>
                  <a:srgbClr val="00B050"/>
                </a:solidFill>
              </a:rPr>
              <a:t>греч. </a:t>
            </a:r>
            <a:r>
              <a:rPr lang="ru-RU" sz="2000" i="1" dirty="0" err="1">
                <a:solidFill>
                  <a:srgbClr val="00B050"/>
                </a:solidFill>
              </a:rPr>
              <a:t>mikros</a:t>
            </a:r>
            <a:r>
              <a:rPr lang="ru-RU" sz="2000" i="1" dirty="0">
                <a:solidFill>
                  <a:srgbClr val="00B050"/>
                </a:solidFill>
              </a:rPr>
              <a:t> - малый и </a:t>
            </a:r>
            <a:r>
              <a:rPr lang="ru-RU" sz="2000" i="1" dirty="0" err="1">
                <a:solidFill>
                  <a:srgbClr val="00B050"/>
                </a:solidFill>
              </a:rPr>
              <a:t>skopeo</a:t>
            </a:r>
            <a:r>
              <a:rPr lang="ru-RU" sz="2000" i="1" dirty="0">
                <a:solidFill>
                  <a:srgbClr val="00B050"/>
                </a:solidFill>
              </a:rPr>
              <a:t> - смотрю</a:t>
            </a:r>
            <a:r>
              <a:rPr lang="ru-RU" sz="2400" dirty="0"/>
              <a:t>), </a:t>
            </a:r>
            <a:r>
              <a:rPr lang="ru-RU" sz="2400" dirty="0">
                <a:solidFill>
                  <a:srgbClr val="0000FF"/>
                </a:solidFill>
              </a:rPr>
              <a:t>оптический прибор для </a:t>
            </a:r>
            <a:r>
              <a:rPr lang="ru-RU" sz="2400" dirty="0" smtClean="0">
                <a:solidFill>
                  <a:srgbClr val="0000FF"/>
                </a:solidFill>
              </a:rPr>
              <a:t>получения </a:t>
            </a:r>
            <a:r>
              <a:rPr lang="ru-RU" sz="2400" b="1" u="sng" dirty="0" smtClean="0">
                <a:solidFill>
                  <a:srgbClr val="0000FF"/>
                </a:solidFill>
              </a:rPr>
              <a:t>сильно </a:t>
            </a:r>
            <a:r>
              <a:rPr lang="ru-RU" sz="2400" dirty="0" smtClean="0">
                <a:solidFill>
                  <a:srgbClr val="0000FF"/>
                </a:solidFill>
              </a:rPr>
              <a:t>увеличенных изображений </a:t>
            </a:r>
            <a:r>
              <a:rPr lang="ru-RU" sz="2400" dirty="0">
                <a:solidFill>
                  <a:srgbClr val="0000FF"/>
                </a:solidFill>
              </a:rPr>
              <a:t>мелких объектов и их деталей, </a:t>
            </a:r>
            <a:r>
              <a:rPr lang="ru-RU" sz="2400" b="1" u="sng" dirty="0">
                <a:solidFill>
                  <a:srgbClr val="0000FF"/>
                </a:solidFill>
              </a:rPr>
              <a:t>не видимых невооруженным </a:t>
            </a:r>
            <a:r>
              <a:rPr lang="ru-RU" sz="2400" b="1" u="sng" dirty="0" smtClean="0">
                <a:solidFill>
                  <a:srgbClr val="0000FF"/>
                </a:solidFill>
              </a:rPr>
              <a:t>глазом.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714620"/>
            <a:ext cx="8572560" cy="83099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Микроскоп – это центрированная оптическая система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" name="Picture 2" descr="F:\Медицинская и биологическая физика курс лекций с задачами Федорова Фаустов\Презентации Галина Вячеславовна\Геом.опт\микр-п\13 микр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876"/>
            <a:ext cx="2428892" cy="285752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571876"/>
            <a:ext cx="2506662" cy="2931335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143636" y="5357826"/>
            <a:ext cx="2628900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800" dirty="0">
                <a:solidFill>
                  <a:srgbClr val="0000FF"/>
                </a:solidFill>
              </a:rPr>
              <a:t>Современный оптический </a:t>
            </a:r>
            <a:r>
              <a:rPr lang="ru-RU" sz="1800" dirty="0" err="1">
                <a:solidFill>
                  <a:srgbClr val="0000FF"/>
                </a:solidFill>
              </a:rPr>
              <a:t>бинокуляр</a:t>
            </a:r>
            <a:r>
              <a:rPr lang="ru-RU" sz="1800" dirty="0">
                <a:solidFill>
                  <a:srgbClr val="0000FF"/>
                </a:solidFill>
              </a:rPr>
              <a:t> </a:t>
            </a:r>
            <a:r>
              <a:rPr lang="ru-RU" sz="1800" i="1" dirty="0" err="1">
                <a:solidFill>
                  <a:srgbClr val="0000FF"/>
                </a:solidFill>
              </a:rPr>
              <a:t>Nikon</a:t>
            </a:r>
            <a:r>
              <a:rPr lang="ru-RU" sz="1800" i="1" dirty="0">
                <a:solidFill>
                  <a:srgbClr val="0000FF"/>
                </a:solidFill>
              </a:rPr>
              <a:t> </a:t>
            </a:r>
            <a:r>
              <a:rPr lang="ru-RU" sz="1800" i="1" dirty="0" err="1">
                <a:solidFill>
                  <a:srgbClr val="0000FF"/>
                </a:solidFill>
              </a:rPr>
              <a:t>Stereo</a:t>
            </a:r>
            <a:r>
              <a:rPr lang="ru-RU" sz="1800" i="1" dirty="0">
                <a:solidFill>
                  <a:srgbClr val="0000FF"/>
                </a:solidFill>
              </a:rPr>
              <a:t> </a:t>
            </a:r>
            <a:r>
              <a:rPr lang="ru-RU" sz="1800" i="1" dirty="0" err="1">
                <a:solidFill>
                  <a:srgbClr val="0000FF"/>
                </a:solidFill>
              </a:rPr>
              <a:t>microscope</a:t>
            </a:r>
            <a:endParaRPr lang="ru-RU" sz="1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00439"/>
            <a:ext cx="2714644" cy="1169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0000"/>
                </a:solidFill>
              </a:rPr>
              <a:t>ГУК </a:t>
            </a:r>
            <a:r>
              <a:rPr lang="ru-RU" sz="1400" b="1" dirty="0" smtClean="0">
                <a:solidFill>
                  <a:srgbClr val="000000"/>
                </a:solidFill>
              </a:rPr>
              <a:t> Роберт</a:t>
            </a:r>
            <a:endParaRPr lang="ru-RU" sz="1400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</a:rPr>
              <a:t>1635  – 1703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</a:rPr>
              <a:t> </a:t>
            </a:r>
            <a:r>
              <a:rPr lang="ru-RU" sz="1400" b="1" dirty="0" smtClean="0"/>
              <a:t>Английский естествоиспытатель</a:t>
            </a:r>
            <a:r>
              <a:rPr lang="ru-RU" sz="1400" dirty="0" smtClean="0"/>
              <a:t> </a:t>
            </a:r>
          </a:p>
          <a:p>
            <a:pPr algn="ctr">
              <a:defRPr/>
            </a:pP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2678113" cy="3052763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90818" name="Picture 2" descr="C:\Documents and Settings\1\Мои документы\Мои рисунки\Microscope_de_HOO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071810"/>
            <a:ext cx="2643206" cy="283920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90819" name="Picture 3" descr="C:\Documents and Settings\1\Мои документы\Мои рисунки\800px-Saturn_Robert_Hooke_16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857760"/>
            <a:ext cx="2438400" cy="163353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000364" y="428604"/>
            <a:ext cx="585791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Разносторонний</a:t>
            </a:r>
            <a:r>
              <a:rPr lang="ru-RU" sz="2000" i="1" u="sng" dirty="0" smtClean="0">
                <a:solidFill>
                  <a:srgbClr val="0000FF"/>
                </a:solidFill>
              </a:rPr>
              <a:t> </a:t>
            </a:r>
            <a:r>
              <a:rPr lang="ru-RU" sz="2000" i="1" dirty="0" smtClean="0">
                <a:solidFill>
                  <a:srgbClr val="0000FF"/>
                </a:solidFill>
              </a:rPr>
              <a:t>ученый и изобретатель</a:t>
            </a:r>
            <a:r>
              <a:rPr lang="ru-RU" i="1" dirty="0" smtClean="0">
                <a:solidFill>
                  <a:srgbClr val="0000FF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F=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</a:rPr>
              <a:t>kx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.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Закон Гука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FF"/>
                </a:solidFill>
              </a:rPr>
              <a:t>Установил </a:t>
            </a:r>
            <a:r>
              <a:rPr lang="ru-RU" i="1" u="sng" dirty="0" smtClean="0">
                <a:solidFill>
                  <a:srgbClr val="0000FF"/>
                </a:solidFill>
              </a:rPr>
              <a:t>постоянные точки термометра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FF"/>
                </a:solidFill>
              </a:rPr>
              <a:t>Предвосхитил закон всемирного тяготения</a:t>
            </a:r>
          </a:p>
          <a:p>
            <a:pPr>
              <a:buFont typeface="Arial" pitchFamily="34" charset="0"/>
              <a:buChar char="•"/>
            </a:pPr>
            <a:r>
              <a:rPr lang="ru-RU" i="1" dirty="0" smtClean="0">
                <a:solidFill>
                  <a:srgbClr val="0000FF"/>
                </a:solidFill>
              </a:rPr>
              <a:t>Усовершенствовал </a:t>
            </a:r>
            <a:r>
              <a:rPr lang="ru-RU" b="1" i="1" dirty="0" smtClean="0">
                <a:solidFill>
                  <a:srgbClr val="0000FF"/>
                </a:solidFill>
              </a:rPr>
              <a:t>микроскоп</a:t>
            </a:r>
            <a:r>
              <a:rPr lang="ru-RU" dirty="0" smtClean="0">
                <a:solidFill>
                  <a:srgbClr val="0000FF"/>
                </a:solidFill>
              </a:rPr>
              <a:t>, телескоп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ВВЕЛ ТЕРМИН «КЛЕТКА</a:t>
            </a:r>
            <a:r>
              <a:rPr lang="ru-RU" b="1" dirty="0" smtClean="0">
                <a:solidFill>
                  <a:srgbClr val="0000FF"/>
                </a:solidFill>
              </a:rPr>
              <a:t>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FF"/>
                </a:solidFill>
              </a:rPr>
              <a:t>Впервые показал </a:t>
            </a:r>
            <a:r>
              <a:rPr lang="ru-RU" i="1" u="sng" dirty="0" smtClean="0">
                <a:solidFill>
                  <a:schemeClr val="accent4">
                    <a:lumMod val="75000"/>
                  </a:schemeClr>
                </a:solidFill>
              </a:rPr>
              <a:t>клеточное строение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пробки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00FF"/>
                </a:solidFill>
              </a:rPr>
              <a:t>Интерференция в тонких пленках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0000FF"/>
                </a:solidFill>
              </a:rPr>
              <a:t>Архитектор </a:t>
            </a:r>
            <a:r>
              <a:rPr lang="ru-RU" sz="1600" dirty="0" smtClean="0">
                <a:solidFill>
                  <a:srgbClr val="0000FF"/>
                </a:solidFill>
              </a:rPr>
              <a:t>нескольких зданий Лондона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5643578"/>
            <a:ext cx="228601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Кольца Сатурна, зарисованные Гуком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6446" y="5929330"/>
            <a:ext cx="314327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Усовершенствованный микроскоп Гука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290820" name="Picture 4" descr="C:\Documents and Settings\1\Мои документы\Мои рисунки\Cork_Micrographia_Hooke.png"/>
          <p:cNvPicPr>
            <a:picLocks noChangeAspect="1" noChangeArrowheads="1"/>
          </p:cNvPicPr>
          <p:nvPr/>
        </p:nvPicPr>
        <p:blipFill>
          <a:blip r:embed="rId5" cstate="print"/>
          <a:srcRect t="7861"/>
          <a:stretch>
            <a:fillRect/>
          </a:stretch>
        </p:blipFill>
        <p:spPr bwMode="auto">
          <a:xfrm>
            <a:off x="3000364" y="3071810"/>
            <a:ext cx="1818152" cy="213487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4857752" y="3000372"/>
            <a:ext cx="1428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Срез </a:t>
            </a: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пробковой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ткани</a:t>
            </a:r>
            <a:r>
              <a:rPr lang="ru-RU" dirty="0" smtClean="0"/>
              <a:t>  Рис. Гука из книги «</a:t>
            </a:r>
            <a:r>
              <a:rPr lang="ru-RU" b="1" dirty="0" smtClean="0"/>
              <a:t>Микрография»</a:t>
            </a:r>
            <a:r>
              <a:rPr lang="ru-RU" dirty="0" smtClean="0"/>
              <a:t> </a:t>
            </a:r>
            <a:r>
              <a:rPr lang="ru-RU" b="1" dirty="0" smtClean="0"/>
              <a:t>1660 </a:t>
            </a:r>
            <a:r>
              <a:rPr lang="ru-RU" dirty="0" smtClean="0"/>
              <a:t>г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Медицинская и биологическая физика курс лекций с задачами Федорова Фаустов\Презентации Галина Вячеславовна\Геом.опт\микр-п\13 устройств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3286147" cy="457203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14810" y="1857364"/>
            <a:ext cx="4572064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1.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Окуляр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2. Тубус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3. Держатель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4. Винт грубой фокусировки (</a:t>
            </a:r>
            <a:r>
              <a:rPr lang="ru-RU" b="1" dirty="0" err="1" smtClean="0">
                <a:solidFill>
                  <a:srgbClr val="0000FF"/>
                </a:solidFill>
              </a:rPr>
              <a:t>макровинт</a:t>
            </a:r>
            <a:r>
              <a:rPr lang="ru-RU" b="1" dirty="0" smtClean="0">
                <a:solidFill>
                  <a:srgbClr val="0000FF"/>
                </a:solidFill>
              </a:rPr>
              <a:t>)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5. Винт точной  фокусировки (микровинт)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6. Револьверная головка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7.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Объектив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8. Предметный столик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0000FF"/>
                </a:solidFill>
              </a:rPr>
              <a:t>Внешний вид микроскопа</a:t>
            </a:r>
            <a:endParaRPr lang="ru-RU" sz="2800" b="1" i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335583" y="946468"/>
            <a:ext cx="8483543" cy="5608493"/>
          </a:xfrm>
          <a:prstGeom prst="rect">
            <a:avLst/>
          </a:prstGeom>
          <a:solidFill>
            <a:srgbClr val="E4F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5629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0000FF"/>
                </a:solidFill>
              </a:rPr>
              <a:t>Содержание лекции </a:t>
            </a:r>
            <a:r>
              <a:rPr lang="ru-RU" sz="3200" b="1" i="1" u="sng" dirty="0" smtClean="0">
                <a:solidFill>
                  <a:srgbClr val="0000FF"/>
                </a:solidFill>
              </a:rPr>
              <a:t>№7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583" y="94646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Явление полного внутреннего отражения света</a:t>
            </a:r>
            <a:r>
              <a:rPr lang="ru-RU" sz="2400" b="1" dirty="0">
                <a:solidFill>
                  <a:srgbClr val="0000FF"/>
                </a:solidFill>
              </a:rPr>
              <a:t>. Рефрактометрия</a:t>
            </a:r>
          </a:p>
          <a:p>
            <a:pPr>
              <a:buFont typeface="Arial" pitchFamily="34" charset="0"/>
              <a:buChar char="•"/>
            </a:pP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583" y="1751517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Волоконная оптика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119620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Оптическая система глаза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5549" y="2492896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Микроскопия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812" y="2852936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Разрешающая способность микроскопа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368" y="3212976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  <a:latin typeface="+mj-lt"/>
              </a:rPr>
              <a:t>Поляризация света</a:t>
            </a:r>
            <a:endParaRPr lang="ru-RU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4200" y="3674641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 Способы получения поляризованного света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7185" y="4445960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Поляризационная микроскопия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200" y="4076628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Оптическая активность. </a:t>
            </a:r>
            <a:r>
              <a:rPr lang="ru-RU" sz="2400" b="1" dirty="0" err="1" smtClean="0">
                <a:solidFill>
                  <a:srgbClr val="0000FF"/>
                </a:solidFill>
                <a:latin typeface="Verdana" pitchFamily="34" charset="0"/>
              </a:rPr>
              <a:t>Поляриметрия</a:t>
            </a:r>
            <a:endParaRPr lang="ru-RU" sz="2400" b="1" dirty="0">
              <a:solidFill>
                <a:srgbClr val="0000FF"/>
              </a:solidFill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583" y="4890873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Поглощение света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9919" y="5352538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FF"/>
                </a:solidFill>
              </a:rPr>
              <a:t>Закон </a:t>
            </a:r>
            <a:r>
              <a:rPr lang="ru-RU" sz="2400" b="1" dirty="0" err="1" smtClean="0">
                <a:solidFill>
                  <a:srgbClr val="0000FF"/>
                </a:solidFill>
              </a:rPr>
              <a:t>Бугера</a:t>
            </a:r>
            <a:r>
              <a:rPr lang="ru-RU" sz="2400" b="1" dirty="0" smtClean="0">
                <a:solidFill>
                  <a:srgbClr val="0000FF"/>
                </a:solidFill>
              </a:rPr>
              <a:t> – Ламберта – </a:t>
            </a:r>
            <a:r>
              <a:rPr lang="ru-RU" sz="2400" b="1" dirty="0" err="1" smtClean="0">
                <a:solidFill>
                  <a:srgbClr val="0000FF"/>
                </a:solidFill>
              </a:rPr>
              <a:t>Бера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7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5429256" y="714356"/>
            <a:ext cx="3429024" cy="57864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F:\Медицинская и биологическая физика курс лекций с задачами Федорова Фаустов\Презентации Галина Вячеславовна\Геом.опт\микр-п\14 схема освещ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407196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500694" y="714356"/>
            <a:ext cx="3429024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1-осветитель 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ru-RU" sz="2400" dirty="0" smtClean="0">
                <a:solidFill>
                  <a:srgbClr val="0000FF"/>
                </a:solidFill>
              </a:rPr>
              <a:t>-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зеркало</a:t>
            </a:r>
          </a:p>
          <a:p>
            <a:pPr marL="342900" indent="-342900">
              <a:buAutoNum type="arabicPlain" startAt="3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- конденсор </a:t>
            </a:r>
            <a:r>
              <a:rPr lang="ru-RU" sz="2000" b="1" i="1" dirty="0" smtClean="0">
                <a:solidFill>
                  <a:srgbClr val="0000FF"/>
                </a:solidFill>
              </a:rPr>
              <a:t>формирует пучок</a:t>
            </a:r>
          </a:p>
          <a:p>
            <a:pPr marL="342900" indent="-342900">
              <a:buAutoNum type="arabicPlain" startAt="3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- объектив</a:t>
            </a:r>
          </a:p>
          <a:p>
            <a:pPr marL="342900" indent="-342900">
              <a:buAutoNum type="arabicPlain" startAt="3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- окуляр</a:t>
            </a:r>
          </a:p>
          <a:p>
            <a:pPr marL="342900" indent="-342900">
              <a:buAutoNum type="arabicPlain" startAt="3"/>
            </a:pPr>
            <a:r>
              <a:rPr lang="ru-RU" sz="2400" dirty="0" smtClean="0">
                <a:solidFill>
                  <a:srgbClr val="0000FF"/>
                </a:solidFill>
              </a:rPr>
              <a:t>-Предметный столик</a:t>
            </a:r>
          </a:p>
          <a:p>
            <a:pPr marL="342900" indent="-342900">
              <a:buAutoNum type="arabicPlain" startAt="3"/>
            </a:pPr>
            <a:r>
              <a:rPr lang="ru-RU" sz="2400" dirty="0" smtClean="0">
                <a:solidFill>
                  <a:srgbClr val="0000FF"/>
                </a:solidFill>
              </a:rPr>
              <a:t>Полевая диафрагма</a:t>
            </a:r>
          </a:p>
          <a:p>
            <a:pPr marL="342900" indent="-342900">
              <a:buAutoNum type="arabicPlain" startAt="3"/>
            </a:pPr>
            <a:r>
              <a:rPr lang="ru-RU" sz="2400" dirty="0" err="1" smtClean="0">
                <a:solidFill>
                  <a:srgbClr val="0000FF"/>
                </a:solidFill>
              </a:rPr>
              <a:t>Апертурная</a:t>
            </a:r>
            <a:r>
              <a:rPr lang="ru-RU" sz="2400" dirty="0" smtClean="0">
                <a:solidFill>
                  <a:srgbClr val="0000FF"/>
                </a:solidFill>
              </a:rPr>
              <a:t> диафрагма </a:t>
            </a:r>
            <a:r>
              <a:rPr lang="ru-RU" sz="2000" dirty="0" smtClean="0">
                <a:solidFill>
                  <a:srgbClr val="0000FF"/>
                </a:solidFill>
              </a:rPr>
              <a:t> служит для </a:t>
            </a:r>
            <a:r>
              <a:rPr lang="ru-RU" sz="2000" b="1" i="1" dirty="0" smtClean="0">
                <a:solidFill>
                  <a:srgbClr val="0000FF"/>
                </a:solidFill>
              </a:rPr>
              <a:t>ограничения</a:t>
            </a:r>
            <a:r>
              <a:rPr lang="ru-RU" sz="2000" dirty="0" smtClean="0">
                <a:solidFill>
                  <a:srgbClr val="0000FF"/>
                </a:solidFill>
              </a:rPr>
              <a:t> светового пучка и уменьшения рассеяния.</a:t>
            </a:r>
            <a:endParaRPr lang="ru-RU" sz="2400" dirty="0" smtClean="0">
              <a:solidFill>
                <a:srgbClr val="0000FF"/>
              </a:solidFill>
            </a:endParaRPr>
          </a:p>
          <a:p>
            <a:pPr marL="342900" indent="-342900">
              <a:buAutoNum type="arabicPlain" startAt="3"/>
            </a:pPr>
            <a:endParaRPr lang="ru-RU" sz="2400" dirty="0" smtClean="0">
              <a:solidFill>
                <a:srgbClr val="0000FF"/>
              </a:solidFill>
            </a:endParaRPr>
          </a:p>
          <a:p>
            <a:pPr marL="342900" indent="-342900">
              <a:buAutoNum type="arabicPlain" startAt="3"/>
            </a:pPr>
            <a:endParaRPr lang="ru-RU" sz="2400" dirty="0" smtClean="0">
              <a:solidFill>
                <a:srgbClr val="0000FF"/>
              </a:solidFill>
            </a:endParaRPr>
          </a:p>
          <a:p>
            <a:pPr marL="342900" indent="-342900">
              <a:buAutoNum type="arabicPlain" startAt="3"/>
            </a:pP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5357826"/>
            <a:ext cx="21431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71868" y="4643446"/>
            <a:ext cx="285752" cy="2857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4286256"/>
            <a:ext cx="571504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8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00430" y="3929066"/>
            <a:ext cx="214314" cy="2857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500430" y="3429000"/>
            <a:ext cx="285752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43306" y="928670"/>
            <a:ext cx="428628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8992" y="3714752"/>
            <a:ext cx="500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6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1714480" y="535782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1428736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Увеличенное </a:t>
            </a:r>
            <a:r>
              <a:rPr lang="ru-RU" sz="1400" u="sng" dirty="0" smtClean="0">
                <a:solidFill>
                  <a:srgbClr val="0000FF"/>
                </a:solidFill>
              </a:rPr>
              <a:t>действительное</a:t>
            </a:r>
            <a:r>
              <a:rPr lang="ru-RU" sz="1400" dirty="0" smtClean="0">
                <a:solidFill>
                  <a:srgbClr val="0000FF"/>
                </a:solidFill>
              </a:rPr>
              <a:t> изображение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14810" y="4572008"/>
            <a:ext cx="428628" cy="357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857620" y="4714884"/>
            <a:ext cx="1571636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Увеличенное</a:t>
            </a:r>
            <a:r>
              <a:rPr lang="ru-RU" sz="1400" b="1" u="sng" dirty="0" smtClean="0">
                <a:solidFill>
                  <a:srgbClr val="0000FF"/>
                </a:solidFill>
              </a:rPr>
              <a:t> </a:t>
            </a:r>
            <a:r>
              <a:rPr lang="ru-RU" sz="1400" u="sng" dirty="0" smtClean="0">
                <a:solidFill>
                  <a:srgbClr val="0000FF"/>
                </a:solidFill>
              </a:rPr>
              <a:t>мнимое </a:t>
            </a:r>
            <a:r>
              <a:rPr lang="ru-RU" sz="1400" dirty="0" smtClean="0">
                <a:solidFill>
                  <a:srgbClr val="0000FF"/>
                </a:solidFill>
              </a:rPr>
              <a:t>изображение на расстоянии наилучшего зрения </a:t>
            </a:r>
            <a:r>
              <a:rPr lang="ru-RU" sz="1400" b="1" u="sng" dirty="0" smtClean="0">
                <a:solidFill>
                  <a:srgbClr val="0000FF"/>
                </a:solidFill>
              </a:rPr>
              <a:t>25 см</a:t>
            </a:r>
            <a:r>
              <a:rPr lang="ru-RU" sz="1400" dirty="0" smtClean="0">
                <a:solidFill>
                  <a:srgbClr val="0000FF"/>
                </a:solidFill>
              </a:rPr>
              <a:t>,  наблюдаемое в окуляре.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6182" y="357166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Устройство микроскопа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714744" y="714356"/>
            <a:ext cx="50006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500562" y="714356"/>
            <a:ext cx="57150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286380" y="714356"/>
            <a:ext cx="50006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072198" y="714356"/>
            <a:ext cx="50006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786578" y="714356"/>
            <a:ext cx="42862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715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Характеристики микроскопа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264320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Увеличение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3240" y="1643050"/>
            <a:ext cx="285752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Разрешающая способность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643702" y="1643050"/>
            <a:ext cx="200026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Контраст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071934" y="785794"/>
            <a:ext cx="45719" cy="857256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786578" y="714356"/>
            <a:ext cx="45719" cy="928694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2428860" y="785794"/>
            <a:ext cx="45719" cy="785818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428868"/>
            <a:ext cx="2371725" cy="1357313"/>
          </a:xfrm>
          <a:prstGeom prst="rect">
            <a:avLst/>
          </a:prstGeom>
          <a:solidFill>
            <a:srgbClr val="00FF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3786182" y="2714620"/>
          <a:ext cx="1285875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2" name="Формула" r:id="rId4" imgW="431613" imgH="393529" progId="Equation.3">
                  <p:embed/>
                </p:oleObj>
              </mc:Choice>
              <mc:Fallback>
                <p:oleObj name="Формула" r:id="rId4" imgW="431613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2714620"/>
                        <a:ext cx="1285875" cy="1214437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3" descr="C:\Documents and Settings\1\Мои документы\Мои рисунки\image003.gif"/>
          <p:cNvPicPr>
            <a:picLocks noChangeAspect="1" noChangeArrowheads="1"/>
          </p:cNvPicPr>
          <p:nvPr/>
        </p:nvPicPr>
        <p:blipFill>
          <a:blip r:embed="rId6"/>
          <a:srcRect l="38113" b="1868"/>
          <a:stretch>
            <a:fillRect/>
          </a:stretch>
        </p:blipFill>
        <p:spPr bwMode="auto">
          <a:xfrm>
            <a:off x="357158" y="4143380"/>
            <a:ext cx="3857652" cy="228601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1000100" y="6215082"/>
            <a:ext cx="614368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929322" y="2571744"/>
            <a:ext cx="1428760" cy="1015663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Метод темного поля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9520" y="2143116"/>
            <a:ext cx="1357322" cy="1631216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 Метод фазового контраста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00760" y="3786190"/>
            <a:ext cx="2857520" cy="142876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357950" y="385762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Микроскопы:</a:t>
            </a:r>
            <a:endParaRPr lang="ru-RU" sz="20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0760" y="4214818"/>
            <a:ext cx="2928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Интерференционный 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2198" y="4572008"/>
            <a:ext cx="2571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Поляризационный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3636" y="4857760"/>
            <a:ext cx="2500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Люминесцентный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04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Формула для увеличения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000240"/>
            <a:ext cx="2371725" cy="1357313"/>
          </a:xfrm>
          <a:prstGeom prst="rect">
            <a:avLst/>
          </a:prstGeom>
          <a:solidFill>
            <a:srgbClr val="00FF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2500306"/>
            <a:ext cx="2371725" cy="1357313"/>
          </a:xfrm>
          <a:prstGeom prst="rect">
            <a:avLst/>
          </a:prstGeom>
          <a:solidFill>
            <a:srgbClr val="00FF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Полилиния 5"/>
          <p:cNvSpPr/>
          <p:nvPr/>
        </p:nvSpPr>
        <p:spPr>
          <a:xfrm>
            <a:off x="5260690" y="2272692"/>
            <a:ext cx="557180" cy="1990698"/>
          </a:xfrm>
          <a:custGeom>
            <a:avLst/>
            <a:gdLst>
              <a:gd name="connsiteX0" fmla="*/ 202850 w 557180"/>
              <a:gd name="connsiteY0" fmla="*/ 81888 h 1990698"/>
              <a:gd name="connsiteX1" fmla="*/ 168560 w 557180"/>
              <a:gd name="connsiteY1" fmla="*/ 150468 h 1990698"/>
              <a:gd name="connsiteX2" fmla="*/ 157130 w 557180"/>
              <a:gd name="connsiteY2" fmla="*/ 184758 h 1990698"/>
              <a:gd name="connsiteX3" fmla="*/ 134270 w 557180"/>
              <a:gd name="connsiteY3" fmla="*/ 219048 h 1990698"/>
              <a:gd name="connsiteX4" fmla="*/ 88550 w 557180"/>
              <a:gd name="connsiteY4" fmla="*/ 310488 h 1990698"/>
              <a:gd name="connsiteX5" fmla="*/ 77120 w 557180"/>
              <a:gd name="connsiteY5" fmla="*/ 344778 h 1990698"/>
              <a:gd name="connsiteX6" fmla="*/ 54260 w 557180"/>
              <a:gd name="connsiteY6" fmla="*/ 379068 h 1990698"/>
              <a:gd name="connsiteX7" fmla="*/ 31400 w 557180"/>
              <a:gd name="connsiteY7" fmla="*/ 470508 h 1990698"/>
              <a:gd name="connsiteX8" fmla="*/ 19970 w 557180"/>
              <a:gd name="connsiteY8" fmla="*/ 516228 h 1990698"/>
              <a:gd name="connsiteX9" fmla="*/ 19970 w 557180"/>
              <a:gd name="connsiteY9" fmla="*/ 1819248 h 1990698"/>
              <a:gd name="connsiteX10" fmla="*/ 54260 w 557180"/>
              <a:gd name="connsiteY10" fmla="*/ 1887828 h 1990698"/>
              <a:gd name="connsiteX11" fmla="*/ 168560 w 557180"/>
              <a:gd name="connsiteY11" fmla="*/ 1967838 h 1990698"/>
              <a:gd name="connsiteX12" fmla="*/ 237140 w 557180"/>
              <a:gd name="connsiteY12" fmla="*/ 1990698 h 1990698"/>
              <a:gd name="connsiteX13" fmla="*/ 465740 w 557180"/>
              <a:gd name="connsiteY13" fmla="*/ 1979268 h 1990698"/>
              <a:gd name="connsiteX14" fmla="*/ 500030 w 557180"/>
              <a:gd name="connsiteY14" fmla="*/ 1956408 h 1990698"/>
              <a:gd name="connsiteX15" fmla="*/ 511460 w 557180"/>
              <a:gd name="connsiteY15" fmla="*/ 1922118 h 1990698"/>
              <a:gd name="connsiteX16" fmla="*/ 534320 w 557180"/>
              <a:gd name="connsiteY16" fmla="*/ 1179168 h 1990698"/>
              <a:gd name="connsiteX17" fmla="*/ 557180 w 557180"/>
              <a:gd name="connsiteY17" fmla="*/ 916278 h 1990698"/>
              <a:gd name="connsiteX18" fmla="*/ 545750 w 557180"/>
              <a:gd name="connsiteY18" fmla="*/ 93318 h 1990698"/>
              <a:gd name="connsiteX19" fmla="*/ 522890 w 557180"/>
              <a:gd name="connsiteY19" fmla="*/ 59028 h 1990698"/>
              <a:gd name="connsiteX20" fmla="*/ 511460 w 557180"/>
              <a:gd name="connsiteY20" fmla="*/ 24738 h 1990698"/>
              <a:gd name="connsiteX21" fmla="*/ 477170 w 557180"/>
              <a:gd name="connsiteY21" fmla="*/ 13308 h 1990698"/>
              <a:gd name="connsiteX22" fmla="*/ 362870 w 557180"/>
              <a:gd name="connsiteY22" fmla="*/ 1878 h 1990698"/>
              <a:gd name="connsiteX23" fmla="*/ 237140 w 557180"/>
              <a:gd name="connsiteY23" fmla="*/ 13308 h 1990698"/>
              <a:gd name="connsiteX24" fmla="*/ 225710 w 557180"/>
              <a:gd name="connsiteY24" fmla="*/ 47598 h 1990698"/>
              <a:gd name="connsiteX25" fmla="*/ 179990 w 557180"/>
              <a:gd name="connsiteY25" fmla="*/ 127608 h 1990698"/>
              <a:gd name="connsiteX26" fmla="*/ 145700 w 557180"/>
              <a:gd name="connsiteY26" fmla="*/ 161898 h 1990698"/>
              <a:gd name="connsiteX27" fmla="*/ 122840 w 557180"/>
              <a:gd name="connsiteY27" fmla="*/ 127608 h 199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7180" h="1990698">
                <a:moveTo>
                  <a:pt x="202850" y="81888"/>
                </a:moveTo>
                <a:cubicBezTo>
                  <a:pt x="174120" y="168077"/>
                  <a:pt x="212875" y="61838"/>
                  <a:pt x="168560" y="150468"/>
                </a:cubicBezTo>
                <a:cubicBezTo>
                  <a:pt x="163172" y="161244"/>
                  <a:pt x="162518" y="173982"/>
                  <a:pt x="157130" y="184758"/>
                </a:cubicBezTo>
                <a:cubicBezTo>
                  <a:pt x="150987" y="197045"/>
                  <a:pt x="140848" y="206988"/>
                  <a:pt x="134270" y="219048"/>
                </a:cubicBezTo>
                <a:cubicBezTo>
                  <a:pt x="117952" y="248965"/>
                  <a:pt x="99326" y="278159"/>
                  <a:pt x="88550" y="310488"/>
                </a:cubicBezTo>
                <a:cubicBezTo>
                  <a:pt x="84740" y="321918"/>
                  <a:pt x="82508" y="334002"/>
                  <a:pt x="77120" y="344778"/>
                </a:cubicBezTo>
                <a:cubicBezTo>
                  <a:pt x="70977" y="357065"/>
                  <a:pt x="61880" y="367638"/>
                  <a:pt x="54260" y="379068"/>
                </a:cubicBezTo>
                <a:lnTo>
                  <a:pt x="31400" y="470508"/>
                </a:lnTo>
                <a:lnTo>
                  <a:pt x="19970" y="516228"/>
                </a:lnTo>
                <a:cubicBezTo>
                  <a:pt x="9460" y="1115318"/>
                  <a:pt x="0" y="1220158"/>
                  <a:pt x="19970" y="1819248"/>
                </a:cubicBezTo>
                <a:cubicBezTo>
                  <a:pt x="20658" y="1839881"/>
                  <a:pt x="41918" y="1873943"/>
                  <a:pt x="54260" y="1887828"/>
                </a:cubicBezTo>
                <a:cubicBezTo>
                  <a:pt x="131488" y="1974710"/>
                  <a:pt x="92671" y="1945071"/>
                  <a:pt x="168560" y="1967838"/>
                </a:cubicBezTo>
                <a:cubicBezTo>
                  <a:pt x="191640" y="1974762"/>
                  <a:pt x="237140" y="1990698"/>
                  <a:pt x="237140" y="1990698"/>
                </a:cubicBezTo>
                <a:cubicBezTo>
                  <a:pt x="313340" y="1986888"/>
                  <a:pt x="390086" y="1989136"/>
                  <a:pt x="465740" y="1979268"/>
                </a:cubicBezTo>
                <a:cubicBezTo>
                  <a:pt x="479362" y="1977491"/>
                  <a:pt x="491448" y="1967135"/>
                  <a:pt x="500030" y="1956408"/>
                </a:cubicBezTo>
                <a:cubicBezTo>
                  <a:pt x="507556" y="1947000"/>
                  <a:pt x="507650" y="1933548"/>
                  <a:pt x="511460" y="1922118"/>
                </a:cubicBezTo>
                <a:cubicBezTo>
                  <a:pt x="541641" y="1559949"/>
                  <a:pt x="513315" y="1935340"/>
                  <a:pt x="534320" y="1179168"/>
                </a:cubicBezTo>
                <a:cubicBezTo>
                  <a:pt x="540065" y="972354"/>
                  <a:pt x="529579" y="1026680"/>
                  <a:pt x="557180" y="916278"/>
                </a:cubicBezTo>
                <a:cubicBezTo>
                  <a:pt x="553370" y="641958"/>
                  <a:pt x="556715" y="367445"/>
                  <a:pt x="545750" y="93318"/>
                </a:cubicBezTo>
                <a:cubicBezTo>
                  <a:pt x="545201" y="79592"/>
                  <a:pt x="529033" y="71315"/>
                  <a:pt x="522890" y="59028"/>
                </a:cubicBezTo>
                <a:cubicBezTo>
                  <a:pt x="517502" y="48252"/>
                  <a:pt x="519979" y="33257"/>
                  <a:pt x="511460" y="24738"/>
                </a:cubicBezTo>
                <a:cubicBezTo>
                  <a:pt x="502941" y="16219"/>
                  <a:pt x="489078" y="15140"/>
                  <a:pt x="477170" y="13308"/>
                </a:cubicBezTo>
                <a:cubicBezTo>
                  <a:pt x="439325" y="7486"/>
                  <a:pt x="400970" y="5688"/>
                  <a:pt x="362870" y="1878"/>
                </a:cubicBezTo>
                <a:cubicBezTo>
                  <a:pt x="320960" y="5688"/>
                  <a:pt x="277063" y="0"/>
                  <a:pt x="237140" y="13308"/>
                </a:cubicBezTo>
                <a:cubicBezTo>
                  <a:pt x="225710" y="17118"/>
                  <a:pt x="230456" y="36524"/>
                  <a:pt x="225710" y="47598"/>
                </a:cubicBezTo>
                <a:cubicBezTo>
                  <a:pt x="215846" y="70615"/>
                  <a:pt x="196871" y="107351"/>
                  <a:pt x="179990" y="127608"/>
                </a:cubicBezTo>
                <a:cubicBezTo>
                  <a:pt x="169642" y="140026"/>
                  <a:pt x="157130" y="150468"/>
                  <a:pt x="145700" y="161898"/>
                </a:cubicBezTo>
                <a:lnTo>
                  <a:pt x="122840" y="127608"/>
                </a:lnTo>
              </a:path>
            </a:pathLst>
          </a:cu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500694" y="171448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</a:t>
            </a:r>
            <a:r>
              <a:rPr lang="ru-RU" sz="2400" b="1" baseline="-250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об</a:t>
            </a:r>
            <a:endParaRPr lang="ru-RU" sz="2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6000760" y="1928802"/>
            <a:ext cx="1357322" cy="2263140"/>
          </a:xfrm>
          <a:custGeom>
            <a:avLst/>
            <a:gdLst>
              <a:gd name="connsiteX0" fmla="*/ 594360 w 1520190"/>
              <a:gd name="connsiteY0" fmla="*/ 80010 h 2263140"/>
              <a:gd name="connsiteX1" fmla="*/ 480060 w 1520190"/>
              <a:gd name="connsiteY1" fmla="*/ 137160 h 2263140"/>
              <a:gd name="connsiteX2" fmla="*/ 320040 w 1520190"/>
              <a:gd name="connsiteY2" fmla="*/ 228600 h 2263140"/>
              <a:gd name="connsiteX3" fmla="*/ 228600 w 1520190"/>
              <a:gd name="connsiteY3" fmla="*/ 320040 h 2263140"/>
              <a:gd name="connsiteX4" fmla="*/ 194310 w 1520190"/>
              <a:gd name="connsiteY4" fmla="*/ 354330 h 2263140"/>
              <a:gd name="connsiteX5" fmla="*/ 160020 w 1520190"/>
              <a:gd name="connsiteY5" fmla="*/ 422910 h 2263140"/>
              <a:gd name="connsiteX6" fmla="*/ 137160 w 1520190"/>
              <a:gd name="connsiteY6" fmla="*/ 457200 h 2263140"/>
              <a:gd name="connsiteX7" fmla="*/ 114300 w 1520190"/>
              <a:gd name="connsiteY7" fmla="*/ 537210 h 2263140"/>
              <a:gd name="connsiteX8" fmla="*/ 91440 w 1520190"/>
              <a:gd name="connsiteY8" fmla="*/ 605790 h 2263140"/>
              <a:gd name="connsiteX9" fmla="*/ 80010 w 1520190"/>
              <a:gd name="connsiteY9" fmla="*/ 640080 h 2263140"/>
              <a:gd name="connsiteX10" fmla="*/ 68580 w 1520190"/>
              <a:gd name="connsiteY10" fmla="*/ 685800 h 2263140"/>
              <a:gd name="connsiteX11" fmla="*/ 45720 w 1520190"/>
              <a:gd name="connsiteY11" fmla="*/ 731520 h 2263140"/>
              <a:gd name="connsiteX12" fmla="*/ 34290 w 1520190"/>
              <a:gd name="connsiteY12" fmla="*/ 765810 h 2263140"/>
              <a:gd name="connsiteX13" fmla="*/ 0 w 1520190"/>
              <a:gd name="connsiteY13" fmla="*/ 925830 h 2263140"/>
              <a:gd name="connsiteX14" fmla="*/ 11430 w 1520190"/>
              <a:gd name="connsiteY14" fmla="*/ 2000250 h 2263140"/>
              <a:gd name="connsiteX15" fmla="*/ 22860 w 1520190"/>
              <a:gd name="connsiteY15" fmla="*/ 2045970 h 2263140"/>
              <a:gd name="connsiteX16" fmla="*/ 34290 w 1520190"/>
              <a:gd name="connsiteY16" fmla="*/ 2103120 h 2263140"/>
              <a:gd name="connsiteX17" fmla="*/ 91440 w 1520190"/>
              <a:gd name="connsiteY17" fmla="*/ 2183130 h 2263140"/>
              <a:gd name="connsiteX18" fmla="*/ 171450 w 1520190"/>
              <a:gd name="connsiteY18" fmla="*/ 2263140 h 2263140"/>
              <a:gd name="connsiteX19" fmla="*/ 400050 w 1520190"/>
              <a:gd name="connsiteY19" fmla="*/ 2240280 h 2263140"/>
              <a:gd name="connsiteX20" fmla="*/ 434340 w 1520190"/>
              <a:gd name="connsiteY20" fmla="*/ 2217420 h 2263140"/>
              <a:gd name="connsiteX21" fmla="*/ 480060 w 1520190"/>
              <a:gd name="connsiteY21" fmla="*/ 2183130 h 2263140"/>
              <a:gd name="connsiteX22" fmla="*/ 537210 w 1520190"/>
              <a:gd name="connsiteY22" fmla="*/ 2160270 h 2263140"/>
              <a:gd name="connsiteX23" fmla="*/ 594360 w 1520190"/>
              <a:gd name="connsiteY23" fmla="*/ 2114550 h 2263140"/>
              <a:gd name="connsiteX24" fmla="*/ 662940 w 1520190"/>
              <a:gd name="connsiteY24" fmla="*/ 2068830 h 2263140"/>
              <a:gd name="connsiteX25" fmla="*/ 765810 w 1520190"/>
              <a:gd name="connsiteY25" fmla="*/ 1977390 h 2263140"/>
              <a:gd name="connsiteX26" fmla="*/ 857250 w 1520190"/>
              <a:gd name="connsiteY26" fmla="*/ 1920240 h 2263140"/>
              <a:gd name="connsiteX27" fmla="*/ 948690 w 1520190"/>
              <a:gd name="connsiteY27" fmla="*/ 1851660 h 2263140"/>
              <a:gd name="connsiteX28" fmla="*/ 1085850 w 1520190"/>
              <a:gd name="connsiteY28" fmla="*/ 1771650 h 2263140"/>
              <a:gd name="connsiteX29" fmla="*/ 1245870 w 1520190"/>
              <a:gd name="connsiteY29" fmla="*/ 1611630 h 2263140"/>
              <a:gd name="connsiteX30" fmla="*/ 1280160 w 1520190"/>
              <a:gd name="connsiteY30" fmla="*/ 1577340 h 2263140"/>
              <a:gd name="connsiteX31" fmla="*/ 1337310 w 1520190"/>
              <a:gd name="connsiteY31" fmla="*/ 1497330 h 2263140"/>
              <a:gd name="connsiteX32" fmla="*/ 1371600 w 1520190"/>
              <a:gd name="connsiteY32" fmla="*/ 1451610 h 2263140"/>
              <a:gd name="connsiteX33" fmla="*/ 1394460 w 1520190"/>
              <a:gd name="connsiteY33" fmla="*/ 1405890 h 2263140"/>
              <a:gd name="connsiteX34" fmla="*/ 1428750 w 1520190"/>
              <a:gd name="connsiteY34" fmla="*/ 1303020 h 2263140"/>
              <a:gd name="connsiteX35" fmla="*/ 1440180 w 1520190"/>
              <a:gd name="connsiteY35" fmla="*/ 1234440 h 2263140"/>
              <a:gd name="connsiteX36" fmla="*/ 1463040 w 1520190"/>
              <a:gd name="connsiteY36" fmla="*/ 1188720 h 2263140"/>
              <a:gd name="connsiteX37" fmla="*/ 1497330 w 1520190"/>
              <a:gd name="connsiteY37" fmla="*/ 1040130 h 2263140"/>
              <a:gd name="connsiteX38" fmla="*/ 1520190 w 1520190"/>
              <a:gd name="connsiteY38" fmla="*/ 982980 h 2263140"/>
              <a:gd name="connsiteX39" fmla="*/ 1497330 w 1520190"/>
              <a:gd name="connsiteY39" fmla="*/ 491490 h 2263140"/>
              <a:gd name="connsiteX40" fmla="*/ 1474470 w 1520190"/>
              <a:gd name="connsiteY40" fmla="*/ 411480 h 2263140"/>
              <a:gd name="connsiteX41" fmla="*/ 1463040 w 1520190"/>
              <a:gd name="connsiteY41" fmla="*/ 354330 h 2263140"/>
              <a:gd name="connsiteX42" fmla="*/ 1428750 w 1520190"/>
              <a:gd name="connsiteY42" fmla="*/ 297180 h 2263140"/>
              <a:gd name="connsiteX43" fmla="*/ 1371600 w 1520190"/>
              <a:gd name="connsiteY43" fmla="*/ 205740 h 2263140"/>
              <a:gd name="connsiteX44" fmla="*/ 1337310 w 1520190"/>
              <a:gd name="connsiteY44" fmla="*/ 125730 h 2263140"/>
              <a:gd name="connsiteX45" fmla="*/ 1268730 w 1520190"/>
              <a:gd name="connsiteY45" fmla="*/ 68580 h 2263140"/>
              <a:gd name="connsiteX46" fmla="*/ 1234440 w 1520190"/>
              <a:gd name="connsiteY46" fmla="*/ 57150 h 2263140"/>
              <a:gd name="connsiteX47" fmla="*/ 1154430 w 1520190"/>
              <a:gd name="connsiteY47" fmla="*/ 22860 h 2263140"/>
              <a:gd name="connsiteX48" fmla="*/ 1028700 w 1520190"/>
              <a:gd name="connsiteY48" fmla="*/ 0 h 2263140"/>
              <a:gd name="connsiteX49" fmla="*/ 765810 w 1520190"/>
              <a:gd name="connsiteY49" fmla="*/ 22860 h 2263140"/>
              <a:gd name="connsiteX50" fmla="*/ 674370 w 1520190"/>
              <a:gd name="connsiteY50" fmla="*/ 45720 h 2263140"/>
              <a:gd name="connsiteX51" fmla="*/ 617220 w 1520190"/>
              <a:gd name="connsiteY51" fmla="*/ 57150 h 2263140"/>
              <a:gd name="connsiteX52" fmla="*/ 571500 w 1520190"/>
              <a:gd name="connsiteY52" fmla="*/ 68580 h 2263140"/>
              <a:gd name="connsiteX53" fmla="*/ 514350 w 1520190"/>
              <a:gd name="connsiteY53" fmla="*/ 114300 h 226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520190" h="2263140">
                <a:moveTo>
                  <a:pt x="594360" y="80010"/>
                </a:moveTo>
                <a:cubicBezTo>
                  <a:pt x="490862" y="105884"/>
                  <a:pt x="616145" y="69118"/>
                  <a:pt x="480060" y="137160"/>
                </a:cubicBezTo>
                <a:cubicBezTo>
                  <a:pt x="444201" y="155089"/>
                  <a:pt x="352351" y="196289"/>
                  <a:pt x="320040" y="228600"/>
                </a:cubicBezTo>
                <a:lnTo>
                  <a:pt x="228600" y="320040"/>
                </a:lnTo>
                <a:cubicBezTo>
                  <a:pt x="217170" y="331470"/>
                  <a:pt x="203276" y="340880"/>
                  <a:pt x="194310" y="354330"/>
                </a:cubicBezTo>
                <a:cubicBezTo>
                  <a:pt x="128796" y="452600"/>
                  <a:pt x="207342" y="328266"/>
                  <a:pt x="160020" y="422910"/>
                </a:cubicBezTo>
                <a:cubicBezTo>
                  <a:pt x="153877" y="435197"/>
                  <a:pt x="143303" y="444913"/>
                  <a:pt x="137160" y="457200"/>
                </a:cubicBezTo>
                <a:cubicBezTo>
                  <a:pt x="127557" y="476406"/>
                  <a:pt x="119793" y="518899"/>
                  <a:pt x="114300" y="537210"/>
                </a:cubicBezTo>
                <a:cubicBezTo>
                  <a:pt x="107376" y="560290"/>
                  <a:pt x="99060" y="582930"/>
                  <a:pt x="91440" y="605790"/>
                </a:cubicBezTo>
                <a:cubicBezTo>
                  <a:pt x="87630" y="617220"/>
                  <a:pt x="82932" y="628391"/>
                  <a:pt x="80010" y="640080"/>
                </a:cubicBezTo>
                <a:cubicBezTo>
                  <a:pt x="76200" y="655320"/>
                  <a:pt x="74096" y="671091"/>
                  <a:pt x="68580" y="685800"/>
                </a:cubicBezTo>
                <a:cubicBezTo>
                  <a:pt x="62597" y="701754"/>
                  <a:pt x="52432" y="715859"/>
                  <a:pt x="45720" y="731520"/>
                </a:cubicBezTo>
                <a:cubicBezTo>
                  <a:pt x="40974" y="742594"/>
                  <a:pt x="37460" y="754186"/>
                  <a:pt x="34290" y="765810"/>
                </a:cubicBezTo>
                <a:cubicBezTo>
                  <a:pt x="9878" y="855321"/>
                  <a:pt x="13594" y="844267"/>
                  <a:pt x="0" y="925830"/>
                </a:cubicBezTo>
                <a:cubicBezTo>
                  <a:pt x="3810" y="1283970"/>
                  <a:pt x="4122" y="1642164"/>
                  <a:pt x="11430" y="2000250"/>
                </a:cubicBezTo>
                <a:cubicBezTo>
                  <a:pt x="11751" y="2015956"/>
                  <a:pt x="19452" y="2030635"/>
                  <a:pt x="22860" y="2045970"/>
                </a:cubicBezTo>
                <a:cubicBezTo>
                  <a:pt x="27074" y="2064935"/>
                  <a:pt x="27469" y="2084930"/>
                  <a:pt x="34290" y="2103120"/>
                </a:cubicBezTo>
                <a:cubicBezTo>
                  <a:pt x="38578" y="2114554"/>
                  <a:pt x="89317" y="2180097"/>
                  <a:pt x="91440" y="2183130"/>
                </a:cubicBezTo>
                <a:cubicBezTo>
                  <a:pt x="147261" y="2262874"/>
                  <a:pt x="109597" y="2242522"/>
                  <a:pt x="171450" y="2263140"/>
                </a:cubicBezTo>
                <a:cubicBezTo>
                  <a:pt x="247650" y="2255520"/>
                  <a:pt x="324602" y="2253401"/>
                  <a:pt x="400050" y="2240280"/>
                </a:cubicBezTo>
                <a:cubicBezTo>
                  <a:pt x="413584" y="2237926"/>
                  <a:pt x="423162" y="2225405"/>
                  <a:pt x="434340" y="2217420"/>
                </a:cubicBezTo>
                <a:cubicBezTo>
                  <a:pt x="449842" y="2206347"/>
                  <a:pt x="463407" y="2192381"/>
                  <a:pt x="480060" y="2183130"/>
                </a:cubicBezTo>
                <a:cubicBezTo>
                  <a:pt x="497996" y="2173166"/>
                  <a:pt x="519616" y="2170826"/>
                  <a:pt x="537210" y="2160270"/>
                </a:cubicBezTo>
                <a:cubicBezTo>
                  <a:pt x="558129" y="2147718"/>
                  <a:pt x="574630" y="2128899"/>
                  <a:pt x="594360" y="2114550"/>
                </a:cubicBezTo>
                <a:cubicBezTo>
                  <a:pt x="616579" y="2098390"/>
                  <a:pt x="641486" y="2085993"/>
                  <a:pt x="662940" y="2068830"/>
                </a:cubicBezTo>
                <a:cubicBezTo>
                  <a:pt x="786494" y="1969987"/>
                  <a:pt x="623254" y="2077179"/>
                  <a:pt x="765810" y="1977390"/>
                </a:cubicBezTo>
                <a:cubicBezTo>
                  <a:pt x="897818" y="1884984"/>
                  <a:pt x="765471" y="1986989"/>
                  <a:pt x="857250" y="1920240"/>
                </a:cubicBezTo>
                <a:cubicBezTo>
                  <a:pt x="888063" y="1897831"/>
                  <a:pt x="912545" y="1863708"/>
                  <a:pt x="948690" y="1851660"/>
                </a:cubicBezTo>
                <a:cubicBezTo>
                  <a:pt x="1005574" y="1832699"/>
                  <a:pt x="1029403" y="1828097"/>
                  <a:pt x="1085850" y="1771650"/>
                </a:cubicBezTo>
                <a:lnTo>
                  <a:pt x="1245870" y="1611630"/>
                </a:lnTo>
                <a:cubicBezTo>
                  <a:pt x="1257300" y="1600200"/>
                  <a:pt x="1270461" y="1590272"/>
                  <a:pt x="1280160" y="1577340"/>
                </a:cubicBezTo>
                <a:cubicBezTo>
                  <a:pt x="1392225" y="1427920"/>
                  <a:pt x="1253742" y="1614325"/>
                  <a:pt x="1337310" y="1497330"/>
                </a:cubicBezTo>
                <a:cubicBezTo>
                  <a:pt x="1348383" y="1481828"/>
                  <a:pt x="1361504" y="1467764"/>
                  <a:pt x="1371600" y="1451610"/>
                </a:cubicBezTo>
                <a:cubicBezTo>
                  <a:pt x="1380631" y="1437161"/>
                  <a:pt x="1387540" y="1421460"/>
                  <a:pt x="1394460" y="1405890"/>
                </a:cubicBezTo>
                <a:cubicBezTo>
                  <a:pt x="1412754" y="1364729"/>
                  <a:pt x="1420307" y="1345235"/>
                  <a:pt x="1428750" y="1303020"/>
                </a:cubicBezTo>
                <a:cubicBezTo>
                  <a:pt x="1433295" y="1280295"/>
                  <a:pt x="1433521" y="1256638"/>
                  <a:pt x="1440180" y="1234440"/>
                </a:cubicBezTo>
                <a:cubicBezTo>
                  <a:pt x="1445076" y="1218120"/>
                  <a:pt x="1457217" y="1204733"/>
                  <a:pt x="1463040" y="1188720"/>
                </a:cubicBezTo>
                <a:cubicBezTo>
                  <a:pt x="1517068" y="1040144"/>
                  <a:pt x="1460618" y="1174740"/>
                  <a:pt x="1497330" y="1040130"/>
                </a:cubicBezTo>
                <a:cubicBezTo>
                  <a:pt x="1502729" y="1020335"/>
                  <a:pt x="1512570" y="1002030"/>
                  <a:pt x="1520190" y="982980"/>
                </a:cubicBezTo>
                <a:cubicBezTo>
                  <a:pt x="1512570" y="819150"/>
                  <a:pt x="1507777" y="655164"/>
                  <a:pt x="1497330" y="491490"/>
                </a:cubicBezTo>
                <a:cubicBezTo>
                  <a:pt x="1495497" y="462780"/>
                  <a:pt x="1481266" y="438662"/>
                  <a:pt x="1474470" y="411480"/>
                </a:cubicBezTo>
                <a:cubicBezTo>
                  <a:pt x="1469758" y="392633"/>
                  <a:pt x="1470255" y="372368"/>
                  <a:pt x="1463040" y="354330"/>
                </a:cubicBezTo>
                <a:cubicBezTo>
                  <a:pt x="1454789" y="333703"/>
                  <a:pt x="1438685" y="317051"/>
                  <a:pt x="1428750" y="297180"/>
                </a:cubicBezTo>
                <a:cubicBezTo>
                  <a:pt x="1385455" y="210590"/>
                  <a:pt x="1431768" y="265908"/>
                  <a:pt x="1371600" y="205740"/>
                </a:cubicBezTo>
                <a:cubicBezTo>
                  <a:pt x="1362272" y="177757"/>
                  <a:pt x="1354965" y="150447"/>
                  <a:pt x="1337310" y="125730"/>
                </a:cubicBezTo>
                <a:cubicBezTo>
                  <a:pt x="1323266" y="106069"/>
                  <a:pt x="1291009" y="79719"/>
                  <a:pt x="1268730" y="68580"/>
                </a:cubicBezTo>
                <a:cubicBezTo>
                  <a:pt x="1257954" y="63192"/>
                  <a:pt x="1245514" y="61896"/>
                  <a:pt x="1234440" y="57150"/>
                </a:cubicBezTo>
                <a:cubicBezTo>
                  <a:pt x="1188643" y="37523"/>
                  <a:pt x="1197319" y="33582"/>
                  <a:pt x="1154430" y="22860"/>
                </a:cubicBezTo>
                <a:cubicBezTo>
                  <a:pt x="1122480" y="14872"/>
                  <a:pt x="1059272" y="5095"/>
                  <a:pt x="1028700" y="0"/>
                </a:cubicBezTo>
                <a:cubicBezTo>
                  <a:pt x="941745" y="6211"/>
                  <a:pt x="852487" y="10478"/>
                  <a:pt x="765810" y="22860"/>
                </a:cubicBezTo>
                <a:cubicBezTo>
                  <a:pt x="667509" y="36903"/>
                  <a:pt x="745284" y="27991"/>
                  <a:pt x="674370" y="45720"/>
                </a:cubicBezTo>
                <a:cubicBezTo>
                  <a:pt x="655523" y="50432"/>
                  <a:pt x="636185" y="52936"/>
                  <a:pt x="617220" y="57150"/>
                </a:cubicBezTo>
                <a:cubicBezTo>
                  <a:pt x="601885" y="60558"/>
                  <a:pt x="586740" y="64770"/>
                  <a:pt x="571500" y="68580"/>
                </a:cubicBezTo>
                <a:cubicBezTo>
                  <a:pt x="528244" y="97418"/>
                  <a:pt x="546924" y="81726"/>
                  <a:pt x="514350" y="114300"/>
                </a:cubicBezTo>
              </a:path>
            </a:pathLst>
          </a:cu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643702" y="214311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</a:t>
            </a:r>
            <a:r>
              <a:rPr lang="ru-RU" sz="2400" b="1" baseline="-250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ок</a:t>
            </a:r>
            <a:endParaRPr lang="ru-RU" sz="2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714348" y="3500438"/>
            <a:ext cx="335758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FF"/>
                </a:solidFill>
              </a:rPr>
              <a:t>- фокусное расстояние 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объектива</a:t>
            </a:r>
          </a:p>
          <a:p>
            <a:r>
              <a:rPr lang="ru-RU" sz="1600" dirty="0">
                <a:solidFill>
                  <a:srgbClr val="0000FF"/>
                </a:solidFill>
              </a:rPr>
              <a:t>- фокусное расстояние 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окуляра</a:t>
            </a:r>
          </a:p>
          <a:p>
            <a:r>
              <a:rPr lang="ru-RU" sz="1600" dirty="0">
                <a:solidFill>
                  <a:srgbClr val="0000FF"/>
                </a:solidFill>
              </a:rPr>
              <a:t>- расстояние 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наилучшего </a:t>
            </a:r>
            <a:r>
              <a:rPr lang="ru-RU" sz="1600" dirty="0" smtClean="0">
                <a:solidFill>
                  <a:srgbClr val="0000FF"/>
                </a:solidFill>
              </a:rPr>
              <a:t>зрения 25 см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600" dirty="0">
                <a:solidFill>
                  <a:srgbClr val="0000FF"/>
                </a:solidFill>
              </a:rPr>
              <a:t>- оптическая длина 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тубуса (расстояние 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между передним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фокусом </a:t>
            </a:r>
            <a:r>
              <a:rPr lang="ru-RU" sz="1600" dirty="0" err="1">
                <a:solidFill>
                  <a:srgbClr val="0000FF"/>
                </a:solidFill>
              </a:rPr>
              <a:t>Ок</a:t>
            </a:r>
            <a:r>
              <a:rPr lang="ru-RU" sz="1600" dirty="0">
                <a:solidFill>
                  <a:srgbClr val="0000FF"/>
                </a:solidFill>
              </a:rPr>
              <a:t> и задним </a:t>
            </a:r>
          </a:p>
          <a:p>
            <a:r>
              <a:rPr lang="ru-RU" sz="1600" dirty="0">
                <a:solidFill>
                  <a:srgbClr val="0000FF"/>
                </a:solidFill>
              </a:rPr>
              <a:t>  фокусом Об)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429000"/>
            <a:ext cx="255587" cy="412401"/>
          </a:xfrm>
          <a:prstGeom prst="rect">
            <a:avLst/>
          </a:prstGeom>
          <a:noFill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000504"/>
            <a:ext cx="268287" cy="419522"/>
          </a:xfrm>
          <a:prstGeom prst="rect">
            <a:avLst/>
          </a:prstGeom>
          <a:noFill/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500570"/>
            <a:ext cx="228601" cy="392908"/>
          </a:xfrm>
          <a:prstGeom prst="rect">
            <a:avLst/>
          </a:prstGeom>
          <a:noFill/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857761"/>
            <a:ext cx="214312" cy="486964"/>
          </a:xfrm>
          <a:prstGeom prst="rect">
            <a:avLst/>
          </a:prstGeom>
          <a:noFill/>
        </p:spPr>
      </p:pic>
      <p:pic>
        <p:nvPicPr>
          <p:cNvPr id="15" name="Picture 2" descr="F:\Медицинская и биологическая физика курс лекций с задачами Федорова Фаустов\Презентации Галина Вячеславовна\Геом.опт\микр-п\13 устройство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4214818"/>
            <a:ext cx="1790415" cy="220526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429132"/>
            <a:ext cx="285752" cy="486969"/>
          </a:xfrm>
          <a:prstGeom prst="rect">
            <a:avLst/>
          </a:prstGeom>
          <a:noFill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5000636"/>
            <a:ext cx="255587" cy="412401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7072330" y="5072074"/>
            <a:ext cx="1000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 1 мм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857884" y="4214818"/>
            <a:ext cx="2714644" cy="707886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Характеристика </a:t>
            </a:r>
            <a:r>
              <a:rPr lang="ru-RU" sz="2000" b="1" dirty="0" smtClean="0">
                <a:solidFill>
                  <a:srgbClr val="0000FF"/>
                </a:solidFill>
              </a:rPr>
              <a:t>не</a:t>
            </a:r>
            <a:r>
              <a:rPr lang="ru-RU" sz="2000" dirty="0" smtClean="0">
                <a:solidFill>
                  <a:srgbClr val="0000FF"/>
                </a:solidFill>
              </a:rPr>
              <a:t>  важная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57884" y="535782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</a:rPr>
              <a:t>Г</a:t>
            </a:r>
            <a:r>
              <a:rPr lang="ru-RU" sz="2400" b="1" baseline="-25000" dirty="0" err="1" smtClean="0">
                <a:solidFill>
                  <a:srgbClr val="0000FF"/>
                </a:solidFill>
              </a:rPr>
              <a:t>ок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43702" y="542926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15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929322" y="585789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</a:rPr>
              <a:t>Г</a:t>
            </a:r>
            <a:r>
              <a:rPr lang="ru-RU" sz="2400" b="1" baseline="-25000" dirty="0" err="1" smtClean="0">
                <a:solidFill>
                  <a:srgbClr val="0000FF"/>
                </a:solidFill>
              </a:rPr>
              <a:t>об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86578" y="600076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100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072330" y="3571876"/>
            <a:ext cx="1834156" cy="461665"/>
          </a:xfrm>
          <a:prstGeom prst="rect">
            <a:avLst/>
          </a:prstGeom>
          <a:solidFill>
            <a:srgbClr val="00FFCC"/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Г до </a:t>
            </a:r>
            <a:r>
              <a:rPr lang="ru-RU" sz="2400" b="1" dirty="0" smtClean="0">
                <a:solidFill>
                  <a:srgbClr val="0000FF"/>
                </a:solidFill>
              </a:rPr>
              <a:t>1500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43174" y="100010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Г = </a:t>
            </a:r>
            <a:r>
              <a:rPr lang="ru-RU" sz="3200" b="1" dirty="0" err="1" smtClean="0">
                <a:solidFill>
                  <a:srgbClr val="0000FF"/>
                </a:solidFill>
              </a:rPr>
              <a:t>Г</a:t>
            </a:r>
            <a:r>
              <a:rPr lang="ru-RU" sz="3200" b="1" baseline="-25000" dirty="0" err="1" smtClean="0">
                <a:solidFill>
                  <a:srgbClr val="0000FF"/>
                </a:solidFill>
              </a:rPr>
              <a:t>об</a:t>
            </a:r>
            <a:r>
              <a:rPr lang="ru-RU" sz="3200" b="1" dirty="0" smtClean="0">
                <a:solidFill>
                  <a:srgbClr val="0000FF"/>
                </a:solidFill>
              </a:rPr>
              <a:t>•</a:t>
            </a:r>
            <a:r>
              <a:rPr lang="ru-RU" sz="3200" b="1" dirty="0" err="1" smtClean="0">
                <a:solidFill>
                  <a:srgbClr val="0000FF"/>
                </a:solidFill>
              </a:rPr>
              <a:t>Г</a:t>
            </a:r>
            <a:r>
              <a:rPr lang="ru-RU" sz="3200" b="1" baseline="-25000" dirty="0" err="1" smtClean="0">
                <a:solidFill>
                  <a:srgbClr val="0000FF"/>
                </a:solidFill>
              </a:rPr>
              <a:t>ок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85728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Разрешающая способность микроскопа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388" y="785794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Важная  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000" i="1" dirty="0" smtClean="0">
                <a:solidFill>
                  <a:srgbClr val="0000FF"/>
                </a:solidFill>
              </a:rPr>
              <a:t>характеристика</a:t>
            </a:r>
            <a:endParaRPr lang="ru-RU" sz="2000" i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571612"/>
            <a:ext cx="8429684" cy="1200329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lin ang="18900000" scaled="1"/>
            <a:tileRect/>
          </a:gra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Разрешающая способность  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– это способность микроскопа давать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раздельное</a:t>
            </a:r>
            <a:r>
              <a:rPr lang="ru-RU" sz="2400" dirty="0" smtClean="0">
                <a:solidFill>
                  <a:srgbClr val="0000FF"/>
                </a:solidFill>
              </a:rPr>
              <a:t> изображение мелких деталей рассматриваемого предмета.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1500174"/>
            <a:ext cx="357188" cy="714375"/>
          </a:xfrm>
          <a:prstGeom prst="rect">
            <a:avLst/>
          </a:prstGeom>
          <a:noFill/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1472" y="3143248"/>
          <a:ext cx="1285884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6" name="Формула" r:id="rId4" imgW="431613" imgH="393529" progId="Equation.3">
                  <p:embed/>
                </p:oleObj>
              </mc:Choice>
              <mc:Fallback>
                <p:oleObj name="Формула" r:id="rId4" imgW="431613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3143248"/>
                        <a:ext cx="1285884" cy="1214446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28860" y="3143248"/>
            <a:ext cx="6429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- </a:t>
            </a:r>
            <a:r>
              <a:rPr lang="ru-RU" sz="2400" dirty="0" smtClean="0">
                <a:solidFill>
                  <a:srgbClr val="0000FF"/>
                </a:solidFill>
              </a:rPr>
              <a:t>величина, </a:t>
            </a:r>
            <a:r>
              <a:rPr lang="ru-RU" sz="2400" b="1" i="1" dirty="0" smtClean="0">
                <a:solidFill>
                  <a:srgbClr val="0000FF"/>
                </a:solidFill>
              </a:rPr>
              <a:t>обратная пределу разрешения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071810"/>
            <a:ext cx="357188" cy="7143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5720" y="4714884"/>
            <a:ext cx="8501122" cy="1200329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Предел разрешения  </a:t>
            </a:r>
            <a:r>
              <a:rPr lang="ru-RU" sz="2400" dirty="0" smtClean="0">
                <a:solidFill>
                  <a:srgbClr val="0000FF"/>
                </a:solidFill>
              </a:rPr>
              <a:t>    -это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наименьшее </a:t>
            </a:r>
            <a:r>
              <a:rPr lang="ru-RU" sz="2400" dirty="0" smtClean="0">
                <a:solidFill>
                  <a:srgbClr val="0000FF"/>
                </a:solidFill>
              </a:rPr>
              <a:t>расстояние, на котором два соседних элемента структуры еще могут быть видимы раздельно.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5786454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334" r="66814" b="24999"/>
          <a:stretch>
            <a:fillRect/>
          </a:stretch>
        </p:blipFill>
        <p:spPr bwMode="auto">
          <a:xfrm>
            <a:off x="4000496" y="4786322"/>
            <a:ext cx="500066" cy="428628"/>
          </a:xfrm>
          <a:prstGeom prst="rect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000628" y="4500570"/>
            <a:ext cx="2143140" cy="857256"/>
          </a:xfrm>
          <a:prstGeom prst="roundRect">
            <a:avLst/>
          </a:prstGeom>
          <a:solidFill>
            <a:srgbClr val="00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8596" y="428604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Значение </a:t>
            </a:r>
            <a:r>
              <a:rPr lang="ru-RU" sz="2800" b="1" u="sng" dirty="0" err="1" smtClean="0">
                <a:solidFill>
                  <a:srgbClr val="0000FF"/>
                </a:solidFill>
              </a:rPr>
              <a:t>апертурного</a:t>
            </a:r>
            <a:r>
              <a:rPr lang="ru-RU" sz="2800" b="1" u="sng" dirty="0" smtClean="0">
                <a:solidFill>
                  <a:srgbClr val="0000FF"/>
                </a:solidFill>
              </a:rPr>
              <a:t> угла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14422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rgbClr val="0000FF"/>
                </a:solidFill>
              </a:rPr>
              <a:t>Апертурный</a:t>
            </a:r>
            <a:r>
              <a:rPr lang="ru-RU" sz="2400" b="1" i="1" dirty="0" smtClean="0">
                <a:solidFill>
                  <a:srgbClr val="0000FF"/>
                </a:solidFill>
              </a:rPr>
              <a:t> угол </a:t>
            </a:r>
            <a:r>
              <a:rPr lang="ru-RU" sz="2400" dirty="0" smtClean="0">
                <a:solidFill>
                  <a:srgbClr val="0000FF"/>
                </a:solidFill>
              </a:rPr>
              <a:t>= </a:t>
            </a:r>
            <a:r>
              <a:rPr lang="ru-RU" sz="2400" b="1" dirty="0" smtClean="0">
                <a:solidFill>
                  <a:srgbClr val="0000FF"/>
                </a:solidFill>
              </a:rPr>
              <a:t>угловая апертура </a:t>
            </a:r>
            <a:r>
              <a:rPr lang="ru-RU" sz="2400" dirty="0" smtClean="0">
                <a:solidFill>
                  <a:srgbClr val="0000FF"/>
                </a:solidFill>
              </a:rPr>
              <a:t>объектива – это угол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U</a:t>
            </a:r>
            <a:r>
              <a:rPr lang="ru-RU" sz="2400" dirty="0" smtClean="0">
                <a:solidFill>
                  <a:srgbClr val="0000FF"/>
                </a:solidFill>
              </a:rPr>
              <a:t> между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крайними</a:t>
            </a:r>
            <a:r>
              <a:rPr lang="ru-RU" sz="2400" dirty="0" smtClean="0">
                <a:solidFill>
                  <a:srgbClr val="0000FF"/>
                </a:solidFill>
              </a:rPr>
              <a:t> лучами конического светового пучка,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выходящего</a:t>
            </a:r>
            <a:r>
              <a:rPr lang="ru-RU" sz="2400" dirty="0" smtClean="0">
                <a:solidFill>
                  <a:srgbClr val="0000FF"/>
                </a:solidFill>
              </a:rPr>
              <a:t> из точки предмета и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попадающего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u="sng" dirty="0" smtClean="0">
                <a:solidFill>
                  <a:srgbClr val="0000FF"/>
                </a:solidFill>
              </a:rPr>
              <a:t>в объектив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43042" y="3429000"/>
            <a:ext cx="285752" cy="2143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86116" y="2857496"/>
            <a:ext cx="5357850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b="1" i="1" dirty="0" err="1" smtClean="0"/>
              <a:t>Апертурный</a:t>
            </a:r>
            <a:r>
              <a:rPr lang="ru-RU" sz="2200" b="1" i="1" dirty="0" smtClean="0"/>
              <a:t> угол </a:t>
            </a:r>
            <a:r>
              <a:rPr lang="ru-RU" sz="2200" dirty="0" smtClean="0"/>
              <a:t>– это угол светового конуса, </a:t>
            </a:r>
            <a:r>
              <a:rPr lang="ru-RU" sz="2200" b="1" dirty="0" smtClean="0"/>
              <a:t>стягиваемого</a:t>
            </a:r>
            <a:r>
              <a:rPr lang="ru-RU" sz="2200" dirty="0" smtClean="0"/>
              <a:t> линзой объектива.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7929586" y="242886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или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748"/>
          <a:stretch>
            <a:fillRect/>
          </a:stretch>
        </p:blipFill>
        <p:spPr bwMode="auto">
          <a:xfrm>
            <a:off x="3357554" y="3857628"/>
            <a:ext cx="357190" cy="7858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14744" y="421481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00FF"/>
                </a:solidFill>
              </a:rPr>
              <a:t>теор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496" y="400050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= 180</a:t>
            </a:r>
            <a:r>
              <a:rPr lang="ru-RU" sz="2400" baseline="30000" dirty="0" smtClean="0">
                <a:solidFill>
                  <a:srgbClr val="0000FF"/>
                </a:solidFill>
              </a:rPr>
              <a:t>0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748"/>
          <a:stretch>
            <a:fillRect/>
          </a:stretch>
        </p:blipFill>
        <p:spPr bwMode="auto">
          <a:xfrm>
            <a:off x="5643570" y="3786190"/>
            <a:ext cx="357190" cy="78581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929322" y="414338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00FF"/>
                </a:solidFill>
              </a:rPr>
              <a:t>практ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57950" y="392906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= 140</a:t>
            </a:r>
            <a:r>
              <a:rPr lang="ru-RU" sz="2400" baseline="30000" dirty="0" smtClean="0">
                <a:solidFill>
                  <a:srgbClr val="0000FF"/>
                </a:solidFill>
              </a:rPr>
              <a:t>0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7554" y="4643446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Поэтому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464344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= 70</a:t>
            </a:r>
            <a:r>
              <a:rPr lang="ru-RU" sz="2800" b="1" baseline="30000" dirty="0" smtClean="0">
                <a:solidFill>
                  <a:schemeClr val="accent4">
                    <a:lumMod val="75000"/>
                  </a:schemeClr>
                </a:solidFill>
              </a:rPr>
              <a:t>0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15206" y="4429132"/>
            <a:ext cx="164307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Это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апертурный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угол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5072066" y="4429132"/>
          <a:ext cx="642942" cy="91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0" name="Формула" r:id="rId4" imgW="203112" imgH="558558" progId="Equation.3">
                  <p:embed/>
                </p:oleObj>
              </mc:Choice>
              <mc:Fallback>
                <p:oleObj name="Формула" r:id="rId4" imgW="203112" imgH="558558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4429132"/>
                        <a:ext cx="642942" cy="91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3286116" y="5500702"/>
            <a:ext cx="4357718" cy="1114485"/>
            <a:chOff x="4286250" y="357166"/>
            <a:chExt cx="3429000" cy="1114505"/>
          </a:xfrm>
          <a:gradFill>
            <a:gsLst>
              <a:gs pos="0">
                <a:srgbClr val="00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23" name="TextBox 22"/>
            <p:cNvSpPr txBox="1"/>
            <p:nvPr/>
          </p:nvSpPr>
          <p:spPr bwMode="auto">
            <a:xfrm>
              <a:off x="4286250" y="1071554"/>
              <a:ext cx="3429000" cy="400117"/>
            </a:xfrm>
            <a:prstGeom prst="rect">
              <a:avLst/>
            </a:prstGeom>
            <a:grpFill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ru-RU" sz="2000" dirty="0"/>
                <a:t>Числовая </a:t>
              </a:r>
              <a:r>
                <a:rPr lang="ru-RU" sz="2000" dirty="0" smtClean="0"/>
                <a:t>апертура объектива</a:t>
              </a:r>
              <a:endParaRPr lang="ru-RU" sz="2000" dirty="0"/>
            </a:p>
          </p:txBody>
        </p:sp>
        <p:pic>
          <p:nvPicPr>
            <p:cNvPr id="24" name="Picture 1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29125" y="357166"/>
              <a:ext cx="3143250" cy="582622"/>
            </a:xfrm>
            <a:prstGeom prst="rect">
              <a:avLst/>
            </a:pr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</p:grpSp>
      <p:pic>
        <p:nvPicPr>
          <p:cNvPr id="27" name="Picture 1" descr="C:\Documents and Settings\1\Мои документы\Мои рисунки\апертурный угол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200000">
            <a:off x="428595" y="3357562"/>
            <a:ext cx="2500329" cy="207170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1321571" y="3821909"/>
            <a:ext cx="1500198" cy="8572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857356" y="4714884"/>
            <a:ext cx="21431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>
            <a:off x="4429124" y="4000504"/>
            <a:ext cx="4484044" cy="2528793"/>
          </a:xfrm>
          <a:custGeom>
            <a:avLst/>
            <a:gdLst>
              <a:gd name="connsiteX0" fmla="*/ 4057650 w 4484044"/>
              <a:gd name="connsiteY0" fmla="*/ 491393 h 2171603"/>
              <a:gd name="connsiteX1" fmla="*/ 4023360 w 4484044"/>
              <a:gd name="connsiteY1" fmla="*/ 411383 h 2171603"/>
              <a:gd name="connsiteX2" fmla="*/ 4000500 w 4484044"/>
              <a:gd name="connsiteY2" fmla="*/ 342803 h 2171603"/>
              <a:gd name="connsiteX3" fmla="*/ 3966210 w 4484044"/>
              <a:gd name="connsiteY3" fmla="*/ 297083 h 2171603"/>
              <a:gd name="connsiteX4" fmla="*/ 3943350 w 4484044"/>
              <a:gd name="connsiteY4" fmla="*/ 262793 h 2171603"/>
              <a:gd name="connsiteX5" fmla="*/ 3909060 w 4484044"/>
              <a:gd name="connsiteY5" fmla="*/ 228503 h 2171603"/>
              <a:gd name="connsiteX6" fmla="*/ 3851910 w 4484044"/>
              <a:gd name="connsiteY6" fmla="*/ 159923 h 2171603"/>
              <a:gd name="connsiteX7" fmla="*/ 3817620 w 4484044"/>
              <a:gd name="connsiteY7" fmla="*/ 148493 h 2171603"/>
              <a:gd name="connsiteX8" fmla="*/ 3691890 w 4484044"/>
              <a:gd name="connsiteY8" fmla="*/ 102773 h 2171603"/>
              <a:gd name="connsiteX9" fmla="*/ 2891790 w 4484044"/>
              <a:gd name="connsiteY9" fmla="*/ 91343 h 2171603"/>
              <a:gd name="connsiteX10" fmla="*/ 2857500 w 4484044"/>
              <a:gd name="connsiteY10" fmla="*/ 79913 h 2171603"/>
              <a:gd name="connsiteX11" fmla="*/ 2823210 w 4484044"/>
              <a:gd name="connsiteY11" fmla="*/ 57053 h 2171603"/>
              <a:gd name="connsiteX12" fmla="*/ 2754630 w 4484044"/>
              <a:gd name="connsiteY12" fmla="*/ 34193 h 2171603"/>
              <a:gd name="connsiteX13" fmla="*/ 2377440 w 4484044"/>
              <a:gd name="connsiteY13" fmla="*/ 45623 h 2171603"/>
              <a:gd name="connsiteX14" fmla="*/ 560070 w 4484044"/>
              <a:gd name="connsiteY14" fmla="*/ 68483 h 2171603"/>
              <a:gd name="connsiteX15" fmla="*/ 514350 w 4484044"/>
              <a:gd name="connsiteY15" fmla="*/ 79913 h 2171603"/>
              <a:gd name="connsiteX16" fmla="*/ 480060 w 4484044"/>
              <a:gd name="connsiteY16" fmla="*/ 91343 h 2171603"/>
              <a:gd name="connsiteX17" fmla="*/ 365760 w 4484044"/>
              <a:gd name="connsiteY17" fmla="*/ 102773 h 2171603"/>
              <a:gd name="connsiteX18" fmla="*/ 331470 w 4484044"/>
              <a:gd name="connsiteY18" fmla="*/ 114203 h 2171603"/>
              <a:gd name="connsiteX19" fmla="*/ 262890 w 4484044"/>
              <a:gd name="connsiteY19" fmla="*/ 159923 h 2171603"/>
              <a:gd name="connsiteX20" fmla="*/ 228600 w 4484044"/>
              <a:gd name="connsiteY20" fmla="*/ 171353 h 2171603"/>
              <a:gd name="connsiteX21" fmla="*/ 194310 w 4484044"/>
              <a:gd name="connsiteY21" fmla="*/ 205643 h 2171603"/>
              <a:gd name="connsiteX22" fmla="*/ 160020 w 4484044"/>
              <a:gd name="connsiteY22" fmla="*/ 228503 h 2171603"/>
              <a:gd name="connsiteX23" fmla="*/ 148590 w 4484044"/>
              <a:gd name="connsiteY23" fmla="*/ 262793 h 2171603"/>
              <a:gd name="connsiteX24" fmla="*/ 125730 w 4484044"/>
              <a:gd name="connsiteY24" fmla="*/ 297083 h 2171603"/>
              <a:gd name="connsiteX25" fmla="*/ 102870 w 4484044"/>
              <a:gd name="connsiteY25" fmla="*/ 365663 h 2171603"/>
              <a:gd name="connsiteX26" fmla="*/ 91440 w 4484044"/>
              <a:gd name="connsiteY26" fmla="*/ 399953 h 2171603"/>
              <a:gd name="connsiteX27" fmla="*/ 68580 w 4484044"/>
              <a:gd name="connsiteY27" fmla="*/ 514253 h 2171603"/>
              <a:gd name="connsiteX28" fmla="*/ 57150 w 4484044"/>
              <a:gd name="connsiteY28" fmla="*/ 559973 h 2171603"/>
              <a:gd name="connsiteX29" fmla="*/ 45720 w 4484044"/>
              <a:gd name="connsiteY29" fmla="*/ 594263 h 2171603"/>
              <a:gd name="connsiteX30" fmla="*/ 22860 w 4484044"/>
              <a:gd name="connsiteY30" fmla="*/ 800003 h 2171603"/>
              <a:gd name="connsiteX31" fmla="*/ 11430 w 4484044"/>
              <a:gd name="connsiteY31" fmla="*/ 902873 h 2171603"/>
              <a:gd name="connsiteX32" fmla="*/ 0 w 4484044"/>
              <a:gd name="connsiteY32" fmla="*/ 1028603 h 2171603"/>
              <a:gd name="connsiteX33" fmla="*/ 11430 w 4484044"/>
              <a:gd name="connsiteY33" fmla="*/ 1565813 h 2171603"/>
              <a:gd name="connsiteX34" fmla="*/ 57150 w 4484044"/>
              <a:gd name="connsiteY34" fmla="*/ 1668683 h 2171603"/>
              <a:gd name="connsiteX35" fmla="*/ 91440 w 4484044"/>
              <a:gd name="connsiteY35" fmla="*/ 1702973 h 2171603"/>
              <a:gd name="connsiteX36" fmla="*/ 160020 w 4484044"/>
              <a:gd name="connsiteY36" fmla="*/ 1748693 h 2171603"/>
              <a:gd name="connsiteX37" fmla="*/ 171450 w 4484044"/>
              <a:gd name="connsiteY37" fmla="*/ 1782983 h 2171603"/>
              <a:gd name="connsiteX38" fmla="*/ 194310 w 4484044"/>
              <a:gd name="connsiteY38" fmla="*/ 1817273 h 2171603"/>
              <a:gd name="connsiteX39" fmla="*/ 205740 w 4484044"/>
              <a:gd name="connsiteY39" fmla="*/ 1862993 h 2171603"/>
              <a:gd name="connsiteX40" fmla="*/ 262890 w 4484044"/>
              <a:gd name="connsiteY40" fmla="*/ 1931573 h 2171603"/>
              <a:gd name="connsiteX41" fmla="*/ 274320 w 4484044"/>
              <a:gd name="connsiteY41" fmla="*/ 1965863 h 2171603"/>
              <a:gd name="connsiteX42" fmla="*/ 331470 w 4484044"/>
              <a:gd name="connsiteY42" fmla="*/ 2034443 h 2171603"/>
              <a:gd name="connsiteX43" fmla="*/ 377190 w 4484044"/>
              <a:gd name="connsiteY43" fmla="*/ 2057303 h 2171603"/>
              <a:gd name="connsiteX44" fmla="*/ 422910 w 4484044"/>
              <a:gd name="connsiteY44" fmla="*/ 2068733 h 2171603"/>
              <a:gd name="connsiteX45" fmla="*/ 845820 w 4484044"/>
              <a:gd name="connsiteY45" fmla="*/ 2080163 h 2171603"/>
              <a:gd name="connsiteX46" fmla="*/ 891540 w 4484044"/>
              <a:gd name="connsiteY46" fmla="*/ 2091593 h 2171603"/>
              <a:gd name="connsiteX47" fmla="*/ 994410 w 4484044"/>
              <a:gd name="connsiteY47" fmla="*/ 2114453 h 2171603"/>
              <a:gd name="connsiteX48" fmla="*/ 1028700 w 4484044"/>
              <a:gd name="connsiteY48" fmla="*/ 2137313 h 2171603"/>
              <a:gd name="connsiteX49" fmla="*/ 1234440 w 4484044"/>
              <a:gd name="connsiteY49" fmla="*/ 2137313 h 2171603"/>
              <a:gd name="connsiteX50" fmla="*/ 1508760 w 4484044"/>
              <a:gd name="connsiteY50" fmla="*/ 2148743 h 2171603"/>
              <a:gd name="connsiteX51" fmla="*/ 2583180 w 4484044"/>
              <a:gd name="connsiteY51" fmla="*/ 2171603 h 2171603"/>
              <a:gd name="connsiteX52" fmla="*/ 3566160 w 4484044"/>
              <a:gd name="connsiteY52" fmla="*/ 2160173 h 2171603"/>
              <a:gd name="connsiteX53" fmla="*/ 4286250 w 4484044"/>
              <a:gd name="connsiteY53" fmla="*/ 2160173 h 2171603"/>
              <a:gd name="connsiteX54" fmla="*/ 4377690 w 4484044"/>
              <a:gd name="connsiteY54" fmla="*/ 2148743 h 2171603"/>
              <a:gd name="connsiteX55" fmla="*/ 4411980 w 4484044"/>
              <a:gd name="connsiteY55" fmla="*/ 2114453 h 2171603"/>
              <a:gd name="connsiteX56" fmla="*/ 4446270 w 4484044"/>
              <a:gd name="connsiteY56" fmla="*/ 2091593 h 2171603"/>
              <a:gd name="connsiteX57" fmla="*/ 4457700 w 4484044"/>
              <a:gd name="connsiteY57" fmla="*/ 2057303 h 2171603"/>
              <a:gd name="connsiteX58" fmla="*/ 4480560 w 4484044"/>
              <a:gd name="connsiteY58" fmla="*/ 2023013 h 2171603"/>
              <a:gd name="connsiteX59" fmla="*/ 4469130 w 4484044"/>
              <a:gd name="connsiteY59" fmla="*/ 1657253 h 2171603"/>
              <a:gd name="connsiteX60" fmla="*/ 4457700 w 4484044"/>
              <a:gd name="connsiteY60" fmla="*/ 1622963 h 2171603"/>
              <a:gd name="connsiteX61" fmla="*/ 4423410 w 4484044"/>
              <a:gd name="connsiteY61" fmla="*/ 1577243 h 2171603"/>
              <a:gd name="connsiteX62" fmla="*/ 4411980 w 4484044"/>
              <a:gd name="connsiteY62" fmla="*/ 1531523 h 2171603"/>
              <a:gd name="connsiteX63" fmla="*/ 4366260 w 4484044"/>
              <a:gd name="connsiteY63" fmla="*/ 1451513 h 2171603"/>
              <a:gd name="connsiteX64" fmla="*/ 4331970 w 4484044"/>
              <a:gd name="connsiteY64" fmla="*/ 1417223 h 2171603"/>
              <a:gd name="connsiteX65" fmla="*/ 4309110 w 4484044"/>
              <a:gd name="connsiteY65" fmla="*/ 674273 h 2171603"/>
              <a:gd name="connsiteX66" fmla="*/ 4229100 w 4484044"/>
              <a:gd name="connsiteY66" fmla="*/ 617123 h 2171603"/>
              <a:gd name="connsiteX67" fmla="*/ 4160520 w 4484044"/>
              <a:gd name="connsiteY67" fmla="*/ 594263 h 2171603"/>
              <a:gd name="connsiteX68" fmla="*/ 4080510 w 4484044"/>
              <a:gd name="connsiteY68" fmla="*/ 502823 h 2171603"/>
              <a:gd name="connsiteX69" fmla="*/ 4046220 w 4484044"/>
              <a:gd name="connsiteY69" fmla="*/ 491393 h 2171603"/>
              <a:gd name="connsiteX70" fmla="*/ 4057650 w 4484044"/>
              <a:gd name="connsiteY70" fmla="*/ 491393 h 217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484044" h="2171603">
                <a:moveTo>
                  <a:pt x="4057650" y="491393"/>
                </a:moveTo>
                <a:cubicBezTo>
                  <a:pt x="4027414" y="370450"/>
                  <a:pt x="4068465" y="512870"/>
                  <a:pt x="4023360" y="411383"/>
                </a:cubicBezTo>
                <a:cubicBezTo>
                  <a:pt x="4013573" y="389363"/>
                  <a:pt x="4014958" y="362080"/>
                  <a:pt x="4000500" y="342803"/>
                </a:cubicBezTo>
                <a:cubicBezTo>
                  <a:pt x="3989070" y="327563"/>
                  <a:pt x="3977283" y="312585"/>
                  <a:pt x="3966210" y="297083"/>
                </a:cubicBezTo>
                <a:cubicBezTo>
                  <a:pt x="3958225" y="285905"/>
                  <a:pt x="3952144" y="273346"/>
                  <a:pt x="3943350" y="262793"/>
                </a:cubicBezTo>
                <a:cubicBezTo>
                  <a:pt x="3933002" y="250375"/>
                  <a:pt x="3919408" y="240921"/>
                  <a:pt x="3909060" y="228503"/>
                </a:cubicBezTo>
                <a:cubicBezTo>
                  <a:pt x="3882704" y="196875"/>
                  <a:pt x="3889477" y="184968"/>
                  <a:pt x="3851910" y="159923"/>
                </a:cubicBezTo>
                <a:cubicBezTo>
                  <a:pt x="3841885" y="153240"/>
                  <a:pt x="3828396" y="153881"/>
                  <a:pt x="3817620" y="148493"/>
                </a:cubicBezTo>
                <a:cubicBezTo>
                  <a:pt x="3758683" y="119024"/>
                  <a:pt x="3793240" y="104221"/>
                  <a:pt x="3691890" y="102773"/>
                </a:cubicBezTo>
                <a:lnTo>
                  <a:pt x="2891790" y="91343"/>
                </a:lnTo>
                <a:cubicBezTo>
                  <a:pt x="2880360" y="87533"/>
                  <a:pt x="2868276" y="85301"/>
                  <a:pt x="2857500" y="79913"/>
                </a:cubicBezTo>
                <a:cubicBezTo>
                  <a:pt x="2845213" y="73770"/>
                  <a:pt x="2835763" y="62632"/>
                  <a:pt x="2823210" y="57053"/>
                </a:cubicBezTo>
                <a:cubicBezTo>
                  <a:pt x="2801190" y="47266"/>
                  <a:pt x="2754630" y="34193"/>
                  <a:pt x="2754630" y="34193"/>
                </a:cubicBezTo>
                <a:lnTo>
                  <a:pt x="2377440" y="45623"/>
                </a:lnTo>
                <a:cubicBezTo>
                  <a:pt x="552396" y="65678"/>
                  <a:pt x="1244900" y="0"/>
                  <a:pt x="560070" y="68483"/>
                </a:cubicBezTo>
                <a:cubicBezTo>
                  <a:pt x="544830" y="72293"/>
                  <a:pt x="529455" y="75597"/>
                  <a:pt x="514350" y="79913"/>
                </a:cubicBezTo>
                <a:cubicBezTo>
                  <a:pt x="502765" y="83223"/>
                  <a:pt x="491968" y="89511"/>
                  <a:pt x="480060" y="91343"/>
                </a:cubicBezTo>
                <a:cubicBezTo>
                  <a:pt x="442215" y="97165"/>
                  <a:pt x="403860" y="98963"/>
                  <a:pt x="365760" y="102773"/>
                </a:cubicBezTo>
                <a:cubicBezTo>
                  <a:pt x="354330" y="106583"/>
                  <a:pt x="342002" y="108352"/>
                  <a:pt x="331470" y="114203"/>
                </a:cubicBezTo>
                <a:cubicBezTo>
                  <a:pt x="307453" y="127546"/>
                  <a:pt x="288954" y="151235"/>
                  <a:pt x="262890" y="159923"/>
                </a:cubicBezTo>
                <a:lnTo>
                  <a:pt x="228600" y="171353"/>
                </a:lnTo>
                <a:cubicBezTo>
                  <a:pt x="217170" y="182783"/>
                  <a:pt x="206728" y="195295"/>
                  <a:pt x="194310" y="205643"/>
                </a:cubicBezTo>
                <a:cubicBezTo>
                  <a:pt x="183757" y="214437"/>
                  <a:pt x="168602" y="217776"/>
                  <a:pt x="160020" y="228503"/>
                </a:cubicBezTo>
                <a:cubicBezTo>
                  <a:pt x="152494" y="237911"/>
                  <a:pt x="153978" y="252017"/>
                  <a:pt x="148590" y="262793"/>
                </a:cubicBezTo>
                <a:cubicBezTo>
                  <a:pt x="142447" y="275080"/>
                  <a:pt x="131309" y="284530"/>
                  <a:pt x="125730" y="297083"/>
                </a:cubicBezTo>
                <a:cubicBezTo>
                  <a:pt x="115943" y="319103"/>
                  <a:pt x="110490" y="342803"/>
                  <a:pt x="102870" y="365663"/>
                </a:cubicBezTo>
                <a:cubicBezTo>
                  <a:pt x="99060" y="377093"/>
                  <a:pt x="93803" y="388139"/>
                  <a:pt x="91440" y="399953"/>
                </a:cubicBezTo>
                <a:cubicBezTo>
                  <a:pt x="83820" y="438053"/>
                  <a:pt x="78004" y="476559"/>
                  <a:pt x="68580" y="514253"/>
                </a:cubicBezTo>
                <a:cubicBezTo>
                  <a:pt x="64770" y="529493"/>
                  <a:pt x="61466" y="544868"/>
                  <a:pt x="57150" y="559973"/>
                </a:cubicBezTo>
                <a:cubicBezTo>
                  <a:pt x="53840" y="571558"/>
                  <a:pt x="48334" y="582502"/>
                  <a:pt x="45720" y="594263"/>
                </a:cubicBezTo>
                <a:cubicBezTo>
                  <a:pt x="29804" y="665884"/>
                  <a:pt x="30164" y="723314"/>
                  <a:pt x="22860" y="800003"/>
                </a:cubicBezTo>
                <a:cubicBezTo>
                  <a:pt x="19589" y="834349"/>
                  <a:pt x="14863" y="868543"/>
                  <a:pt x="11430" y="902873"/>
                </a:cubicBezTo>
                <a:cubicBezTo>
                  <a:pt x="7243" y="944747"/>
                  <a:pt x="3810" y="986693"/>
                  <a:pt x="0" y="1028603"/>
                </a:cubicBezTo>
                <a:cubicBezTo>
                  <a:pt x="3810" y="1207673"/>
                  <a:pt x="1308" y="1386989"/>
                  <a:pt x="11430" y="1565813"/>
                </a:cubicBezTo>
                <a:cubicBezTo>
                  <a:pt x="13246" y="1597896"/>
                  <a:pt x="35397" y="1642579"/>
                  <a:pt x="57150" y="1668683"/>
                </a:cubicBezTo>
                <a:cubicBezTo>
                  <a:pt x="67498" y="1681101"/>
                  <a:pt x="78681" y="1693049"/>
                  <a:pt x="91440" y="1702973"/>
                </a:cubicBezTo>
                <a:cubicBezTo>
                  <a:pt x="113127" y="1719841"/>
                  <a:pt x="160020" y="1748693"/>
                  <a:pt x="160020" y="1748693"/>
                </a:cubicBezTo>
                <a:cubicBezTo>
                  <a:pt x="163830" y="1760123"/>
                  <a:pt x="166062" y="1772207"/>
                  <a:pt x="171450" y="1782983"/>
                </a:cubicBezTo>
                <a:cubicBezTo>
                  <a:pt x="177593" y="1795270"/>
                  <a:pt x="188899" y="1804647"/>
                  <a:pt x="194310" y="1817273"/>
                </a:cubicBezTo>
                <a:cubicBezTo>
                  <a:pt x="200498" y="1831712"/>
                  <a:pt x="199552" y="1848554"/>
                  <a:pt x="205740" y="1862993"/>
                </a:cubicBezTo>
                <a:cubicBezTo>
                  <a:pt x="217675" y="1890841"/>
                  <a:pt x="242293" y="1910976"/>
                  <a:pt x="262890" y="1931573"/>
                </a:cubicBezTo>
                <a:cubicBezTo>
                  <a:pt x="266700" y="1943003"/>
                  <a:pt x="268932" y="1955087"/>
                  <a:pt x="274320" y="1965863"/>
                </a:cubicBezTo>
                <a:cubicBezTo>
                  <a:pt x="285459" y="1988142"/>
                  <a:pt x="311809" y="2020399"/>
                  <a:pt x="331470" y="2034443"/>
                </a:cubicBezTo>
                <a:cubicBezTo>
                  <a:pt x="345335" y="2044347"/>
                  <a:pt x="361236" y="2051320"/>
                  <a:pt x="377190" y="2057303"/>
                </a:cubicBezTo>
                <a:cubicBezTo>
                  <a:pt x="391899" y="2062819"/>
                  <a:pt x="407220" y="2067968"/>
                  <a:pt x="422910" y="2068733"/>
                </a:cubicBezTo>
                <a:cubicBezTo>
                  <a:pt x="563764" y="2075604"/>
                  <a:pt x="704850" y="2076353"/>
                  <a:pt x="845820" y="2080163"/>
                </a:cubicBezTo>
                <a:cubicBezTo>
                  <a:pt x="861060" y="2083973"/>
                  <a:pt x="876205" y="2088185"/>
                  <a:pt x="891540" y="2091593"/>
                </a:cubicBezTo>
                <a:cubicBezTo>
                  <a:pt x="1022137" y="2120615"/>
                  <a:pt x="882909" y="2086578"/>
                  <a:pt x="994410" y="2114453"/>
                </a:cubicBezTo>
                <a:cubicBezTo>
                  <a:pt x="1005840" y="2122073"/>
                  <a:pt x="1016413" y="2131170"/>
                  <a:pt x="1028700" y="2137313"/>
                </a:cubicBezTo>
                <a:cubicBezTo>
                  <a:pt x="1091261" y="2168593"/>
                  <a:pt x="1174889" y="2141283"/>
                  <a:pt x="1234440" y="2137313"/>
                </a:cubicBezTo>
                <a:cubicBezTo>
                  <a:pt x="1325880" y="2141123"/>
                  <a:pt x="1417254" y="2147152"/>
                  <a:pt x="1508760" y="2148743"/>
                </a:cubicBezTo>
                <a:cubicBezTo>
                  <a:pt x="2582259" y="2167413"/>
                  <a:pt x="2219211" y="2050280"/>
                  <a:pt x="2583180" y="2171603"/>
                </a:cubicBezTo>
                <a:lnTo>
                  <a:pt x="3566160" y="2160173"/>
                </a:lnTo>
                <a:cubicBezTo>
                  <a:pt x="4201116" y="2150329"/>
                  <a:pt x="3862698" y="2138995"/>
                  <a:pt x="4286250" y="2160173"/>
                </a:cubicBezTo>
                <a:cubicBezTo>
                  <a:pt x="4316730" y="2156363"/>
                  <a:pt x="4348822" y="2159240"/>
                  <a:pt x="4377690" y="2148743"/>
                </a:cubicBezTo>
                <a:cubicBezTo>
                  <a:pt x="4392881" y="2143219"/>
                  <a:pt x="4399562" y="2124801"/>
                  <a:pt x="4411980" y="2114453"/>
                </a:cubicBezTo>
                <a:cubicBezTo>
                  <a:pt x="4422533" y="2105659"/>
                  <a:pt x="4434840" y="2099213"/>
                  <a:pt x="4446270" y="2091593"/>
                </a:cubicBezTo>
                <a:cubicBezTo>
                  <a:pt x="4450080" y="2080163"/>
                  <a:pt x="4452312" y="2068079"/>
                  <a:pt x="4457700" y="2057303"/>
                </a:cubicBezTo>
                <a:cubicBezTo>
                  <a:pt x="4463843" y="2045016"/>
                  <a:pt x="4480168" y="2036745"/>
                  <a:pt x="4480560" y="2023013"/>
                </a:cubicBezTo>
                <a:cubicBezTo>
                  <a:pt x="4484044" y="1901083"/>
                  <a:pt x="4476089" y="1779034"/>
                  <a:pt x="4469130" y="1657253"/>
                </a:cubicBezTo>
                <a:cubicBezTo>
                  <a:pt x="4468443" y="1645224"/>
                  <a:pt x="4463678" y="1633424"/>
                  <a:pt x="4457700" y="1622963"/>
                </a:cubicBezTo>
                <a:cubicBezTo>
                  <a:pt x="4448249" y="1606423"/>
                  <a:pt x="4434840" y="1592483"/>
                  <a:pt x="4423410" y="1577243"/>
                </a:cubicBezTo>
                <a:cubicBezTo>
                  <a:pt x="4419600" y="1562003"/>
                  <a:pt x="4417496" y="1546232"/>
                  <a:pt x="4411980" y="1531523"/>
                </a:cubicBezTo>
                <a:cubicBezTo>
                  <a:pt x="4404358" y="1511197"/>
                  <a:pt x="4381334" y="1469601"/>
                  <a:pt x="4366260" y="1451513"/>
                </a:cubicBezTo>
                <a:cubicBezTo>
                  <a:pt x="4355912" y="1439095"/>
                  <a:pt x="4343400" y="1428653"/>
                  <a:pt x="4331970" y="1417223"/>
                </a:cubicBezTo>
                <a:cubicBezTo>
                  <a:pt x="4243784" y="1152665"/>
                  <a:pt x="4360871" y="1515390"/>
                  <a:pt x="4309110" y="674273"/>
                </a:cubicBezTo>
                <a:cubicBezTo>
                  <a:pt x="4307716" y="651621"/>
                  <a:pt x="4241902" y="622244"/>
                  <a:pt x="4229100" y="617123"/>
                </a:cubicBezTo>
                <a:cubicBezTo>
                  <a:pt x="4206727" y="608174"/>
                  <a:pt x="4160520" y="594263"/>
                  <a:pt x="4160520" y="594263"/>
                </a:cubicBezTo>
                <a:cubicBezTo>
                  <a:pt x="4126230" y="542828"/>
                  <a:pt x="4128135" y="526635"/>
                  <a:pt x="4080510" y="502823"/>
                </a:cubicBezTo>
                <a:cubicBezTo>
                  <a:pt x="4069734" y="497435"/>
                  <a:pt x="4057650" y="495203"/>
                  <a:pt x="4046220" y="491393"/>
                </a:cubicBezTo>
                <a:lnTo>
                  <a:pt x="4057650" y="491393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8596" y="360353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u="sng" dirty="0" smtClean="0">
                <a:solidFill>
                  <a:srgbClr val="0000FF"/>
                </a:solidFill>
              </a:rPr>
              <a:t>Предел разрешения микроскопа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571744"/>
            <a:ext cx="3719512" cy="1357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428728" y="1000108"/>
          <a:ext cx="2143140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8" name="Формула" r:id="rId4" imgW="596641" imgH="393529" progId="Equation.3">
                  <p:embed/>
                </p:oleObj>
              </mc:Choice>
              <mc:Fallback>
                <p:oleObj name="Формула" r:id="rId4" imgW="596641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1000108"/>
                        <a:ext cx="2143140" cy="1285884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143380"/>
            <a:ext cx="3929090" cy="461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00FF"/>
                </a:solidFill>
              </a:rPr>
              <a:t>Чем ↓ </a:t>
            </a:r>
            <a:r>
              <a:rPr lang="en-US" sz="2400" b="1" dirty="0">
                <a:solidFill>
                  <a:srgbClr val="0000FF"/>
                </a:solidFill>
              </a:rPr>
              <a:t>Z</a:t>
            </a:r>
            <a:r>
              <a:rPr lang="ru-RU" sz="2400" b="1" dirty="0">
                <a:solidFill>
                  <a:srgbClr val="0000FF"/>
                </a:solidFill>
              </a:rPr>
              <a:t>, тем </a:t>
            </a:r>
            <a:r>
              <a:rPr lang="en-US" sz="2400" b="1" dirty="0">
                <a:solidFill>
                  <a:srgbClr val="0000FF"/>
                </a:solidFill>
              </a:rPr>
              <a:t>R </a:t>
            </a:r>
            <a:r>
              <a:rPr lang="ru-RU" sz="2400" b="1" dirty="0">
                <a:solidFill>
                  <a:srgbClr val="0000FF"/>
                </a:solidFill>
              </a:rPr>
              <a:t>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7620" y="928670"/>
            <a:ext cx="23574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Z</a:t>
            </a:r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cs typeface="Times New Roman"/>
              </a:rPr>
              <a:t>≈0,5 </a:t>
            </a:r>
            <a:r>
              <a:rPr lang="el-GR" sz="2800" b="1" dirty="0" smtClean="0">
                <a:solidFill>
                  <a:srgbClr val="0000FF"/>
                </a:solidFill>
                <a:cs typeface="Times New Roman"/>
              </a:rPr>
              <a:t>λ</a:t>
            </a:r>
            <a:r>
              <a:rPr lang="ru-RU" sz="2800" b="1" baseline="-25000" dirty="0" err="1" smtClean="0">
                <a:solidFill>
                  <a:srgbClr val="0000FF"/>
                </a:solidFill>
                <a:cs typeface="Times New Roman"/>
              </a:rPr>
              <a:t>зел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857232"/>
            <a:ext cx="25003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λ</a:t>
            </a:r>
            <a:r>
              <a:rPr lang="ru-RU" sz="2400" baseline="-25000" dirty="0" smtClean="0">
                <a:solidFill>
                  <a:srgbClr val="0000FF"/>
                </a:solidFill>
                <a:cs typeface="Times New Roman"/>
              </a:rPr>
              <a:t>зелен</a:t>
            </a:r>
            <a:r>
              <a:rPr lang="ru-RU" sz="2400" dirty="0" smtClean="0">
                <a:solidFill>
                  <a:srgbClr val="B6F79F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=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555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нм</a:t>
            </a:r>
          </a:p>
          <a:p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2143116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5786454"/>
            <a:ext cx="3071834" cy="584775"/>
          </a:xfrm>
          <a:prstGeom prst="rect">
            <a:avLst/>
          </a:prstGeom>
          <a:solidFill>
            <a:srgbClr val="00FFCC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Z</a:t>
            </a:r>
            <a:r>
              <a:rPr lang="ru-RU" sz="2800" baseline="-25000" dirty="0" smtClean="0">
                <a:solidFill>
                  <a:schemeClr val="accent4">
                    <a:lumMod val="75000"/>
                  </a:schemeClr>
                </a:solidFill>
              </a:rPr>
              <a:t>опт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Times New Roman"/>
              </a:rPr>
              <a:t>≈275нм 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4572000" y="1714488"/>
            <a:ext cx="400056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</a:rPr>
              <a:t>Разрешающая способность микроскопа</a:t>
            </a:r>
            <a:r>
              <a:rPr lang="ru-RU" sz="2000" dirty="0" smtClean="0">
                <a:solidFill>
                  <a:srgbClr val="0000FF"/>
                </a:solidFill>
              </a:rPr>
              <a:t>, т.е. </a:t>
            </a:r>
            <a:r>
              <a:rPr lang="ru-RU" sz="2000" i="1" dirty="0" smtClean="0">
                <a:solidFill>
                  <a:srgbClr val="0000FF"/>
                </a:solidFill>
              </a:rPr>
              <a:t>возможность </a:t>
            </a:r>
            <a:r>
              <a:rPr lang="ru-RU" sz="2000" i="1" dirty="0">
                <a:solidFill>
                  <a:srgbClr val="0000FF"/>
                </a:solidFill>
              </a:rPr>
              <a:t>различать мелкие детали ограничена </a:t>
            </a:r>
            <a:r>
              <a:rPr lang="ru-RU" sz="2000" b="1" i="1" u="sng" dirty="0">
                <a:solidFill>
                  <a:srgbClr val="0000FF"/>
                </a:solidFill>
              </a:rPr>
              <a:t>дифракцией</a:t>
            </a:r>
            <a:r>
              <a:rPr lang="ru-RU" sz="2000" i="1" dirty="0">
                <a:solidFill>
                  <a:srgbClr val="0000FF"/>
                </a:solidFill>
              </a:rPr>
              <a:t> </a:t>
            </a:r>
            <a:r>
              <a:rPr lang="ru-RU" sz="2000" b="1" i="1" u="sng" dirty="0">
                <a:solidFill>
                  <a:srgbClr val="0000FF"/>
                </a:solidFill>
              </a:rPr>
              <a:t>света</a:t>
            </a:r>
            <a:r>
              <a:rPr lang="ru-RU" sz="2000" i="1" dirty="0">
                <a:solidFill>
                  <a:srgbClr val="0000FF"/>
                </a:solidFill>
              </a:rPr>
              <a:t> в структуре изучаемого объекта.</a:t>
            </a:r>
          </a:p>
        </p:txBody>
      </p:sp>
      <p:pic>
        <p:nvPicPr>
          <p:cNvPr id="295944" name="Рисунок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857760"/>
            <a:ext cx="1133475" cy="428625"/>
          </a:xfrm>
          <a:prstGeom prst="rect">
            <a:avLst/>
          </a:prstGeom>
          <a:noFill/>
        </p:spPr>
      </p:pic>
      <p:pic>
        <p:nvPicPr>
          <p:cNvPr id="295943" name="Рисунок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4429132"/>
            <a:ext cx="762000" cy="419100"/>
          </a:xfrm>
          <a:prstGeom prst="rect">
            <a:avLst/>
          </a:prstGeom>
          <a:noFill/>
        </p:spPr>
      </p:pic>
      <p:pic>
        <p:nvPicPr>
          <p:cNvPr id="295942" name="Рисунок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9520" y="4929198"/>
            <a:ext cx="819150" cy="409575"/>
          </a:xfrm>
          <a:prstGeom prst="rect">
            <a:avLst/>
          </a:prstGeom>
          <a:noFill/>
        </p:spPr>
      </p:pic>
      <p:pic>
        <p:nvPicPr>
          <p:cNvPr id="295941" name="Рисунок 4"/>
          <p:cNvPicPr>
            <a:picLocks noChangeAspect="1" noChangeArrowheads="1"/>
          </p:cNvPicPr>
          <p:nvPr/>
        </p:nvPicPr>
        <p:blipFill>
          <a:blip r:embed="rId9"/>
          <a:srcRect l="943" b="12000"/>
          <a:stretch>
            <a:fillRect/>
          </a:stretch>
        </p:blipFill>
        <p:spPr bwMode="auto">
          <a:xfrm rot="10800000">
            <a:off x="6000760" y="4929198"/>
            <a:ext cx="1000132" cy="1047749"/>
          </a:xfrm>
          <a:prstGeom prst="rect">
            <a:avLst/>
          </a:prstGeom>
          <a:noFill/>
        </p:spPr>
      </p:pic>
      <p:pic>
        <p:nvPicPr>
          <p:cNvPr id="295940" name="Рисунок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0800000">
            <a:off x="7500958" y="5572140"/>
            <a:ext cx="896041" cy="526424"/>
          </a:xfrm>
          <a:prstGeom prst="rect">
            <a:avLst/>
          </a:prstGeom>
          <a:noFill/>
        </p:spPr>
      </p:pic>
      <p:pic>
        <p:nvPicPr>
          <p:cNvPr id="295939" name="Рисунок 2"/>
          <p:cNvPicPr>
            <a:picLocks noChangeAspect="1" noChangeArrowheads="1"/>
          </p:cNvPicPr>
          <p:nvPr/>
        </p:nvPicPr>
        <p:blipFill>
          <a:blip r:embed="rId11">
            <a:grayscl/>
            <a:biLevel thresh="50000"/>
          </a:blip>
          <a:srcRect/>
          <a:stretch>
            <a:fillRect/>
          </a:stretch>
        </p:blipFill>
        <p:spPr bwMode="auto">
          <a:xfrm rot="10800000">
            <a:off x="4786314" y="5572140"/>
            <a:ext cx="1231900" cy="450850"/>
          </a:xfrm>
          <a:prstGeom prst="rect">
            <a:avLst/>
          </a:prstGeom>
          <a:noFill/>
        </p:spPr>
      </p:pic>
      <p:sp>
        <p:nvSpPr>
          <p:cNvPr id="295946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5948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5949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57818" y="6000768"/>
            <a:ext cx="1643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</a:rPr>
              <a:t>Разрешены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9454" y="6072206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</a:rPr>
              <a:t>разрешены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29190" y="407194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</a:rPr>
              <a:t>Критерий Рэлея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24" name="Стрелка вверх 23"/>
          <p:cNvSpPr/>
          <p:nvPr/>
        </p:nvSpPr>
        <p:spPr>
          <a:xfrm>
            <a:off x="3214678" y="4214818"/>
            <a:ext cx="45719" cy="285752"/>
          </a:xfrm>
          <a:prstGeom prst="up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1428728" y="4286256"/>
            <a:ext cx="71438" cy="285752"/>
          </a:xfrm>
          <a:prstGeom prst="down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Вследствие дифракции изображение малой светящейся </a:t>
            </a:r>
            <a:r>
              <a:rPr lang="ru-RU" sz="2400" b="1" dirty="0" smtClean="0">
                <a:solidFill>
                  <a:srgbClr val="0000FF"/>
                </a:solidFill>
              </a:rPr>
              <a:t>точки</a:t>
            </a:r>
            <a:r>
              <a:rPr lang="ru-RU" sz="2400" dirty="0" smtClean="0">
                <a:solidFill>
                  <a:srgbClr val="0000FF"/>
                </a:solidFill>
              </a:rPr>
              <a:t>, даваемое объективом, имеет вид не точки, а круглого </a:t>
            </a:r>
            <a:r>
              <a:rPr lang="ru-RU" sz="2400" b="1" dirty="0" smtClean="0">
                <a:solidFill>
                  <a:srgbClr val="0000FF"/>
                </a:solidFill>
              </a:rPr>
              <a:t>светлого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диска</a:t>
            </a:r>
            <a:r>
              <a:rPr lang="ru-RU" sz="2400" dirty="0" smtClean="0">
                <a:solidFill>
                  <a:srgbClr val="0000FF"/>
                </a:solidFill>
              </a:rPr>
              <a:t>, окруженного </a:t>
            </a:r>
            <a:r>
              <a:rPr lang="ru-RU" sz="2400" b="1" dirty="0" smtClean="0">
                <a:solidFill>
                  <a:srgbClr val="0000FF"/>
                </a:solidFill>
              </a:rPr>
              <a:t>темными</a:t>
            </a:r>
            <a:r>
              <a:rPr lang="ru-RU" sz="2400" dirty="0" smtClean="0">
                <a:solidFill>
                  <a:srgbClr val="0000FF"/>
                </a:solidFill>
              </a:rPr>
              <a:t> и </a:t>
            </a:r>
            <a:r>
              <a:rPr lang="ru-RU" sz="2400" b="1" dirty="0" smtClean="0">
                <a:solidFill>
                  <a:srgbClr val="0000FF"/>
                </a:solidFill>
              </a:rPr>
              <a:t>светлыми</a:t>
            </a:r>
            <a:r>
              <a:rPr lang="ru-RU" sz="2400" dirty="0" smtClean="0">
                <a:solidFill>
                  <a:srgbClr val="0000FF"/>
                </a:solidFill>
              </a:rPr>
              <a:t> кольцами.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96963" name="Picture 3" descr="C:\Documents and Settings\1\Мои документы\Мои рисунки\250px-Zeisswerk_Jena_um_19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071678"/>
            <a:ext cx="2571768" cy="142876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96964" name="Picture 4" descr="C:\Documents and Settings\1\Мои документы\Мои рисунки\Карл Цейс в Йене 1978 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929066"/>
            <a:ext cx="2628886" cy="223540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96966" name="Picture 6" descr="C:\Documents and Settings\1\Мои документы\Мои рисунки\25_Abbe-Erns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428868"/>
            <a:ext cx="2400300" cy="283845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57158" y="5429264"/>
            <a:ext cx="250033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Эрнст </a:t>
            </a:r>
            <a:r>
              <a:rPr lang="ru-RU" dirty="0" err="1" smtClean="0"/>
              <a:t>Аббе</a:t>
            </a:r>
            <a:r>
              <a:rPr lang="ru-RU" dirty="0" smtClean="0"/>
              <a:t>, 1887г. Директор </a:t>
            </a:r>
            <a:r>
              <a:rPr lang="ru-RU" dirty="0" err="1" smtClean="0"/>
              <a:t>Цейсовской</a:t>
            </a:r>
            <a:r>
              <a:rPr lang="ru-RU" dirty="0" smtClean="0"/>
              <a:t> фирмы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3500438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Фирма Цейса.  Йена, 1910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15140" y="6215082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1978 г.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2500306"/>
            <a:ext cx="2857520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00FF"/>
                </a:solidFill>
              </a:rPr>
              <a:t>Аббе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использовал в качестве объекта </a:t>
            </a:r>
            <a:r>
              <a:rPr lang="ru-RU" i="1" dirty="0" smtClean="0">
                <a:solidFill>
                  <a:srgbClr val="0000FF"/>
                </a:solidFill>
              </a:rPr>
              <a:t>модель</a:t>
            </a:r>
            <a:r>
              <a:rPr lang="ru-RU" dirty="0" smtClean="0">
                <a:solidFill>
                  <a:srgbClr val="0000FF"/>
                </a:solidFill>
              </a:rPr>
              <a:t>: </a:t>
            </a:r>
            <a:r>
              <a:rPr lang="ru-RU" b="1" i="1" u="sng" dirty="0" smtClean="0">
                <a:solidFill>
                  <a:srgbClr val="0000FF"/>
                </a:solidFill>
              </a:rPr>
              <a:t>дифракционную решетку</a:t>
            </a:r>
            <a:r>
              <a:rPr lang="ru-RU" dirty="0" smtClean="0">
                <a:solidFill>
                  <a:srgbClr val="0000FF"/>
                </a:solidFill>
              </a:rPr>
              <a:t>, поскольку препарат, </a:t>
            </a:r>
            <a:r>
              <a:rPr lang="ru-RU" b="1" i="1" dirty="0" smtClean="0">
                <a:solidFill>
                  <a:srgbClr val="00B050"/>
                </a:solidFill>
              </a:rPr>
              <a:t>например, эритроциты</a:t>
            </a:r>
            <a:r>
              <a:rPr lang="ru-RU" dirty="0" smtClean="0">
                <a:solidFill>
                  <a:srgbClr val="0000FF"/>
                </a:solidFill>
              </a:rPr>
              <a:t>, трудно описать математически.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2" name="Picture 6" descr="C:\Documents and Settings\1\Мои документы\Мои рисунки\диф. решетка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3641" y="5357826"/>
            <a:ext cx="1325911" cy="106331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96967" name="Picture 7" descr="C:\Documents and Settings\1\Мои документы\Мои рисунки\Eris1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5357826"/>
            <a:ext cx="1285884" cy="107343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501122" cy="1200329"/>
          </a:xfrm>
          <a:prstGeom prst="rect">
            <a:avLst/>
          </a:prstGeom>
          <a:gradFill flip="none" rotWithShape="1">
            <a:gsLst>
              <a:gs pos="0">
                <a:srgbClr val="00FFCC">
                  <a:tint val="66000"/>
                  <a:satMod val="160000"/>
                </a:srgbClr>
              </a:gs>
              <a:gs pos="50000">
                <a:srgbClr val="00FFCC">
                  <a:tint val="44500"/>
                  <a:satMod val="160000"/>
                </a:srgbClr>
              </a:gs>
              <a:gs pos="100000">
                <a:srgbClr val="00FFCC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00FF"/>
                </a:solidFill>
              </a:rPr>
              <a:t>Аббе</a:t>
            </a:r>
            <a:r>
              <a:rPr lang="ru-RU" sz="2400" dirty="0" smtClean="0">
                <a:solidFill>
                  <a:srgbClr val="0000FF"/>
                </a:solidFill>
              </a:rPr>
              <a:t> установил, что </a:t>
            </a:r>
            <a:r>
              <a:rPr lang="ru-RU" sz="2400" b="1" dirty="0" smtClean="0">
                <a:solidFill>
                  <a:srgbClr val="0000FF"/>
                </a:solidFill>
              </a:rPr>
              <a:t>изображение получается</a:t>
            </a:r>
            <a:r>
              <a:rPr lang="ru-RU" sz="2400" dirty="0" smtClean="0">
                <a:solidFill>
                  <a:srgbClr val="0000FF"/>
                </a:solidFill>
              </a:rPr>
              <a:t>, если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в объектив попадают максимум нулевого порядка и один из максимумов </a:t>
            </a:r>
            <a:r>
              <a:rPr lang="en-US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I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порядка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5143512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Если спектры(2) </a:t>
            </a:r>
            <a:r>
              <a:rPr lang="ru-RU" sz="2000" b="1" u="sng" dirty="0" smtClean="0">
                <a:solidFill>
                  <a:srgbClr val="0000FF"/>
                </a:solidFill>
              </a:rPr>
              <a:t>не попадают </a:t>
            </a:r>
            <a:r>
              <a:rPr lang="ru-RU" sz="2000" dirty="0" smtClean="0">
                <a:solidFill>
                  <a:srgbClr val="0000FF"/>
                </a:solidFill>
              </a:rPr>
              <a:t>в объектив, то линии нельзя видеть в отдельности. Они перекрываются. Объект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кажется равномерно освещенным, лишенным всякой структуры, однородным.</a:t>
            </a:r>
            <a:endParaRPr lang="ru-RU" sz="2000" b="1" i="1" u="sng" dirty="0">
              <a:solidFill>
                <a:srgbClr val="0000FF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85992"/>
            <a:ext cx="2905129" cy="290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6"/>
          <p:cNvSpPr txBox="1">
            <a:spLocks noChangeArrowheads="1"/>
          </p:cNvSpPr>
          <p:nvPr/>
        </p:nvSpPr>
        <p:spPr bwMode="auto">
          <a:xfrm>
            <a:off x="4857752" y="3929066"/>
            <a:ext cx="38576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cs typeface="Arial" charset="0"/>
              </a:rPr>
              <a:t>Дифракционная решётка 1</a:t>
            </a:r>
          </a:p>
        </p:txBody>
      </p:sp>
      <p:sp>
        <p:nvSpPr>
          <p:cNvPr id="7" name="TextBox 57"/>
          <p:cNvSpPr txBox="1">
            <a:spLocks noChangeArrowheads="1"/>
          </p:cNvSpPr>
          <p:nvPr/>
        </p:nvSpPr>
        <p:spPr bwMode="auto">
          <a:xfrm>
            <a:off x="4857752" y="4429132"/>
            <a:ext cx="3857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cs typeface="Arial" charset="0"/>
              </a:rPr>
              <a:t>Дифракционная решётка 2 (более мелкая)</a:t>
            </a:r>
          </a:p>
        </p:txBody>
      </p:sp>
      <p:sp>
        <p:nvSpPr>
          <p:cNvPr id="10" name="TextBox 51"/>
          <p:cNvSpPr txBox="1">
            <a:spLocks noChangeArrowheads="1"/>
          </p:cNvSpPr>
          <p:nvPr/>
        </p:nvSpPr>
        <p:spPr bwMode="auto">
          <a:xfrm>
            <a:off x="2786050" y="2500306"/>
            <a:ext cx="1428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00FF"/>
                </a:solidFill>
                <a:cs typeface="Arial" charset="0"/>
              </a:rPr>
              <a:t>объектив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6200000" flipV="1">
            <a:off x="1500170" y="2285989"/>
            <a:ext cx="2428875" cy="14287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49"/>
          <p:cNvSpPr txBox="1">
            <a:spLocks noChangeArrowheads="1"/>
          </p:cNvSpPr>
          <p:nvPr/>
        </p:nvSpPr>
        <p:spPr bwMode="auto">
          <a:xfrm>
            <a:off x="785786" y="2071678"/>
            <a:ext cx="14287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max 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0го порядка</a:t>
            </a:r>
          </a:p>
        </p:txBody>
      </p:sp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2357422" y="2000240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1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2964648" y="2393146"/>
            <a:ext cx="2286000" cy="13573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50"/>
          <p:cNvSpPr txBox="1">
            <a:spLocks noChangeArrowheads="1"/>
          </p:cNvSpPr>
          <p:nvPr/>
        </p:nvSpPr>
        <p:spPr bwMode="auto">
          <a:xfrm>
            <a:off x="4786314" y="1714488"/>
            <a:ext cx="135732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max  </a:t>
            </a:r>
            <a:r>
              <a:rPr lang="ru-RU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1го порядка</a:t>
            </a:r>
          </a:p>
        </p:txBody>
      </p:sp>
      <p:sp>
        <p:nvSpPr>
          <p:cNvPr id="17" name="TextBox 29"/>
          <p:cNvSpPr txBox="1">
            <a:spLocks noChangeArrowheads="1"/>
          </p:cNvSpPr>
          <p:nvPr/>
        </p:nvSpPr>
        <p:spPr bwMode="auto">
          <a:xfrm>
            <a:off x="4286248" y="1928802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1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>
            <a:off x="1142976" y="2786058"/>
            <a:ext cx="2286000" cy="18573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TextBox 31"/>
          <p:cNvSpPr txBox="1">
            <a:spLocks noChangeArrowheads="1"/>
          </p:cNvSpPr>
          <p:nvPr/>
        </p:nvSpPr>
        <p:spPr bwMode="auto">
          <a:xfrm>
            <a:off x="1428728" y="3143248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2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3428992" y="2428868"/>
            <a:ext cx="2357437" cy="22145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5" name="TextBox 30"/>
          <p:cNvSpPr txBox="1">
            <a:spLocks noChangeArrowheads="1"/>
          </p:cNvSpPr>
          <p:nvPr/>
        </p:nvSpPr>
        <p:spPr bwMode="auto">
          <a:xfrm>
            <a:off x="4500562" y="3429000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2</a:t>
            </a:r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643050"/>
            <a:ext cx="1928826" cy="180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Овал 26"/>
          <p:cNvSpPr/>
          <p:nvPr/>
        </p:nvSpPr>
        <p:spPr>
          <a:xfrm>
            <a:off x="6786578" y="1714488"/>
            <a:ext cx="1214446" cy="178593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4643446"/>
            <a:ext cx="2643206" cy="56900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</p:pic>
      <p:sp>
        <p:nvSpPr>
          <p:cNvPr id="30" name="Овал 29"/>
          <p:cNvSpPr/>
          <p:nvPr/>
        </p:nvSpPr>
        <p:spPr>
          <a:xfrm>
            <a:off x="2357422" y="4643446"/>
            <a:ext cx="642942" cy="500066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143372" y="414338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предмет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4214818"/>
            <a:ext cx="163057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cs typeface="Arial" charset="0"/>
              </a:rPr>
              <a:t>Z = 275 </a:t>
            </a:r>
            <a:r>
              <a:rPr lang="ru-RU" b="1" dirty="0" smtClean="0">
                <a:solidFill>
                  <a:srgbClr val="0000FF"/>
                </a:solidFill>
                <a:cs typeface="Arial" charset="0"/>
              </a:rPr>
              <a:t>нм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Полезное увеличение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071546"/>
            <a:ext cx="8429684" cy="126188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Полезное увеличение </a:t>
            </a:r>
            <a:r>
              <a:rPr lang="ru-RU" sz="2400" dirty="0" smtClean="0">
                <a:solidFill>
                  <a:srgbClr val="0000FF"/>
                </a:solidFill>
              </a:rPr>
              <a:t>– это увеличение, при котором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глаз 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r>
              <a:rPr lang="ru-RU" sz="2400" dirty="0" smtClean="0">
                <a:solidFill>
                  <a:srgbClr val="0000FF"/>
                </a:solidFill>
              </a:rPr>
              <a:t> различает все элементы структуры объекта, разрешаемые микроскопом.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714620"/>
            <a:ext cx="2273300" cy="1143000"/>
          </a:xfrm>
          <a:prstGeom prst="rect">
            <a:avLst/>
          </a:prstGeom>
          <a:gradFill>
            <a:gsLst>
              <a:gs pos="0">
                <a:srgbClr val="00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4286248" y="2571744"/>
            <a:ext cx="48093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200" dirty="0">
                <a:solidFill>
                  <a:srgbClr val="0000FF"/>
                </a:solidFill>
              </a:rPr>
              <a:t> </a:t>
            </a:r>
            <a:r>
              <a:rPr lang="ru-RU" sz="2000" dirty="0">
                <a:solidFill>
                  <a:srgbClr val="0000FF"/>
                </a:solidFill>
              </a:rPr>
              <a:t>предел разрешения глаза</a:t>
            </a:r>
          </a:p>
          <a:p>
            <a:pPr>
              <a:buFontTx/>
              <a:buChar char="-"/>
            </a:pPr>
            <a:endParaRPr lang="ru-RU" sz="2000" dirty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2000" dirty="0">
                <a:solidFill>
                  <a:srgbClr val="0000FF"/>
                </a:solidFill>
              </a:rPr>
              <a:t> предел разрешения микроскопа</a:t>
            </a:r>
            <a:r>
              <a:rPr lang="ru-RU" sz="2200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2500306"/>
            <a:ext cx="549275" cy="571500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143248"/>
            <a:ext cx="328612" cy="7143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57158" y="4143380"/>
            <a:ext cx="8429684" cy="230832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Если размеры предмета равны пределу разрешения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микроскопа    </a:t>
            </a:r>
            <a:r>
              <a:rPr lang="ru-RU" sz="2400" dirty="0" smtClean="0">
                <a:solidFill>
                  <a:srgbClr val="0000FF"/>
                </a:solidFill>
              </a:rPr>
              <a:t>, а размеры его изображения – пределу разрешения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глаза</a:t>
            </a:r>
            <a:r>
              <a:rPr lang="ru-RU" sz="2400" dirty="0" smtClean="0">
                <a:solidFill>
                  <a:srgbClr val="0000FF"/>
                </a:solidFill>
              </a:rPr>
              <a:t>, и если это изображение расположено на расстоянии наилучшего зрения от глаза, то увеличение называют </a:t>
            </a:r>
            <a:r>
              <a:rPr lang="ru-RU" sz="2400" b="1" u="sng" dirty="0" smtClean="0">
                <a:solidFill>
                  <a:srgbClr val="0000FF"/>
                </a:solidFill>
              </a:rPr>
              <a:t>полезным</a:t>
            </a:r>
            <a:r>
              <a:rPr lang="ru-RU" sz="2400" dirty="0" smtClean="0">
                <a:solidFill>
                  <a:srgbClr val="0000FF"/>
                </a:solidFill>
              </a:rPr>
              <a:t>, 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3643314"/>
            <a:ext cx="3429024" cy="461963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00FF"/>
                </a:solidFill>
              </a:rPr>
              <a:t>500 А ≤ Г ≤ 1000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85720" y="3429000"/>
            <a:ext cx="4286280" cy="1357322"/>
          </a:xfrm>
          <a:prstGeom prst="roundRect">
            <a:avLst/>
          </a:prstGeom>
          <a:solidFill>
            <a:srgbClr val="00FFCC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Иммерсионные системы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00010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Иммерсия</a:t>
            </a:r>
            <a:r>
              <a:rPr lang="ru-RU" sz="2400" b="1" i="1" dirty="0" smtClean="0">
                <a:solidFill>
                  <a:srgbClr val="0000FF"/>
                </a:solidFill>
              </a:rPr>
              <a:t>  - </a:t>
            </a:r>
            <a:r>
              <a:rPr lang="ru-RU" sz="2400" b="1" i="1" dirty="0" smtClean="0">
                <a:solidFill>
                  <a:srgbClr val="00B050"/>
                </a:solidFill>
              </a:rPr>
              <a:t>лат. 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9058" y="1000108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погружение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643050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Иммерсионная система – это оптическая система, в которой пространство между предметом и объективом </a:t>
            </a:r>
            <a:r>
              <a:rPr lang="ru-RU" sz="2400" b="1" i="1" dirty="0" smtClean="0">
                <a:solidFill>
                  <a:srgbClr val="0000FF"/>
                </a:solidFill>
              </a:rPr>
              <a:t>заполнено иммерсионной жидкостью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2857496"/>
            <a:ext cx="2786082" cy="523220"/>
          </a:xfrm>
          <a:prstGeom prst="rect">
            <a:avLst/>
          </a:prstGeom>
          <a:solidFill>
            <a:srgbClr val="00FF00"/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n</a:t>
            </a:r>
            <a:r>
              <a:rPr lang="ru-RU" sz="2800" b="1" baseline="-25000" dirty="0" smtClean="0">
                <a:solidFill>
                  <a:srgbClr val="0000FF"/>
                </a:solidFill>
              </a:rPr>
              <a:t>им</a:t>
            </a:r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</a:rPr>
              <a:t>n</a:t>
            </a:r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baseline="-25000" dirty="0" smtClean="0">
                <a:solidFill>
                  <a:srgbClr val="0000FF"/>
                </a:solidFill>
              </a:rPr>
              <a:t>c</a:t>
            </a:r>
            <a:r>
              <a:rPr lang="ru-RU" sz="2800" b="1" baseline="-25000" dirty="0" smtClean="0">
                <a:solidFill>
                  <a:srgbClr val="0000FF"/>
                </a:solidFill>
              </a:rPr>
              <a:t>текла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85721" y="3357562"/>
            <a:ext cx="45005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u="sng" dirty="0" smtClean="0">
                <a:solidFill>
                  <a:srgbClr val="0000FF"/>
                </a:solidFill>
              </a:rPr>
              <a:t> </a:t>
            </a:r>
            <a:endParaRPr lang="ru-RU" u="sng" dirty="0">
              <a:solidFill>
                <a:srgbClr val="0000FF"/>
              </a:solidFill>
            </a:endParaRPr>
          </a:p>
          <a:p>
            <a:r>
              <a:rPr lang="ru-RU" b="1" dirty="0">
                <a:solidFill>
                  <a:srgbClr val="0000FF"/>
                </a:solidFill>
              </a:rPr>
              <a:t>Кедровое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>
                <a:solidFill>
                  <a:srgbClr val="0000FF"/>
                </a:solidFill>
              </a:rPr>
              <a:t>масло </a:t>
            </a:r>
            <a:r>
              <a:rPr lang="ru-RU" dirty="0" smtClean="0">
                <a:solidFill>
                  <a:srgbClr val="0000FF"/>
                </a:solidFill>
              </a:rPr>
              <a:t>(</a:t>
            </a:r>
            <a:r>
              <a:rPr lang="en-US" b="1" dirty="0" smtClean="0">
                <a:solidFill>
                  <a:srgbClr val="0000FF"/>
                </a:solidFill>
              </a:rPr>
              <a:t>n </a:t>
            </a:r>
            <a:r>
              <a:rPr lang="ru-RU" b="1" dirty="0" smtClean="0">
                <a:solidFill>
                  <a:srgbClr val="0000FF"/>
                </a:solidFill>
              </a:rPr>
              <a:t>=1,515</a:t>
            </a:r>
            <a:r>
              <a:rPr lang="ru-RU" dirty="0">
                <a:solidFill>
                  <a:srgbClr val="0000FF"/>
                </a:solidFill>
              </a:rPr>
              <a:t>)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Глицерин </a:t>
            </a:r>
            <a:r>
              <a:rPr lang="ru-RU" dirty="0" smtClean="0">
                <a:solidFill>
                  <a:srgbClr val="0000FF"/>
                </a:solidFill>
              </a:rPr>
              <a:t>(</a:t>
            </a:r>
            <a:r>
              <a:rPr lang="en-US" b="1" dirty="0" smtClean="0">
                <a:solidFill>
                  <a:srgbClr val="0000FF"/>
                </a:solidFill>
              </a:rPr>
              <a:t>n </a:t>
            </a:r>
            <a:r>
              <a:rPr lang="ru-RU" b="1" dirty="0" smtClean="0">
                <a:solidFill>
                  <a:srgbClr val="0000FF"/>
                </a:solidFill>
              </a:rPr>
              <a:t>=1,434</a:t>
            </a:r>
            <a:r>
              <a:rPr lang="ru-RU" dirty="0">
                <a:solidFill>
                  <a:srgbClr val="0000FF"/>
                </a:solidFill>
              </a:rPr>
              <a:t>)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 Вазелиновое масло</a:t>
            </a:r>
            <a:r>
              <a:rPr lang="ru-RU" dirty="0" smtClean="0">
                <a:solidFill>
                  <a:srgbClr val="0000FF"/>
                </a:solidFill>
              </a:rPr>
              <a:t> (</a:t>
            </a:r>
            <a:r>
              <a:rPr lang="en-US" b="1" dirty="0" smtClean="0">
                <a:solidFill>
                  <a:srgbClr val="0000FF"/>
                </a:solidFill>
              </a:rPr>
              <a:t>n </a:t>
            </a:r>
            <a:r>
              <a:rPr lang="ru-RU" b="1" dirty="0" smtClean="0">
                <a:solidFill>
                  <a:srgbClr val="0000FF"/>
                </a:solidFill>
              </a:rPr>
              <a:t>=1,503</a:t>
            </a:r>
            <a:r>
              <a:rPr lang="ru-RU" dirty="0">
                <a:solidFill>
                  <a:srgbClr val="0000FF"/>
                </a:solidFill>
              </a:rPr>
              <a:t>)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 </a:t>
            </a:r>
            <a:endParaRPr lang="ru-RU" dirty="0">
              <a:solidFill>
                <a:srgbClr val="0000FF"/>
              </a:solidFill>
            </a:endParaRPr>
          </a:p>
          <a:p>
            <a:pPr eaLnBrk="0" hangingPunct="0"/>
            <a:endParaRPr lang="ru-RU" sz="1800" dirty="0">
              <a:solidFill>
                <a:srgbClr val="0000FF"/>
              </a:solidFill>
            </a:endParaRPr>
          </a:p>
        </p:txBody>
      </p:sp>
      <p:sp>
        <p:nvSpPr>
          <p:cNvPr id="10" name="Плюс 9"/>
          <p:cNvSpPr/>
          <p:nvPr/>
        </p:nvSpPr>
        <p:spPr>
          <a:xfrm>
            <a:off x="7572396" y="2357430"/>
            <a:ext cx="357190" cy="357190"/>
          </a:xfrm>
          <a:prstGeom prst="mathPlus">
            <a:avLst>
              <a:gd name="adj1" fmla="val 19520"/>
            </a:avLst>
          </a:prstGeom>
          <a:solidFill>
            <a:srgbClr val="FF00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357188" cy="71437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</p:pic>
      <p:sp>
        <p:nvSpPr>
          <p:cNvPr id="13" name="Стрелка вверх 12"/>
          <p:cNvSpPr/>
          <p:nvPr/>
        </p:nvSpPr>
        <p:spPr>
          <a:xfrm>
            <a:off x="5072066" y="4286256"/>
            <a:ext cx="45719" cy="500066"/>
          </a:xfrm>
          <a:prstGeom prst="up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429124" y="5214950"/>
            <a:ext cx="2214578" cy="36933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Рассеяние света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286248" y="5143512"/>
            <a:ext cx="71438" cy="428628"/>
          </a:xfrm>
          <a:prstGeom prst="down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500694" y="5715016"/>
            <a:ext cx="2286016" cy="646331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Контрастность изображения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7" name="Стрелка вверх 16"/>
          <p:cNvSpPr/>
          <p:nvPr/>
        </p:nvSpPr>
        <p:spPr>
          <a:xfrm>
            <a:off x="5357818" y="5786454"/>
            <a:ext cx="45719" cy="500066"/>
          </a:xfrm>
          <a:prstGeom prst="up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572264" y="4214818"/>
            <a:ext cx="2286016" cy="107721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Можно исследовать объекты, находящиеся на </a:t>
            </a:r>
            <a:r>
              <a:rPr lang="ru-RU" sz="1600" b="1" dirty="0" smtClean="0">
                <a:solidFill>
                  <a:srgbClr val="0000FF"/>
                </a:solidFill>
              </a:rPr>
              <a:t>разной</a:t>
            </a:r>
            <a:r>
              <a:rPr lang="ru-RU" sz="1600" dirty="0" smtClean="0">
                <a:solidFill>
                  <a:srgbClr val="0000FF"/>
                </a:solidFill>
              </a:rPr>
              <a:t> глубине</a:t>
            </a:r>
            <a:endParaRPr lang="ru-RU" sz="1600" dirty="0">
              <a:solidFill>
                <a:srgbClr val="0000FF"/>
              </a:solidFill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357166"/>
            <a:ext cx="1357322" cy="135732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0" name="Picture 3" descr="F:\Медицинская и биологическая физика курс лекций с задачами Федорова Фаустов\Презентации Галина Вячеславовна\Геом.опт\скан\304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t="11308" b="17077"/>
          <a:stretch>
            <a:fillRect/>
          </a:stretch>
        </p:blipFill>
        <p:spPr bwMode="auto">
          <a:xfrm>
            <a:off x="357158" y="5000636"/>
            <a:ext cx="3632198" cy="1357322"/>
          </a:xfrm>
          <a:prstGeom prst="rect">
            <a:avLst/>
          </a:prstGeom>
          <a:gradFill>
            <a:gsLst>
              <a:gs pos="0">
                <a:srgbClr val="00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1" name="Стрелка вверх 20"/>
          <p:cNvSpPr/>
          <p:nvPr/>
        </p:nvSpPr>
        <p:spPr>
          <a:xfrm>
            <a:off x="4714876" y="3500438"/>
            <a:ext cx="45719" cy="500066"/>
          </a:xfrm>
          <a:prstGeom prst="up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7752" y="3429000"/>
            <a:ext cx="3786214" cy="646331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Апертура</a:t>
            </a:r>
            <a:r>
              <a:rPr lang="ru-RU" dirty="0" smtClean="0">
                <a:solidFill>
                  <a:srgbClr val="0000FF"/>
                </a:solidFill>
              </a:rPr>
              <a:t> объектива </a:t>
            </a:r>
            <a:r>
              <a:rPr lang="ru-RU" b="1" dirty="0" smtClean="0">
                <a:solidFill>
                  <a:srgbClr val="0000FF"/>
                </a:solidFill>
              </a:rPr>
              <a:t>А=1,3 </a:t>
            </a:r>
            <a:r>
              <a:rPr lang="ru-RU" dirty="0" smtClean="0">
                <a:solidFill>
                  <a:srgbClr val="0000FF"/>
                </a:solidFill>
              </a:rPr>
              <a:t>против 0,9 у сухого.</a:t>
            </a:r>
          </a:p>
        </p:txBody>
      </p:sp>
      <p:pic>
        <p:nvPicPr>
          <p:cNvPr id="26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071810"/>
            <a:ext cx="1785950" cy="305565"/>
          </a:xfrm>
          <a:prstGeom prst="rect">
            <a:avLst/>
          </a:prstGeom>
          <a:gradFill>
            <a:gsLst>
              <a:gs pos="0">
                <a:srgbClr val="00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3" name="Овал 22"/>
          <p:cNvSpPr/>
          <p:nvPr/>
        </p:nvSpPr>
        <p:spPr>
          <a:xfrm>
            <a:off x="7500958" y="2285992"/>
            <a:ext cx="571504" cy="500066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00FF"/>
                </a:solidFill>
              </a:rPr>
              <a:t>Оптика</a:t>
            </a:r>
            <a:r>
              <a:rPr lang="ru-RU" sz="2800" b="1" dirty="0" smtClean="0">
                <a:solidFill>
                  <a:srgbClr val="0000FF"/>
                </a:solidFill>
              </a:rPr>
              <a:t> –</a:t>
            </a:r>
            <a:r>
              <a:rPr lang="ru-RU" sz="2400" b="1" dirty="0" smtClean="0">
                <a:solidFill>
                  <a:srgbClr val="0000FF"/>
                </a:solidFill>
              </a:rPr>
              <a:t>наука о зрительном восприятии.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142984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Свет играет значительную роль в </a:t>
            </a:r>
            <a:r>
              <a:rPr lang="ru-RU" sz="2400" b="1" u="sng" dirty="0" smtClean="0">
                <a:solidFill>
                  <a:srgbClr val="0000FF"/>
                </a:solidFill>
              </a:rPr>
              <a:t>возбуждении, поддержании и регулировании </a:t>
            </a:r>
            <a:r>
              <a:rPr lang="ru-RU" sz="2400" dirty="0" smtClean="0">
                <a:solidFill>
                  <a:srgbClr val="0000FF"/>
                </a:solidFill>
              </a:rPr>
              <a:t>биологических процессов.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85992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Без </a:t>
            </a:r>
            <a:r>
              <a:rPr lang="ru-RU" sz="2400" b="1" i="1" dirty="0" smtClean="0">
                <a:solidFill>
                  <a:srgbClr val="0000FF"/>
                </a:solidFill>
              </a:rPr>
              <a:t>оптических инструментов </a:t>
            </a:r>
            <a:r>
              <a:rPr lang="ru-RU" sz="2400" dirty="0" smtClean="0">
                <a:solidFill>
                  <a:srgbClr val="0000FF"/>
                </a:solidFill>
              </a:rPr>
              <a:t>ни одна наука не смогла бы достичь </a:t>
            </a:r>
            <a:r>
              <a:rPr lang="ru-RU" sz="2400" i="1" u="sng" dirty="0" smtClean="0">
                <a:solidFill>
                  <a:srgbClr val="0000FF"/>
                </a:solidFill>
              </a:rPr>
              <a:t>современного уровня своего развития.</a:t>
            </a:r>
            <a:endParaRPr lang="ru-RU" sz="2400" i="1" u="sng" dirty="0">
              <a:solidFill>
                <a:srgbClr val="0000FF"/>
              </a:solidFill>
            </a:endParaRPr>
          </a:p>
        </p:txBody>
      </p:sp>
      <p:pic>
        <p:nvPicPr>
          <p:cNvPr id="1026" name="Picture 2" descr="C:\Documents and Settings\1\Мои документы\Мои рисунки\офтальм. прибор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00438"/>
            <a:ext cx="3786214" cy="257176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1028" name="Picture 4" descr="C:\Documents and Settings\1\Мои документы\Мои рисунки\поляриз. микроско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8044" y="3286124"/>
            <a:ext cx="2303876" cy="307183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latin typeface="+mj-lt"/>
              </a:rPr>
              <a:t>Поляризация света</a:t>
            </a:r>
            <a:endParaRPr lang="ru-RU" sz="32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071546"/>
            <a:ext cx="8501122" cy="1200329"/>
          </a:xfrm>
          <a:prstGeom prst="rect">
            <a:avLst/>
          </a:prstGeom>
          <a:solidFill>
            <a:srgbClr val="00FF00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способность </a:t>
            </a:r>
            <a:r>
              <a:rPr lang="ru-RU" sz="2400" dirty="0" smtClean="0">
                <a:solidFill>
                  <a:srgbClr val="0000FF"/>
                </a:solidFill>
              </a:rPr>
              <a:t>электромагнитных волн ограничивать волновое движение лишь одной плоскостью.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57346" name="Picture 2" descr="C:\Documents and Settings\1\Мои документы\Мои рисунки\пчел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2452678" cy="2117479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7347" name="Picture 3" descr="C:\Documents and Settings\1\Мои документы\Мои рисунки\кло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285992"/>
            <a:ext cx="3071834" cy="2286016"/>
          </a:xfrm>
          <a:prstGeom prst="rect">
            <a:avLst/>
          </a:prstGeom>
          <a:noFill/>
        </p:spPr>
      </p:pic>
      <p:pic>
        <p:nvPicPr>
          <p:cNvPr id="57349" name="Picture 5" descr="C:\Documents and Settings\1\Мои документы\Мои рисунки\мух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357430"/>
            <a:ext cx="2479928" cy="226694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215074" y="4929198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Кто чувствует поляризованный свет?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464344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pic>
        <p:nvPicPr>
          <p:cNvPr id="12" name="Picture 7" descr="C:\Documents and Settings\1\Мои документы\Мои рисунки\normal_Photo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500570"/>
            <a:ext cx="2643206" cy="2021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  <a:latin typeface="+mj-lt"/>
              </a:rPr>
              <a:t>Свет естественный и поляризованный</a:t>
            </a:r>
            <a:endParaRPr lang="ru-RU" sz="2800" b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8501122" cy="120032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Свет естественный </a:t>
            </a:r>
            <a:r>
              <a:rPr lang="ru-RU" sz="2400" dirty="0" smtClean="0">
                <a:solidFill>
                  <a:srgbClr val="0000FF"/>
                </a:solidFill>
              </a:rPr>
              <a:t>– это </a:t>
            </a:r>
            <a:r>
              <a:rPr lang="ru-RU" sz="2400" b="1" dirty="0" smtClean="0">
                <a:solidFill>
                  <a:srgbClr val="0000FF"/>
                </a:solidFill>
              </a:rPr>
              <a:t>э</a:t>
            </a:r>
            <a:r>
              <a:rPr lang="en-US" sz="2400" b="1" dirty="0" smtClean="0">
                <a:solidFill>
                  <a:srgbClr val="0000FF"/>
                </a:solidFill>
              </a:rPr>
              <a:t>/</a:t>
            </a:r>
            <a:r>
              <a:rPr lang="ru-RU" sz="2400" b="1" dirty="0" smtClean="0">
                <a:solidFill>
                  <a:srgbClr val="0000FF"/>
                </a:solidFill>
              </a:rPr>
              <a:t>м</a:t>
            </a:r>
            <a:r>
              <a:rPr lang="ru-RU" sz="2400" dirty="0" smtClean="0">
                <a:solidFill>
                  <a:srgbClr val="0000FF"/>
                </a:solidFill>
              </a:rPr>
              <a:t> волна, в которой </a:t>
            </a:r>
            <a:r>
              <a:rPr lang="ru-RU" sz="2400" b="1" dirty="0" smtClean="0">
                <a:solidFill>
                  <a:srgbClr val="0000FF"/>
                </a:solidFill>
              </a:rPr>
              <a:t>векторы</a:t>
            </a:r>
            <a:r>
              <a:rPr lang="ru-RU" sz="2400" dirty="0" smtClean="0">
                <a:solidFill>
                  <a:srgbClr val="0000FF"/>
                </a:solidFill>
              </a:rPr>
              <a:t>       напряженности электрического поля лежат в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различных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плоскостях.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928794" y="1285860"/>
          <a:ext cx="355602" cy="458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9" name="Формула" r:id="rId3" imgW="139639" imgH="203112" progId="Equation.3">
                  <p:embed/>
                </p:oleObj>
              </mc:Choice>
              <mc:Fallback>
                <p:oleObj name="Формула" r:id="rId3" imgW="139639" imgH="203112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1285860"/>
                        <a:ext cx="355602" cy="4587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299" name="Picture 3" descr="C:\Documents and Settings\1\Мои документы\Мои рисунки\эм волна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214554"/>
            <a:ext cx="2239783" cy="1285884"/>
          </a:xfrm>
          <a:prstGeom prst="rect">
            <a:avLst/>
          </a:prstGeom>
          <a:noFill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6"/>
          <a:srcRect l="8304" t="55224" r="79044" b="8955"/>
          <a:stretch>
            <a:fillRect/>
          </a:stretch>
        </p:blipFill>
        <p:spPr bwMode="auto">
          <a:xfrm>
            <a:off x="4572000" y="2143116"/>
            <a:ext cx="1071570" cy="1143008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2357430"/>
            <a:ext cx="200026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6143636" y="2143116"/>
            <a:ext cx="1357322" cy="1357322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0"/>
            <a:ext cx="5715040" cy="156966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Свет поляризованный </a:t>
            </a:r>
            <a:r>
              <a:rPr lang="ru-RU" sz="2400" dirty="0" smtClean="0">
                <a:solidFill>
                  <a:srgbClr val="0000FF"/>
                </a:solidFill>
              </a:rPr>
              <a:t>– это э</a:t>
            </a:r>
            <a:r>
              <a:rPr lang="en-US" sz="2400" dirty="0" smtClean="0">
                <a:solidFill>
                  <a:srgbClr val="0000FF"/>
                </a:solidFill>
              </a:rPr>
              <a:t>/</a:t>
            </a:r>
            <a:r>
              <a:rPr lang="ru-RU" sz="2400" dirty="0" smtClean="0">
                <a:solidFill>
                  <a:srgbClr val="0000FF"/>
                </a:solidFill>
              </a:rPr>
              <a:t>м волна, в которой </a:t>
            </a:r>
            <a:r>
              <a:rPr lang="ru-RU" sz="2400" b="1" i="1" dirty="0" smtClean="0">
                <a:solidFill>
                  <a:srgbClr val="0000FF"/>
                </a:solidFill>
              </a:rPr>
              <a:t>электрический вектор </a:t>
            </a:r>
            <a:r>
              <a:rPr lang="ru-RU" sz="2400" dirty="0" smtClean="0">
                <a:solidFill>
                  <a:srgbClr val="0000FF"/>
                </a:solidFill>
              </a:rPr>
              <a:t>лежит а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определенной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 фиксированной </a:t>
            </a:r>
            <a:r>
              <a:rPr lang="ru-RU" sz="2400" dirty="0" smtClean="0">
                <a:solidFill>
                  <a:srgbClr val="0000FF"/>
                </a:solidFill>
              </a:rPr>
              <a:t>плоскости.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5429264"/>
            <a:ext cx="27146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143240" y="550070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или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Двойная стрелка вверх/вниз 18"/>
          <p:cNvSpPr/>
          <p:nvPr/>
        </p:nvSpPr>
        <p:spPr>
          <a:xfrm>
            <a:off x="4071934" y="5715016"/>
            <a:ext cx="45719" cy="571504"/>
          </a:xfrm>
          <a:prstGeom prst="upDownArrow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верх/вниз 19"/>
          <p:cNvSpPr/>
          <p:nvPr/>
        </p:nvSpPr>
        <p:spPr>
          <a:xfrm>
            <a:off x="4286248" y="5715016"/>
            <a:ext cx="45719" cy="571504"/>
          </a:xfrm>
          <a:prstGeom prst="upDownArrow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ая стрелка вверх/вниз 20"/>
          <p:cNvSpPr/>
          <p:nvPr/>
        </p:nvSpPr>
        <p:spPr>
          <a:xfrm>
            <a:off x="3857620" y="5715016"/>
            <a:ext cx="45719" cy="571504"/>
          </a:xfrm>
          <a:prstGeom prst="upDownArrow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4429124" y="5715016"/>
          <a:ext cx="3556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0" name="Формула" r:id="rId9" imgW="139639" imgH="203112" progId="Equation.3">
                  <p:embed/>
                </p:oleObj>
              </mc:Choice>
              <mc:Fallback>
                <p:oleObj name="Формула" r:id="rId9" imgW="139639" imgH="203112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5715016"/>
                        <a:ext cx="35560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929190" y="5286388"/>
            <a:ext cx="3857652" cy="120032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0800000" scaled="1"/>
            <a:tileRect/>
          </a:gra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Плоскость поляризации </a:t>
            </a:r>
            <a:r>
              <a:rPr lang="ru-RU" dirty="0" smtClean="0">
                <a:solidFill>
                  <a:srgbClr val="0000FF"/>
                </a:solidFill>
              </a:rPr>
              <a:t>– это плоскость, в которой колеблется </a:t>
            </a:r>
            <a:r>
              <a:rPr lang="ru-RU" b="1" dirty="0" smtClean="0">
                <a:solidFill>
                  <a:srgbClr val="0000FF"/>
                </a:solidFill>
              </a:rPr>
              <a:t>электрический вектор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25" name="Picture 5" descr="C:\Documents and Settings\1\Мои документы\Мои рисунки\opt-12.gif"/>
          <p:cNvPicPr>
            <a:picLocks noChangeAspect="1" noChangeArrowheads="1"/>
          </p:cNvPicPr>
          <p:nvPr/>
        </p:nvPicPr>
        <p:blipFill>
          <a:blip r:embed="rId10"/>
          <a:srcRect l="11904"/>
          <a:stretch>
            <a:fillRect/>
          </a:stretch>
        </p:blipFill>
        <p:spPr bwMode="auto">
          <a:xfrm>
            <a:off x="6072198" y="3714752"/>
            <a:ext cx="2643222" cy="128588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01122" cy="1569660"/>
          </a:xfrm>
          <a:prstGeom prst="rect">
            <a:avLst/>
          </a:prstGeom>
          <a:solidFill>
            <a:srgbClr val="A4FAE3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Поляризатор</a:t>
            </a:r>
            <a:r>
              <a:rPr lang="ru-RU" sz="2400" dirty="0" smtClean="0">
                <a:solidFill>
                  <a:srgbClr val="0000FF"/>
                </a:solidFill>
              </a:rPr>
              <a:t> – это устройство, позволяющее получить </a:t>
            </a:r>
            <a:r>
              <a:rPr lang="ru-RU" sz="2400" b="1" dirty="0" smtClean="0">
                <a:solidFill>
                  <a:srgbClr val="0000FF"/>
                </a:solidFill>
              </a:rPr>
              <a:t>поляризованный </a:t>
            </a:r>
            <a:r>
              <a:rPr lang="ru-RU" sz="2400" dirty="0" smtClean="0">
                <a:solidFill>
                  <a:srgbClr val="0000FF"/>
                </a:solidFill>
              </a:rPr>
              <a:t>свет из </a:t>
            </a:r>
            <a:r>
              <a:rPr lang="ru-RU" sz="2400" b="1" i="1" dirty="0" smtClean="0">
                <a:solidFill>
                  <a:srgbClr val="0000FF"/>
                </a:solidFill>
              </a:rPr>
              <a:t>естественного</a:t>
            </a:r>
            <a:r>
              <a:rPr lang="ru-RU" sz="2400" dirty="0" smtClean="0">
                <a:solidFill>
                  <a:srgbClr val="0000FF"/>
                </a:solidFill>
              </a:rPr>
              <a:t>, причем он пропускает колебания параллельные  главной плоскости.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1928802"/>
            <a:ext cx="3500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Изготавливается из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</a:rPr>
              <a:t>герапатита</a:t>
            </a:r>
            <a:r>
              <a:rPr lang="ru-RU" sz="2400" dirty="0" smtClean="0">
                <a:solidFill>
                  <a:srgbClr val="0000FF"/>
                </a:solidFill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исландского</a:t>
            </a:r>
            <a:br>
              <a:rPr lang="ru-RU" sz="2400" b="1" dirty="0" smtClean="0">
                <a:solidFill>
                  <a:srgbClr val="0000FF"/>
                </a:solidFill>
              </a:rPr>
            </a:br>
            <a:r>
              <a:rPr lang="ru-RU" sz="2400" b="1" dirty="0" smtClean="0">
                <a:solidFill>
                  <a:srgbClr val="0000FF"/>
                </a:solidFill>
              </a:rPr>
              <a:t>  шпата,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турмалина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59395" name="Picture 3" descr="C:\Documents and Settings\1\Мои документы\Мои рисунки\sparo исландский шпа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071678"/>
            <a:ext cx="1828800" cy="192882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643306" y="3500438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dirty="0"/>
          </a:p>
        </p:txBody>
      </p:sp>
      <p:pic>
        <p:nvPicPr>
          <p:cNvPr id="59397" name="Picture 5" descr="C:\Documents and Settings\1\Мои документы\Мои рисунки\турмал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71942"/>
            <a:ext cx="3207536" cy="228599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59398" name="Picture 6" descr="C:\Documents and Settings\1\Мои документы\Мои рисунки\a-og-turmal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214818"/>
            <a:ext cx="2935614" cy="220343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cxnSp>
        <p:nvCxnSpPr>
          <p:cNvPr id="12" name="Прямая со стрелкой 11"/>
          <p:cNvCxnSpPr>
            <a:endCxn id="59395" idx="1"/>
          </p:cNvCxnSpPr>
          <p:nvPr/>
        </p:nvCxnSpPr>
        <p:spPr>
          <a:xfrm flipV="1">
            <a:off x="4714876" y="3036091"/>
            <a:ext cx="2214578" cy="1785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2786050" y="257174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3571868" y="3786190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286248" y="3786190"/>
            <a:ext cx="157163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C:\Documents and Settings\1\Мои документы\Мои рисунки\поляризато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928802"/>
            <a:ext cx="2381250" cy="200026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C:\Documents and Settings\1\Мои документы\Мои рисунки\schema_polyar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5715040" cy="246855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357166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Анализатор </a:t>
            </a:r>
            <a:r>
              <a:rPr lang="ru-RU" sz="2400" dirty="0" smtClean="0">
                <a:solidFill>
                  <a:srgbClr val="0000FF"/>
                </a:solidFill>
              </a:rPr>
              <a:t>– это поляризатор, используемый для </a:t>
            </a:r>
            <a:r>
              <a:rPr lang="ru-RU" sz="2400" b="1" dirty="0" smtClean="0">
                <a:solidFill>
                  <a:srgbClr val="0000FF"/>
                </a:solidFill>
              </a:rPr>
              <a:t>анализа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60418" name="Picture 2" descr="C:\Documents and Settings\1\Мои документы\Мои рисунки\150px-Animation_polariseu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714752"/>
            <a:ext cx="3357586" cy="278608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357422" y="1071546"/>
            <a:ext cx="6429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П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1142984"/>
            <a:ext cx="6429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78579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114298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Что надо делать с анализатором?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Picture 2" descr="C:\Documents and Settings\1\Мои документы\Мои рисунки\поляр. фильт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857364"/>
            <a:ext cx="2000264" cy="162285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500042"/>
            <a:ext cx="3626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u="sng" dirty="0" smtClean="0">
                <a:solidFill>
                  <a:srgbClr val="0000FF"/>
                </a:solidFill>
                <a:latin typeface="+mj-lt"/>
                <a:cs typeface="Arial" pitchFamily="34" charset="0"/>
              </a:rPr>
              <a:t>Закон </a:t>
            </a:r>
            <a:r>
              <a:rPr lang="ru-RU" sz="3200" b="1" u="sng" dirty="0" err="1" smtClean="0">
                <a:solidFill>
                  <a:srgbClr val="0000FF"/>
                </a:solidFill>
                <a:latin typeface="+mj-lt"/>
                <a:cs typeface="Arial" pitchFamily="34" charset="0"/>
              </a:rPr>
              <a:t>Малюса</a:t>
            </a:r>
            <a:endParaRPr lang="ru-RU" sz="3200" b="1" u="sng" dirty="0">
              <a:solidFill>
                <a:srgbClr val="0000FF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61442" name="Object 11"/>
          <p:cNvGraphicFramePr>
            <a:graphicFrameLocks noChangeAspect="1"/>
          </p:cNvGraphicFramePr>
          <p:nvPr/>
        </p:nvGraphicFramePr>
        <p:xfrm>
          <a:off x="2285984" y="1285860"/>
          <a:ext cx="3727466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0" name="Формула" r:id="rId3" imgW="825500" imgH="241300" progId="Equation.3">
                  <p:embed/>
                </p:oleObj>
              </mc:Choice>
              <mc:Fallback>
                <p:oleObj name="Формула" r:id="rId3" imgW="825500" imgH="2413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984" y="1285860"/>
                        <a:ext cx="3727466" cy="103346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46434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r>
              <a:rPr lang="ru-RU" sz="2400" b="1" baseline="-25000" dirty="0" err="1" smtClean="0">
                <a:solidFill>
                  <a:srgbClr val="0000FF"/>
                </a:solidFill>
              </a:rPr>
              <a:t>еств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.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4572008"/>
            <a:ext cx="285752" cy="1214446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035951" y="5036355"/>
            <a:ext cx="1214446" cy="285752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57422" y="5857892"/>
            <a:ext cx="6429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П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4643446"/>
            <a:ext cx="285752" cy="1214446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3321835" y="5107793"/>
            <a:ext cx="1214446" cy="285752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43306" y="5929330"/>
            <a:ext cx="6429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428728" y="5143512"/>
            <a:ext cx="928694" cy="71438"/>
          </a:xfrm>
          <a:prstGeom prst="right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786050" y="5214950"/>
            <a:ext cx="928694" cy="71438"/>
          </a:xfrm>
          <a:prstGeom prst="right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4143372" y="5214950"/>
            <a:ext cx="928694" cy="71438"/>
          </a:xfrm>
          <a:prstGeom prst="right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2643182"/>
            <a:ext cx="272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 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28926" y="4714884"/>
            <a:ext cx="498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0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6" y="4643446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5286380" y="4429132"/>
            <a:ext cx="3500462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I</a:t>
            </a:r>
            <a:r>
              <a:rPr lang="en-US" dirty="0"/>
              <a:t> – </a:t>
            </a:r>
            <a:r>
              <a:rPr lang="ru-RU" dirty="0"/>
              <a:t>интенсивность света, вышедшего из анализатора</a:t>
            </a:r>
          </a:p>
          <a:p>
            <a:r>
              <a:rPr lang="en-US" i="1" dirty="0"/>
              <a:t>I</a:t>
            </a:r>
            <a:r>
              <a:rPr lang="en-US" i="1" baseline="-25000" dirty="0"/>
              <a:t>0</a:t>
            </a:r>
            <a:r>
              <a:rPr lang="ru-RU" dirty="0"/>
              <a:t> – интенсивность света падающего на анализатор</a:t>
            </a:r>
          </a:p>
          <a:p>
            <a:r>
              <a:rPr lang="en-US" i="1" dirty="0"/>
              <a:t>φ</a:t>
            </a:r>
            <a:r>
              <a:rPr lang="ru-RU" i="1" dirty="0"/>
              <a:t> – </a:t>
            </a:r>
            <a:r>
              <a:rPr lang="ru-RU" dirty="0"/>
              <a:t>угол между плоскостями анализатора и поляризатора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5143504" y="1643050"/>
            <a:ext cx="285752" cy="14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4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371252"/>
              </p:ext>
            </p:extLst>
          </p:nvPr>
        </p:nvGraphicFramePr>
        <p:xfrm>
          <a:off x="2159000" y="2571750"/>
          <a:ext cx="3897313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1" name="Формула" r:id="rId5" imgW="1168200" imgH="393480" progId="Equation.3">
                  <p:embed/>
                </p:oleObj>
              </mc:Choice>
              <mc:Fallback>
                <p:oleObj name="Формула" r:id="rId5" imgW="11682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2571750"/>
                        <a:ext cx="3897313" cy="100012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357165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 Способы получения поляризованного света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857232"/>
            <a:ext cx="8501122" cy="230832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 попадании естественного света на: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 Границу раздела двух </a:t>
            </a:r>
            <a:r>
              <a:rPr lang="ru-RU" sz="2400" b="1" dirty="0" smtClean="0">
                <a:solidFill>
                  <a:srgbClr val="0000FF"/>
                </a:solidFill>
              </a:rPr>
              <a:t>изотропных </a:t>
            </a:r>
            <a:r>
              <a:rPr lang="ru-RU" sz="2400" dirty="0" smtClean="0">
                <a:solidFill>
                  <a:srgbClr val="0000FF"/>
                </a:solidFill>
              </a:rPr>
              <a:t>диэлектриков.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Анизотропный</a:t>
            </a:r>
            <a:r>
              <a:rPr lang="ru-RU" sz="2400" dirty="0" smtClean="0">
                <a:solidFill>
                  <a:srgbClr val="0000FF"/>
                </a:solidFill>
              </a:rPr>
              <a:t> кристалл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Вещество, обладающее </a:t>
            </a:r>
            <a:r>
              <a:rPr lang="ru-RU" sz="2400" b="1" dirty="0" smtClean="0">
                <a:solidFill>
                  <a:srgbClr val="0000FF"/>
                </a:solidFill>
              </a:rPr>
              <a:t>дихроизмом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При </a:t>
            </a:r>
            <a:r>
              <a:rPr lang="ru-RU" sz="2400" b="1" dirty="0" smtClean="0">
                <a:solidFill>
                  <a:srgbClr val="0000FF"/>
                </a:solidFill>
              </a:rPr>
              <a:t>рассеянии</a:t>
            </a:r>
            <a:r>
              <a:rPr lang="ru-RU" sz="2400" dirty="0" smtClean="0">
                <a:solidFill>
                  <a:srgbClr val="0000FF"/>
                </a:solidFill>
              </a:rPr>
              <a:t> света 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86124"/>
            <a:ext cx="1874976" cy="158625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85720" y="500063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Стопа Столетова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2" name="Picture 4" descr="C:\Documents and Settings\1\Мои документы\Мои рисунки\исл. шпат слева, иолит справа.jpg"/>
          <p:cNvPicPr>
            <a:picLocks noChangeAspect="1" noChangeArrowheads="1"/>
          </p:cNvPicPr>
          <p:nvPr/>
        </p:nvPicPr>
        <p:blipFill>
          <a:blip r:embed="rId3"/>
          <a:srcRect r="46453"/>
          <a:stretch>
            <a:fillRect/>
          </a:stretch>
        </p:blipFill>
        <p:spPr bwMode="auto">
          <a:xfrm>
            <a:off x="2643174" y="3357562"/>
            <a:ext cx="1714512" cy="235745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3" name="Picture 4" descr="C:\Documents and Settings\1\Мои документы\Мои рисунки\исл. шпат слева, иолит справа.jpg"/>
          <p:cNvPicPr>
            <a:picLocks noChangeAspect="1" noChangeArrowheads="1"/>
          </p:cNvPicPr>
          <p:nvPr/>
        </p:nvPicPr>
        <p:blipFill>
          <a:blip r:embed="rId3"/>
          <a:srcRect l="62882"/>
          <a:stretch>
            <a:fillRect/>
          </a:stretch>
        </p:blipFill>
        <p:spPr bwMode="auto">
          <a:xfrm>
            <a:off x="4572000" y="3214686"/>
            <a:ext cx="1697021" cy="27241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785786" y="535782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557214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6314" y="600076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58082" y="600076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86380" y="6000768"/>
            <a:ext cx="100013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иолит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3174" y="5786454"/>
            <a:ext cx="17145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Исландский шпат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" name="Picture 3" descr="C:\Documents and Settings\1\Мои документы\Мои рисунки\арктическое небо.jpg"/>
          <p:cNvPicPr>
            <a:picLocks noChangeAspect="1" noChangeArrowheads="1"/>
          </p:cNvPicPr>
          <p:nvPr/>
        </p:nvPicPr>
        <p:blipFill>
          <a:blip r:embed="rId4"/>
          <a:srcRect b="75556"/>
          <a:stretch>
            <a:fillRect/>
          </a:stretch>
        </p:blipFill>
        <p:spPr bwMode="auto">
          <a:xfrm rot="16200000">
            <a:off x="5857884" y="4286256"/>
            <a:ext cx="2357454" cy="78581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1" name="Picture 3" descr="C:\Documents and Settings\1\Мои документы\Мои рисунки\арктическое небо.jpg"/>
          <p:cNvPicPr>
            <a:picLocks noChangeAspect="1" noChangeArrowheads="1"/>
          </p:cNvPicPr>
          <p:nvPr/>
        </p:nvPicPr>
        <p:blipFill>
          <a:blip r:embed="rId4"/>
          <a:srcRect t="68889" b="11111"/>
          <a:stretch>
            <a:fillRect/>
          </a:stretch>
        </p:blipFill>
        <p:spPr bwMode="auto">
          <a:xfrm rot="5400000">
            <a:off x="6858016" y="4357694"/>
            <a:ext cx="2357454" cy="64294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1.</a:t>
            </a:r>
            <a:r>
              <a:rPr lang="ru-RU" i="1" dirty="0" smtClean="0"/>
              <a:t>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Поляризация света при отражении и преломлении при попадании на границу двух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изотропных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диэлектриков. 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3143272" cy="278608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57158" y="4572008"/>
          <a:ext cx="2400300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4" name="Формула" r:id="rId4" imgW="583693" imgH="266469" progId="Equation.3">
                  <p:embed/>
                </p:oleObj>
              </mc:Choice>
              <mc:Fallback>
                <p:oleObj name="Формула" r:id="rId4" imgW="583693" imgH="26646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572008"/>
                        <a:ext cx="2400300" cy="1090612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5720" y="5643578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0000FF"/>
                </a:solidFill>
              </a:rPr>
              <a:t>i</a:t>
            </a:r>
            <a:r>
              <a:rPr lang="ru-RU" sz="2000" baseline="-25000" dirty="0" err="1" smtClean="0">
                <a:solidFill>
                  <a:srgbClr val="0000FF"/>
                </a:solidFill>
              </a:rPr>
              <a:t>Бр</a:t>
            </a:r>
            <a:r>
              <a:rPr lang="ru-RU" sz="2000" baseline="-25000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– угол </a:t>
            </a:r>
            <a:r>
              <a:rPr lang="ru-RU" sz="2000" b="1" dirty="0" smtClean="0">
                <a:solidFill>
                  <a:srgbClr val="0000FF"/>
                </a:solidFill>
              </a:rPr>
              <a:t>полной</a:t>
            </a:r>
            <a:r>
              <a:rPr lang="ru-RU" sz="2000" dirty="0" smtClean="0">
                <a:solidFill>
                  <a:srgbClr val="0000FF"/>
                </a:solidFill>
              </a:rPr>
              <a:t> поляризации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63491" name="Picture 3" descr="C:\Documents and Settings\1\Мои документы\Мои рисунки\_Sir_David_Brews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1571612"/>
            <a:ext cx="2068843" cy="256037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571868" y="4143380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Сэр Дэвид </a:t>
            </a:r>
            <a:r>
              <a:rPr lang="ru-RU" sz="1600" dirty="0" err="1" smtClean="0">
                <a:solidFill>
                  <a:schemeClr val="accent4">
                    <a:lumMod val="75000"/>
                  </a:schemeClr>
                </a:solidFill>
              </a:rPr>
              <a:t>Брюстер</a:t>
            </a: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1781-1868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1500174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В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35 лет </a:t>
            </a:r>
            <a:r>
              <a:rPr lang="ru-RU" sz="2000" dirty="0" smtClean="0">
                <a:solidFill>
                  <a:srgbClr val="0000FF"/>
                </a:solidFill>
              </a:rPr>
              <a:t>в </a:t>
            </a:r>
            <a:r>
              <a:rPr lang="ru-RU" sz="2000" b="1" dirty="0" smtClean="0">
                <a:solidFill>
                  <a:srgbClr val="0000FF"/>
                </a:solidFill>
              </a:rPr>
              <a:t>1816 </a:t>
            </a:r>
            <a:r>
              <a:rPr lang="ru-RU" sz="2000" dirty="0" smtClean="0">
                <a:solidFill>
                  <a:srgbClr val="0000FF"/>
                </a:solidFill>
              </a:rPr>
              <a:t> году изобрел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63492" name="Picture 4" descr="C:\Documents and Settings\1\Мои документы\Мои рисунки\kale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428868"/>
            <a:ext cx="2500330" cy="150019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63493" name="Picture 5" descr="C:\Documents and Settings\1\Мои документы\Мои рисунки\teleidoscp_farnswrthl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4714884"/>
            <a:ext cx="1669965" cy="179018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6215074" y="5500702"/>
            <a:ext cx="2643206" cy="92333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Добавил алмаз в свою сияющую корону.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63494" name="Picture 6" descr="C:\Documents and Settings\1\Мои документы\Мои рисунки\калейдоскоп.bm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49" y="4714883"/>
            <a:ext cx="1643075" cy="1797683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6215074" y="407194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калейдоскоп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8" name="Picture 7" descr="C:\Documents and Settings\1\Мои документы\Мои рисунки\untitled.bmp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4429132"/>
            <a:ext cx="1714512" cy="966788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214414" y="5214950"/>
            <a:ext cx="500066" cy="369332"/>
          </a:xfrm>
          <a:prstGeom prst="rect">
            <a:avLst/>
          </a:prstGeom>
          <a:solidFill>
            <a:srgbClr val="A4FAE3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501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u="sng" dirty="0" smtClean="0">
                <a:solidFill>
                  <a:srgbClr val="0000FF"/>
                </a:solidFill>
              </a:rPr>
              <a:t>2. Поляризация при двойном лучепреломлении</a:t>
            </a:r>
            <a:endParaRPr lang="ru-RU" sz="2200" b="1" i="1" u="sng" dirty="0">
              <a:solidFill>
                <a:srgbClr val="0000FF"/>
              </a:solidFill>
            </a:endParaRPr>
          </a:p>
        </p:txBody>
      </p:sp>
      <p:pic>
        <p:nvPicPr>
          <p:cNvPr id="64517" name="Picture 5" descr="C:\Documents and Settings\1\Мои документы\Мои рисунки\img8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714884"/>
            <a:ext cx="2981325" cy="17621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857232"/>
            <a:ext cx="8429684" cy="83099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Происходит при попадании света на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анизотропный</a:t>
            </a:r>
            <a:r>
              <a:rPr lang="ru-RU" sz="2400" dirty="0" smtClean="0">
                <a:solidFill>
                  <a:srgbClr val="0000FF"/>
                </a:solidFill>
              </a:rPr>
              <a:t> кристалл.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857364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ПРИМЕР:</a:t>
            </a:r>
            <a:r>
              <a:rPr lang="ru-RU" dirty="0" smtClean="0"/>
              <a:t>  </a:t>
            </a:r>
            <a:r>
              <a:rPr lang="ru-RU" sz="2400" dirty="0" smtClean="0">
                <a:solidFill>
                  <a:srgbClr val="0000FF"/>
                </a:solidFill>
              </a:rPr>
              <a:t>кварц, исландский шпат.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357430"/>
            <a:ext cx="8358246" cy="2308324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 этом луч света, преломляясь в анизотропном кристалле, </a:t>
            </a:r>
            <a:r>
              <a:rPr lang="ru-RU" sz="2400" b="1" dirty="0" smtClean="0">
                <a:solidFill>
                  <a:srgbClr val="0000FF"/>
                </a:solidFill>
              </a:rPr>
              <a:t>раздваивается.</a:t>
            </a:r>
            <a:r>
              <a:rPr lang="ru-RU" sz="2400" dirty="0" smtClean="0">
                <a:solidFill>
                  <a:srgbClr val="0000FF"/>
                </a:solidFill>
              </a:rPr>
              <a:t> Образуются два луча: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обыкновенный и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необыкновенный</a:t>
            </a:r>
            <a:r>
              <a:rPr lang="ru-RU" sz="2400" dirty="0" smtClean="0">
                <a:solidFill>
                  <a:srgbClr val="0000FF"/>
                </a:solidFill>
              </a:rPr>
              <a:t>, поляризованные </a:t>
            </a:r>
            <a:r>
              <a:rPr lang="ru-RU" sz="2400" b="1" u="sng" dirty="0" smtClean="0">
                <a:solidFill>
                  <a:srgbClr val="0000FF"/>
                </a:solidFill>
              </a:rPr>
              <a:t>во взаимно перпендикулярных </a:t>
            </a:r>
            <a:r>
              <a:rPr lang="ru-RU" sz="2400" b="1" dirty="0" smtClean="0">
                <a:solidFill>
                  <a:srgbClr val="0000FF"/>
                </a:solidFill>
              </a:rPr>
              <a:t>плоскостях</a:t>
            </a:r>
            <a:r>
              <a:rPr lang="ru-RU" sz="2400" dirty="0" smtClean="0">
                <a:solidFill>
                  <a:srgbClr val="0000FF"/>
                </a:solidFill>
              </a:rPr>
              <a:t>.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550070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Обыкновенный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542926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o -</a:t>
            </a:r>
            <a:r>
              <a:rPr lang="en-US" b="1" dirty="0" err="1" smtClean="0">
                <a:solidFill>
                  <a:srgbClr val="00B050"/>
                </a:solidFill>
              </a:rPr>
              <a:t>ordinery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514351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Необыкновенный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507207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e -</a:t>
            </a:r>
            <a:r>
              <a:rPr lang="en-US" b="1" dirty="0" err="1" smtClean="0">
                <a:solidFill>
                  <a:srgbClr val="00B050"/>
                </a:solidFill>
              </a:rPr>
              <a:t>extraordinery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1736" y="5929330"/>
            <a:ext cx="635795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Происходит  раздвоение потому, что </a:t>
            </a:r>
            <a:r>
              <a:rPr lang="ru-RU" sz="1600" i="1" u="sng" dirty="0" smtClean="0"/>
              <a:t>показатель преломления </a:t>
            </a:r>
            <a:r>
              <a:rPr lang="ru-RU" sz="1600" dirty="0" smtClean="0"/>
              <a:t>этого вещества зависит от </a:t>
            </a:r>
            <a:r>
              <a:rPr lang="ru-RU" sz="1600" b="1" dirty="0" smtClean="0"/>
              <a:t>направления </a:t>
            </a:r>
            <a:endParaRPr lang="ru-RU" sz="1600" dirty="0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8572528" y="6072206"/>
          <a:ext cx="35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6" name="Формула" r:id="rId4" imgW="139639" imgH="203112" progId="Equation.3">
                  <p:embed/>
                </p:oleObj>
              </mc:Choice>
              <mc:Fallback>
                <p:oleObj name="Формула" r:id="rId4" imgW="139639" imgH="203112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28" y="6072206"/>
                        <a:ext cx="355600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57158" y="4643447"/>
            <a:ext cx="10715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Свет падает  </a:t>
            </a:r>
            <a:r>
              <a:rPr lang="ru-RU" sz="2400" dirty="0" smtClean="0">
                <a:cs typeface="Times New Roman"/>
              </a:rPr>
              <a:t> </a:t>
            </a:r>
            <a:endParaRPr lang="ru-RU" sz="24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00034" y="5643578"/>
            <a:ext cx="285752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64517" idx="1"/>
          </p:cNvCxnSpPr>
          <p:nvPr/>
        </p:nvCxnSpPr>
        <p:spPr>
          <a:xfrm rot="5400000">
            <a:off x="523851" y="5476887"/>
            <a:ext cx="238119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1\Мои документы\Мои рисунки\img870.jpg"/>
          <p:cNvPicPr>
            <a:picLocks noChangeAspect="1" noChangeArrowheads="1"/>
          </p:cNvPicPr>
          <p:nvPr/>
        </p:nvPicPr>
        <p:blipFill>
          <a:blip r:embed="rId2"/>
          <a:srcRect l="42225"/>
          <a:stretch>
            <a:fillRect/>
          </a:stretch>
        </p:blipFill>
        <p:spPr bwMode="auto">
          <a:xfrm>
            <a:off x="642910" y="785794"/>
            <a:ext cx="2052627" cy="2362200"/>
          </a:xfrm>
          <a:prstGeom prst="rect">
            <a:avLst/>
          </a:prstGeom>
          <a:noFill/>
        </p:spPr>
      </p:pic>
      <p:pic>
        <p:nvPicPr>
          <p:cNvPr id="66562" name="Picture 2" descr="C:\Documents and Settings\1\Мои документы\Мои рисунки\220px-Calcite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143504" y="357166"/>
            <a:ext cx="3619782" cy="207170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928662" y="857232"/>
            <a:ext cx="214314" cy="2857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-427866" y="2142322"/>
            <a:ext cx="300039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/>
          <a:srcRect l="8304" t="55224" r="79044" b="8955"/>
          <a:stretch>
            <a:fillRect/>
          </a:stretch>
        </p:blipFill>
        <p:spPr bwMode="auto">
          <a:xfrm>
            <a:off x="437526" y="642918"/>
            <a:ext cx="401840" cy="428629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/>
          <a:srcRect t="53832"/>
          <a:stretch>
            <a:fillRect/>
          </a:stretch>
        </p:blipFill>
        <p:spPr bwMode="auto">
          <a:xfrm rot="5013589">
            <a:off x="443454" y="2204062"/>
            <a:ext cx="1470262" cy="7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428728" y="50004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Воздух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1500174"/>
            <a:ext cx="2291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Исландский шпат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/>
          <a:srcRect t="17858" b="21506"/>
          <a:stretch>
            <a:fillRect/>
          </a:stretch>
        </p:blipFill>
        <p:spPr bwMode="auto">
          <a:xfrm rot="4222228">
            <a:off x="600044" y="1953615"/>
            <a:ext cx="1531653" cy="12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142976" y="2714620"/>
            <a:ext cx="785818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143108" y="2500306"/>
            <a:ext cx="785818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214282" y="2000240"/>
            <a:ext cx="714380" cy="571504"/>
          </a:xfrm>
          <a:prstGeom prst="line">
            <a:avLst/>
          </a:prstGeom>
          <a:ln w="381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572000" y="2714620"/>
            <a:ext cx="4214842" cy="132343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Плоскость поляризации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обыкновенного</a:t>
            </a:r>
            <a:r>
              <a:rPr lang="ru-RU" sz="2000" dirty="0" smtClean="0">
                <a:solidFill>
                  <a:srgbClr val="0000FF"/>
                </a:solidFill>
              </a:rPr>
              <a:t> луча 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перпендикулярна</a:t>
            </a:r>
            <a:r>
              <a:rPr lang="ru-RU" sz="2000" dirty="0" smtClean="0">
                <a:solidFill>
                  <a:srgbClr val="0000FF"/>
                </a:solidFill>
              </a:rPr>
              <a:t> главной плоскости кристалла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4143380"/>
            <a:ext cx="4214842" cy="132343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Плоскость поляризации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необыкновенного</a:t>
            </a:r>
            <a:r>
              <a:rPr lang="ru-RU" sz="2000" dirty="0" smtClean="0">
                <a:solidFill>
                  <a:srgbClr val="0000FF"/>
                </a:solidFill>
              </a:rPr>
              <a:t> луча 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параллельна</a:t>
            </a:r>
            <a:r>
              <a:rPr lang="ru-RU" sz="2000" dirty="0" smtClean="0">
                <a:solidFill>
                  <a:srgbClr val="0000FF"/>
                </a:solidFill>
              </a:rPr>
              <a:t> главной плоскости кристалла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20" y="3286124"/>
            <a:ext cx="4214842" cy="2308324"/>
          </a:xfrm>
          <a:prstGeom prst="rect">
            <a:avLst/>
          </a:prstGeom>
          <a:solidFill>
            <a:srgbClr val="A4FAE3"/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Оптическая ось кристалла </a:t>
            </a:r>
            <a:r>
              <a:rPr lang="ru-RU" dirty="0" smtClean="0">
                <a:solidFill>
                  <a:srgbClr val="0000FF"/>
                </a:solidFill>
              </a:rPr>
              <a:t>– это </a:t>
            </a: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направление</a:t>
            </a:r>
            <a:r>
              <a:rPr lang="ru-RU" dirty="0" smtClean="0">
                <a:solidFill>
                  <a:srgbClr val="0000FF"/>
                </a:solidFill>
              </a:rPr>
              <a:t>, относительно которого атомы и молекулы кристалла располагаются симметрично.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не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наблюдается  </a:t>
            </a:r>
            <a:r>
              <a:rPr lang="ru-RU" b="1" dirty="0" smtClean="0">
                <a:solidFill>
                  <a:srgbClr val="0000FF"/>
                </a:solidFill>
              </a:rPr>
              <a:t>двойного </a:t>
            </a:r>
            <a:r>
              <a:rPr lang="ru-RU" dirty="0" smtClean="0">
                <a:solidFill>
                  <a:srgbClr val="0000FF"/>
                </a:solidFill>
              </a:rPr>
              <a:t>лучепреломления.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r>
              <a:rPr lang="en-US" b="1" dirty="0" smtClean="0">
                <a:solidFill>
                  <a:srgbClr val="0000FF"/>
                </a:solidFill>
              </a:rPr>
              <a:t>v</a:t>
            </a:r>
            <a:r>
              <a:rPr lang="ru-RU" b="1" baseline="-25000" dirty="0" smtClean="0">
                <a:solidFill>
                  <a:srgbClr val="0000FF"/>
                </a:solidFill>
              </a:rPr>
              <a:t>об</a:t>
            </a:r>
            <a:r>
              <a:rPr lang="en-US" b="1" dirty="0" smtClean="0">
                <a:solidFill>
                  <a:srgbClr val="0000FF"/>
                </a:solidFill>
              </a:rPr>
              <a:t>  =v</a:t>
            </a:r>
            <a:r>
              <a:rPr lang="ru-RU" b="1" baseline="-25000" dirty="0" err="1" smtClean="0">
                <a:solidFill>
                  <a:srgbClr val="0000FF"/>
                </a:solidFill>
              </a:rPr>
              <a:t>необ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500166" y="1857364"/>
            <a:ext cx="57150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85720" y="5572140"/>
            <a:ext cx="5857916" cy="923330"/>
          </a:xfrm>
          <a:prstGeom prst="rect">
            <a:avLst/>
          </a:prstGeom>
          <a:solidFill>
            <a:srgbClr val="A4FAE3"/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Главная плоскость кристалла </a:t>
            </a:r>
            <a:r>
              <a:rPr lang="ru-RU" dirty="0" smtClean="0">
                <a:solidFill>
                  <a:srgbClr val="0000FF"/>
                </a:solidFill>
              </a:rPr>
              <a:t>– это </a:t>
            </a:r>
            <a:r>
              <a:rPr lang="ru-RU" b="1" dirty="0" smtClean="0">
                <a:solidFill>
                  <a:srgbClr val="0000FF"/>
                </a:solidFill>
              </a:rPr>
              <a:t>плоскость</a:t>
            </a:r>
            <a:r>
              <a:rPr lang="ru-RU" dirty="0" smtClean="0">
                <a:solidFill>
                  <a:srgbClr val="0000FF"/>
                </a:solidFill>
              </a:rPr>
              <a:t>, в которой лежит </a:t>
            </a:r>
            <a:r>
              <a:rPr lang="ru-RU" u="sng" dirty="0" smtClean="0">
                <a:solidFill>
                  <a:srgbClr val="0000FF"/>
                </a:solidFill>
              </a:rPr>
              <a:t>оптическая ось кристалла и падающий луч. </a:t>
            </a:r>
            <a:endParaRPr lang="ru-RU" u="sng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643182"/>
            <a:ext cx="264320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Обыкновенный луч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2000240"/>
            <a:ext cx="2571768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Необыкновенный луч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57158" y="4214818"/>
            <a:ext cx="2786082" cy="22145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428604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0000FF"/>
                </a:solidFill>
              </a:rPr>
              <a:t>Призма Николя</a:t>
            </a:r>
            <a:endParaRPr lang="ru-RU" sz="3200" b="1" u="sng" dirty="0">
              <a:solidFill>
                <a:srgbClr val="0000FF"/>
              </a:solidFill>
            </a:endParaRPr>
          </a:p>
        </p:txBody>
      </p:sp>
      <p:pic>
        <p:nvPicPr>
          <p:cNvPr id="67586" name="Picture 2" descr="C:\Documents and Settings\1\Мои документы\Мои рисунки\Nicol_prism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286256"/>
            <a:ext cx="5072098" cy="2071702"/>
          </a:xfrm>
          <a:prstGeom prst="rect">
            <a:avLst/>
          </a:prstGeom>
          <a:noFill/>
        </p:spPr>
      </p:pic>
      <p:pic>
        <p:nvPicPr>
          <p:cNvPr id="67587" name="Picture 3" descr="C:\Documents and Settings\1\Мои документы\Мои рисунки\2471077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142984"/>
            <a:ext cx="6429420" cy="302649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457200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-25000" dirty="0" smtClean="0"/>
              <a:t> </a:t>
            </a:r>
            <a:r>
              <a:rPr lang="en-US" dirty="0" smtClean="0"/>
              <a:t> 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кб</a:t>
            </a:r>
            <a:r>
              <a:rPr lang="ru-RU" sz="2400" b="1" dirty="0" smtClean="0">
                <a:solidFill>
                  <a:srgbClr val="0000FF"/>
                </a:solidFill>
              </a:rPr>
              <a:t>=1,55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500570"/>
            <a:ext cx="441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n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64291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1828 г.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5072074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-25000" dirty="0" smtClean="0"/>
              <a:t> </a:t>
            </a:r>
            <a:r>
              <a:rPr lang="en-US" dirty="0" smtClean="0"/>
              <a:t> 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0</a:t>
            </a:r>
            <a:r>
              <a:rPr lang="ru-RU" sz="2400" b="1" dirty="0" smtClean="0">
                <a:solidFill>
                  <a:srgbClr val="0000FF"/>
                </a:solidFill>
              </a:rPr>
              <a:t>=1,66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5072074"/>
            <a:ext cx="404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n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5572140"/>
            <a:ext cx="441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n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64357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-25000" dirty="0" smtClean="0"/>
              <a:t> </a:t>
            </a:r>
            <a:r>
              <a:rPr lang="en-US" dirty="0" smtClean="0"/>
              <a:t> </a:t>
            </a:r>
            <a:r>
              <a:rPr lang="en-US" sz="2400" b="1" baseline="-25000" dirty="0" smtClean="0">
                <a:solidFill>
                  <a:srgbClr val="0000FF"/>
                </a:solidFill>
              </a:rPr>
              <a:t>e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=1,48 – 1,66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43306" y="5786454"/>
            <a:ext cx="1143008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Мои документы\Мои рисунки\вид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3571900" cy="485778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С помощью света мы получаем жизненно важную информацию об окружающей среде.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14422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Зрительный нерв в 100 раз толще слухового.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Picture 2" descr="C:\Documents and Settings\1\Мои документы\Мои рисунки\uh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643050"/>
            <a:ext cx="4214842" cy="478634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500826" y="607220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00FF"/>
                </a:solidFill>
              </a:rPr>
              <a:t>Кортиев</a:t>
            </a:r>
            <a:r>
              <a:rPr lang="ru-RU" dirty="0" smtClean="0">
                <a:solidFill>
                  <a:srgbClr val="0000FF"/>
                </a:solidFill>
              </a:rPr>
              <a:t> орган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Мои документы\Мои рисунки\турмал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214686"/>
            <a:ext cx="3000396" cy="225028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28596" y="50004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3. </a:t>
            </a:r>
            <a:r>
              <a:rPr lang="ru-RU" sz="2800" b="1" i="1" u="sng" dirty="0" smtClean="0">
                <a:solidFill>
                  <a:srgbClr val="0000FF"/>
                </a:solidFill>
              </a:rPr>
              <a:t>Дихроизм</a:t>
            </a:r>
            <a:endParaRPr lang="ru-RU" sz="2800" b="1" i="1" u="sng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071546"/>
            <a:ext cx="8501122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-это </a:t>
            </a:r>
            <a:r>
              <a:rPr lang="ru-RU" sz="2400" b="1" dirty="0" smtClean="0">
                <a:solidFill>
                  <a:srgbClr val="0000FF"/>
                </a:solidFill>
              </a:rPr>
              <a:t>свойство </a:t>
            </a:r>
            <a:r>
              <a:rPr lang="ru-RU" sz="2400" dirty="0" smtClean="0">
                <a:solidFill>
                  <a:srgbClr val="0000FF"/>
                </a:solidFill>
              </a:rPr>
              <a:t>некоторых кристаллов наряду с двойным лучепреломлением </a:t>
            </a:r>
            <a:r>
              <a:rPr lang="ru-RU" sz="2400" b="1" dirty="0" smtClean="0">
                <a:solidFill>
                  <a:srgbClr val="0000FF"/>
                </a:solidFill>
              </a:rPr>
              <a:t>один из лучей поглощать значительно сильнее</a:t>
            </a:r>
            <a:r>
              <a:rPr lang="ru-RU" sz="2400" dirty="0" smtClean="0">
                <a:solidFill>
                  <a:srgbClr val="0000FF"/>
                </a:solidFill>
              </a:rPr>
              <a:t>, чем другой. Поглощается, как правило, обыкновенный 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выходит необыкновенный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385762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турмалин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7586" name="Picture 2" descr="C:\Documents and Settings\1\Мои документы\Мои рисунки\поляризато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286124"/>
            <a:ext cx="2381250" cy="142875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286512" y="4857760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Поляроид из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герапатита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857892"/>
            <a:ext cx="8358246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Но </a:t>
            </a:r>
            <a:r>
              <a:rPr lang="ru-RU" sz="2400" dirty="0" smtClean="0">
                <a:solidFill>
                  <a:srgbClr val="0000FF"/>
                </a:solidFill>
              </a:rPr>
              <a:t>выходит луч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окрашенный.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428604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Поляризационная микроскопия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pic>
        <p:nvPicPr>
          <p:cNvPr id="73730" name="Picture 2" descr="C:\Documents and Settings\1\Мои документы\Мои рисунки\поляриз. микроско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571744"/>
            <a:ext cx="2714644" cy="392909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57158" y="928670"/>
            <a:ext cx="8501122" cy="156966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Поляризационный микроскоп аналогичен биологическому, но имеет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поляризатор </a:t>
            </a:r>
            <a:r>
              <a:rPr lang="ru-RU" sz="2400" b="1" dirty="0" smtClean="0">
                <a:solidFill>
                  <a:srgbClr val="0000FF"/>
                </a:solidFill>
              </a:rPr>
              <a:t>перед конденсором</a:t>
            </a:r>
            <a:r>
              <a:rPr lang="ru-RU" sz="2400" dirty="0" smtClean="0">
                <a:solidFill>
                  <a:srgbClr val="0000FF"/>
                </a:solidFill>
              </a:rPr>
              <a:t> 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анализатор</a:t>
            </a:r>
            <a:r>
              <a:rPr lang="ru-RU" sz="2400" dirty="0" smtClean="0">
                <a:solidFill>
                  <a:srgbClr val="0000FF"/>
                </a:solidFill>
              </a:rPr>
              <a:t> между </a:t>
            </a:r>
            <a:r>
              <a:rPr lang="ru-RU" sz="2400" b="1" dirty="0" smtClean="0">
                <a:solidFill>
                  <a:srgbClr val="0000FF"/>
                </a:solidFill>
              </a:rPr>
              <a:t>объективом и окуляром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571744"/>
            <a:ext cx="5143536" cy="156966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Исследуют </a:t>
            </a:r>
            <a:r>
              <a:rPr lang="ru-RU" sz="2400" b="1" dirty="0" smtClean="0">
                <a:solidFill>
                  <a:srgbClr val="0000FF"/>
                </a:solidFill>
              </a:rPr>
              <a:t>мышечные, костные </a:t>
            </a:r>
            <a:r>
              <a:rPr lang="ru-RU" sz="2400" dirty="0" smtClean="0">
                <a:solidFill>
                  <a:srgbClr val="0000FF"/>
                </a:solidFill>
              </a:rPr>
              <a:t>и </a:t>
            </a:r>
            <a:r>
              <a:rPr lang="ru-RU" sz="2400" b="1" dirty="0" smtClean="0">
                <a:solidFill>
                  <a:srgbClr val="0000FF"/>
                </a:solidFill>
              </a:rPr>
              <a:t>нервные</a:t>
            </a:r>
            <a:r>
              <a:rPr lang="ru-RU" sz="2400" dirty="0" smtClean="0">
                <a:solidFill>
                  <a:srgbClr val="0000FF"/>
                </a:solidFill>
              </a:rPr>
              <a:t> ткани, так как они обладают </a:t>
            </a:r>
            <a:r>
              <a:rPr lang="ru-RU" sz="2400" b="1" u="sng" dirty="0" smtClean="0">
                <a:solidFill>
                  <a:srgbClr val="0033CC"/>
                </a:solidFill>
              </a:rPr>
              <a:t>анизотропией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7" name="Picture 1" descr="C:\Documents and Settings\1\Мои документы\Мои рисунки\поляр. микр-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256"/>
            <a:ext cx="3177437" cy="221457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8" name="Picture 2" descr="C:\Documents and Settings\1\Мои документы\Мои рисунки\скелетная мышца лягушки в поляр. свет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4214818"/>
            <a:ext cx="2357454" cy="142876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571868" y="5715016"/>
            <a:ext cx="264317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00FF"/>
                </a:solidFill>
                <a:latin typeface="+mn-lt"/>
              </a:rPr>
              <a:t>Поперечнополосатая </a:t>
            </a:r>
            <a:r>
              <a:rPr lang="ru-RU" sz="1600" b="1" dirty="0">
                <a:solidFill>
                  <a:srgbClr val="0000FF"/>
                </a:solidFill>
                <a:latin typeface="+mn-lt"/>
              </a:rPr>
              <a:t>мышца лягушки </a:t>
            </a:r>
            <a:r>
              <a:rPr lang="ru-RU" sz="1600" dirty="0">
                <a:solidFill>
                  <a:srgbClr val="0000FF"/>
                </a:solidFill>
                <a:latin typeface="+mn-lt"/>
              </a:rPr>
              <a:t>в поляризованном свете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Оптическая активность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14422"/>
            <a:ext cx="8501122" cy="16312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Оптически активное вещество (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ОАВ</a:t>
            </a:r>
            <a:r>
              <a:rPr lang="ru-RU" sz="2400" b="1" dirty="0" smtClean="0">
                <a:solidFill>
                  <a:srgbClr val="0000FF"/>
                </a:solidFill>
              </a:rPr>
              <a:t>)- </a:t>
            </a:r>
            <a:r>
              <a:rPr lang="ru-RU" sz="2400" dirty="0" smtClean="0">
                <a:solidFill>
                  <a:srgbClr val="0000FF"/>
                </a:solidFill>
              </a:rPr>
              <a:t>это вещество, способное вращать плоскость поляризации, проходящего через него оптического излучения.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21468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Молекулы ОАВ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асимметричны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и </a:t>
            </a:r>
            <a:r>
              <a:rPr lang="ru-RU" sz="2400" b="1" dirty="0" smtClean="0">
                <a:solidFill>
                  <a:srgbClr val="FF0000"/>
                </a:solidFill>
              </a:rPr>
              <a:t>не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обладают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зеркальной симметрией. При их отражении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в зеркале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получается иная форма.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Picture 5" descr="C:\Documents and Settings\1\Мои документы\Мои рисунки\перчат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929198"/>
            <a:ext cx="1285884" cy="157163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69637" name="Picture 5" descr="C:\Documents and Settings\1\Мои документы\Мои рисунки\z_j6360_1.jpg"/>
          <p:cNvPicPr>
            <a:picLocks noChangeAspect="1" noChangeArrowheads="1"/>
          </p:cNvPicPr>
          <p:nvPr/>
        </p:nvPicPr>
        <p:blipFill>
          <a:blip r:embed="rId3" cstate="print"/>
          <a:srcRect l="9033" t="8551" r="6660" b="8075"/>
          <a:stretch>
            <a:fillRect/>
          </a:stretch>
        </p:blipFill>
        <p:spPr bwMode="auto">
          <a:xfrm>
            <a:off x="3000364" y="4714884"/>
            <a:ext cx="1714512" cy="181656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1" name="Picture 3" descr="C:\Documents and Settings\1\Мои документы\Мои рисунки\глюкоза.jpg"/>
          <p:cNvPicPr>
            <a:picLocks noChangeAspect="1" noChangeArrowheads="1"/>
          </p:cNvPicPr>
          <p:nvPr/>
        </p:nvPicPr>
        <p:blipFill>
          <a:blip r:embed="rId4"/>
          <a:srcRect l="18514" t="23762" r="61430" b="59891"/>
          <a:stretch>
            <a:fillRect/>
          </a:stretch>
        </p:blipFill>
        <p:spPr bwMode="auto">
          <a:xfrm>
            <a:off x="1714480" y="5143512"/>
            <a:ext cx="1143008" cy="135732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2" name="Picture 3" descr="C:\Documents and Settings\1\Мои документы\Мои рисунки\глюкоза.jpg"/>
          <p:cNvPicPr>
            <a:picLocks noChangeAspect="1" noChangeArrowheads="1"/>
          </p:cNvPicPr>
          <p:nvPr/>
        </p:nvPicPr>
        <p:blipFill>
          <a:blip r:embed="rId4"/>
          <a:srcRect l="61713" t="23762" r="18231" b="59891"/>
          <a:stretch>
            <a:fillRect/>
          </a:stretch>
        </p:blipFill>
        <p:spPr bwMode="auto">
          <a:xfrm>
            <a:off x="285720" y="5143512"/>
            <a:ext cx="1285884" cy="135732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3" name="Picture 3" descr="C:\Documents and Settings\1\Мои документы\Мои рисунки\глюкоза.jpg"/>
          <p:cNvPicPr>
            <a:picLocks noChangeAspect="1" noChangeArrowheads="1"/>
          </p:cNvPicPr>
          <p:nvPr/>
        </p:nvPicPr>
        <p:blipFill>
          <a:blip r:embed="rId4"/>
          <a:srcRect l="25210" t="52414" r="48004" b="32978"/>
          <a:stretch>
            <a:fillRect/>
          </a:stretch>
        </p:blipFill>
        <p:spPr bwMode="auto">
          <a:xfrm>
            <a:off x="6143636" y="5143512"/>
            <a:ext cx="1214446" cy="128588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4" name="Picture 3" descr="C:\Documents and Settings\1\Мои документы\Мои рисунки\глюкоза.jpg"/>
          <p:cNvPicPr>
            <a:picLocks noChangeAspect="1" noChangeArrowheads="1"/>
          </p:cNvPicPr>
          <p:nvPr/>
        </p:nvPicPr>
        <p:blipFill>
          <a:blip r:embed="rId4"/>
          <a:srcRect l="51996" t="53109" r="29096" b="32978"/>
          <a:stretch>
            <a:fillRect/>
          </a:stretch>
        </p:blipFill>
        <p:spPr bwMode="auto">
          <a:xfrm>
            <a:off x="7500958" y="5143512"/>
            <a:ext cx="1285884" cy="128588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4643438" y="5429264"/>
            <a:ext cx="3786214" cy="857256"/>
          </a:xfrm>
          <a:prstGeom prst="roundRect">
            <a:avLst/>
          </a:prstGeom>
          <a:solidFill>
            <a:srgbClr val="A4FAE3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000100" y="5286388"/>
            <a:ext cx="1643074" cy="71438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43438" y="4357694"/>
            <a:ext cx="3786214" cy="928694"/>
          </a:xfrm>
          <a:prstGeom prst="roundRect">
            <a:avLst/>
          </a:prstGeom>
          <a:solidFill>
            <a:srgbClr val="A4FAE3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4143404" cy="830997"/>
          </a:xfrm>
          <a:prstGeom prst="rect">
            <a:avLst/>
          </a:prstGeom>
          <a:solidFill>
            <a:srgbClr val="A4FAE3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Для </a:t>
            </a:r>
            <a:r>
              <a:rPr lang="ru-RU" sz="2400" b="1" u="sng" dirty="0" smtClean="0">
                <a:solidFill>
                  <a:srgbClr val="0000FF"/>
                </a:solidFill>
              </a:rPr>
              <a:t>твердых</a:t>
            </a:r>
            <a:r>
              <a:rPr lang="ru-RU" sz="2400" b="1" dirty="0" smtClean="0">
                <a:solidFill>
                  <a:srgbClr val="0000FF"/>
                </a:solidFill>
              </a:rPr>
              <a:t> ОАВ </a:t>
            </a:r>
            <a:r>
              <a:rPr lang="ru-RU" sz="2400" dirty="0" smtClean="0">
                <a:solidFill>
                  <a:srgbClr val="0000FF"/>
                </a:solidFill>
              </a:rPr>
              <a:t>(кварц)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68614" name="Object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2152650" cy="9794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643438" y="357166"/>
            <a:ext cx="4143404" cy="83099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Для </a:t>
            </a:r>
            <a:r>
              <a:rPr lang="ru-RU" sz="2400" b="1" u="sng" dirty="0" smtClean="0">
                <a:solidFill>
                  <a:srgbClr val="0000FF"/>
                </a:solidFill>
              </a:rPr>
              <a:t>растворов</a:t>
            </a:r>
            <a:r>
              <a:rPr lang="ru-RU" sz="2400" b="1" dirty="0" smtClean="0">
                <a:solidFill>
                  <a:srgbClr val="0000FF"/>
                </a:solidFill>
              </a:rPr>
              <a:t> ОАВ</a:t>
            </a: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68615" name="Object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214422"/>
            <a:ext cx="3659188" cy="97948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571472" y="2500306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3600" b="1" baseline="-25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0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264318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-постоянная вращения, град</a:t>
            </a:r>
            <a:r>
              <a:rPr lang="en-US" sz="2000" dirty="0" smtClean="0">
                <a:solidFill>
                  <a:srgbClr val="0000FF"/>
                </a:solidFill>
              </a:rPr>
              <a:t>/</a:t>
            </a:r>
            <a:r>
              <a:rPr lang="ru-RU" sz="2000" dirty="0" smtClean="0">
                <a:solidFill>
                  <a:srgbClr val="0000FF"/>
                </a:solidFill>
              </a:rPr>
              <a:t>мм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4786314" y="2643182"/>
            <a:ext cx="364333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00FF"/>
                </a:solidFill>
              </a:rPr>
              <a:t>С</a:t>
            </a:r>
            <a:r>
              <a:rPr lang="ru-RU" sz="2400" dirty="0"/>
              <a:t>- </a:t>
            </a:r>
            <a:r>
              <a:rPr lang="ru-RU" dirty="0">
                <a:solidFill>
                  <a:srgbClr val="0000FF"/>
                </a:solidFill>
              </a:rPr>
              <a:t>концентрация оптически активного вещества</a:t>
            </a:r>
          </a:p>
          <a:p>
            <a:r>
              <a:rPr lang="en-US" i="1" dirty="0">
                <a:solidFill>
                  <a:srgbClr val="0000FF"/>
                </a:solidFill>
              </a:rPr>
              <a:t>l</a:t>
            </a:r>
            <a:r>
              <a:rPr lang="en-US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0000FF"/>
                </a:solidFill>
              </a:rPr>
              <a:t>толщина слоя раствора</a:t>
            </a:r>
          </a:p>
          <a:p>
            <a:r>
              <a:rPr lang="en-US" dirty="0">
                <a:solidFill>
                  <a:srgbClr val="0000FF"/>
                </a:solidFill>
              </a:rPr>
              <a:t>[</a:t>
            </a:r>
            <a:r>
              <a:rPr lang="en-US" i="1" dirty="0">
                <a:solidFill>
                  <a:srgbClr val="0000FF"/>
                </a:solidFill>
              </a:rPr>
              <a:t>α</a:t>
            </a:r>
            <a:r>
              <a:rPr lang="en-US" i="1" baseline="-25000" dirty="0">
                <a:solidFill>
                  <a:srgbClr val="0000FF"/>
                </a:solidFill>
              </a:rPr>
              <a:t>0</a:t>
            </a:r>
            <a:r>
              <a:rPr lang="en-US" dirty="0">
                <a:solidFill>
                  <a:srgbClr val="0000FF"/>
                </a:solidFill>
              </a:rPr>
              <a:t>] – </a:t>
            </a:r>
            <a:r>
              <a:rPr lang="ru-RU" dirty="0">
                <a:solidFill>
                  <a:srgbClr val="0000FF"/>
                </a:solidFill>
              </a:rPr>
              <a:t>удельное вращение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0" y="4429132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3200" b="1" baseline="-25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0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72066" y="4572008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(глюкоза) =</a:t>
            </a:r>
            <a:r>
              <a:rPr lang="ru-RU" sz="2800" b="1" dirty="0" smtClean="0">
                <a:solidFill>
                  <a:srgbClr val="0000FF"/>
                </a:solidFill>
              </a:rPr>
              <a:t>52,8</a:t>
            </a:r>
            <a:r>
              <a:rPr lang="ru-RU" sz="2800" b="1" baseline="30000" dirty="0" smtClean="0">
                <a:solidFill>
                  <a:srgbClr val="0000FF"/>
                </a:solidFill>
              </a:rPr>
              <a:t>0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4876" y="5429264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l-GR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3200" b="1" baseline="-25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0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43504" y="5500702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( сахароза) =</a:t>
            </a:r>
            <a:r>
              <a:rPr lang="ru-RU" sz="2800" b="1" dirty="0" smtClean="0">
                <a:solidFill>
                  <a:srgbClr val="0000FF"/>
                </a:solidFill>
              </a:rPr>
              <a:t>66,5</a:t>
            </a:r>
            <a:r>
              <a:rPr lang="ru-RU" sz="2800" b="1" baseline="30000" dirty="0" smtClean="0">
                <a:solidFill>
                  <a:srgbClr val="0000FF"/>
                </a:solidFill>
              </a:rPr>
              <a:t>0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643314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Закон </a:t>
            </a:r>
            <a:r>
              <a:rPr lang="ru-RU" sz="2400" b="1" u="sng" dirty="0" err="1" smtClean="0">
                <a:solidFill>
                  <a:srgbClr val="0000FF"/>
                </a:solidFill>
              </a:rPr>
              <a:t>Био</a:t>
            </a:r>
            <a:r>
              <a:rPr lang="ru-RU" sz="2400" b="1" u="sng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закон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дисперсии оптической активности)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2976" y="5357826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2800" b="1" baseline="-25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0</a:t>
            </a:r>
            <a:endParaRPr lang="ru-RU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1928794" y="5357826"/>
          <a:ext cx="571503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1" name="Формула" r:id="rId5" imgW="279400" imgH="457200" progId="Equation.3">
                  <p:embed/>
                </p:oleObj>
              </mc:Choice>
              <mc:Fallback>
                <p:oleObj name="Формула" r:id="rId5" imgW="279400" imgH="457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5357826"/>
                        <a:ext cx="571503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571604" y="550070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cs typeface="Times New Roman"/>
              </a:rPr>
              <a:t>~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428596" y="428604"/>
            <a:ext cx="83581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 err="1" smtClean="0">
                <a:solidFill>
                  <a:srgbClr val="FF0000"/>
                </a:solidFill>
                <a:latin typeface="Verdana" pitchFamily="34" charset="0"/>
              </a:rPr>
              <a:t>Поляриметрия</a:t>
            </a:r>
            <a:endParaRPr lang="ru-RU" sz="2800" b="1" u="sng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357158" y="1071546"/>
            <a:ext cx="86439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  <a:latin typeface="Verdana" pitchFamily="34" charset="0"/>
              </a:rPr>
              <a:t>-метод определения </a:t>
            </a:r>
            <a:r>
              <a:rPr lang="ru-RU" sz="2400" b="1" i="1" u="sng" dirty="0">
                <a:solidFill>
                  <a:srgbClr val="0000FF"/>
                </a:solidFill>
                <a:latin typeface="Verdana" pitchFamily="34" charset="0"/>
              </a:rPr>
              <a:t>концентрации</a:t>
            </a:r>
            <a:r>
              <a:rPr lang="ru-RU" sz="2400" dirty="0">
                <a:solidFill>
                  <a:srgbClr val="0000FF"/>
                </a:solidFill>
                <a:latin typeface="Verdana" pitchFamily="34" charset="0"/>
              </a:rPr>
              <a:t> оптически активных веществ.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57158" y="2285992"/>
            <a:ext cx="4286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FF"/>
                </a:solidFill>
                <a:latin typeface="Verdana" pitchFamily="34" charset="0"/>
              </a:rPr>
              <a:t>Основан на зависимости:</a:t>
            </a:r>
          </a:p>
        </p:txBody>
      </p:sp>
      <p:pic>
        <p:nvPicPr>
          <p:cNvPr id="70658" name="Object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28802"/>
            <a:ext cx="3659188" cy="979488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/>
          <a:srcRect t="47873" b="3130"/>
          <a:stretch>
            <a:fillRect/>
          </a:stretch>
        </p:blipFill>
        <p:spPr bwMode="auto">
          <a:xfrm>
            <a:off x="357188" y="3143248"/>
            <a:ext cx="585787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Прямоугольник 6"/>
          <p:cNvSpPr>
            <a:spLocks noChangeArrowheads="1"/>
          </p:cNvSpPr>
          <p:nvPr/>
        </p:nvSpPr>
        <p:spPr bwMode="auto">
          <a:xfrm>
            <a:off x="357188" y="4929188"/>
            <a:ext cx="6072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  <a:cs typeface="Arial" charset="0"/>
              </a:rPr>
              <a:t>Оптическая схема поляриметра (сахариметра)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3500438"/>
            <a:ext cx="2535238" cy="278606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5720" y="5214950"/>
            <a:ext cx="3429024" cy="1384995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И – источник света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Ф – фазовая пластинка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Л – линза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П – поляризатор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13" y="5500688"/>
            <a:ext cx="2357437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К – Кювета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А – Анализатор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Об – объектив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  <a:latin typeface="+mn-lt"/>
              </a:rPr>
              <a:t>Ок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- окуляр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6313" y="2928938"/>
            <a:ext cx="3000375" cy="461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2400" b="1" baseline="-25000" dirty="0">
                <a:solidFill>
                  <a:srgbClr val="0000FF"/>
                </a:solidFill>
                <a:latin typeface="Times New Roman"/>
                <a:cs typeface="Times New Roman"/>
              </a:rPr>
              <a:t>0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0" y="2928938"/>
            <a:ext cx="2571750" cy="461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FF"/>
                </a:solidFill>
                <a:latin typeface="+mn-lt"/>
              </a:rPr>
              <a:t>(глюкоза) 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=</a:t>
            </a:r>
            <a:r>
              <a:rPr lang="ru-RU" sz="2400" b="1" dirty="0">
                <a:solidFill>
                  <a:srgbClr val="0000FF"/>
                </a:solidFill>
                <a:latin typeface="+mn-lt"/>
              </a:rPr>
              <a:t>52,8</a:t>
            </a:r>
            <a:r>
              <a:rPr lang="ru-RU" sz="2400" b="1" baseline="30000" dirty="0">
                <a:solidFill>
                  <a:srgbClr val="0000FF"/>
                </a:solidFill>
                <a:latin typeface="+mn-lt"/>
              </a:rPr>
              <a:t>0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86688" y="3000375"/>
            <a:ext cx="135731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+mn-lt"/>
              </a:rPr>
              <a:t>l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=</a:t>
            </a:r>
            <a:r>
              <a:rPr lang="en-US" b="1" dirty="0">
                <a:solidFill>
                  <a:srgbClr val="0000FF"/>
                </a:solidFill>
                <a:latin typeface="+mn-lt"/>
              </a:rPr>
              <a:t>1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,</a:t>
            </a:r>
            <a:r>
              <a:rPr lang="en-US" b="1" dirty="0">
                <a:solidFill>
                  <a:srgbClr val="0000FF"/>
                </a:solidFill>
                <a:latin typeface="+mn-lt"/>
              </a:rPr>
              <a:t>9</a:t>
            </a:r>
            <a:r>
              <a:rPr lang="en-US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дм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428604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Поглощение света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85720" y="1071546"/>
            <a:ext cx="85010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- </a:t>
            </a:r>
            <a:r>
              <a:rPr lang="ru-RU" sz="2400" dirty="0">
                <a:solidFill>
                  <a:srgbClr val="0000FF"/>
                </a:solidFill>
              </a:rPr>
              <a:t>это </a:t>
            </a:r>
            <a:r>
              <a:rPr lang="ru-RU" sz="2400" dirty="0" smtClean="0">
                <a:solidFill>
                  <a:srgbClr val="0000FF"/>
                </a:solidFill>
              </a:rPr>
              <a:t>явление </a:t>
            </a:r>
            <a:r>
              <a:rPr lang="ru-RU" sz="2400" b="1" i="1" u="sng" dirty="0" smtClean="0"/>
              <a:t>уменьшения  интенсивности </a:t>
            </a:r>
            <a:r>
              <a:rPr lang="ru-RU" sz="2400" dirty="0">
                <a:solidFill>
                  <a:srgbClr val="0000FF"/>
                </a:solidFill>
              </a:rPr>
              <a:t>света при прохождении через </a:t>
            </a:r>
            <a:r>
              <a:rPr lang="ru-RU" sz="2400" dirty="0" smtClean="0">
                <a:solidFill>
                  <a:srgbClr val="0000FF"/>
                </a:solidFill>
              </a:rPr>
              <a:t>вещество, происходящее вследствие преобразования </a:t>
            </a:r>
            <a:r>
              <a:rPr lang="ru-RU" sz="2400" b="1" dirty="0" smtClean="0">
                <a:solidFill>
                  <a:srgbClr val="0000FF"/>
                </a:solidFill>
              </a:rPr>
              <a:t>энергии световой </a:t>
            </a:r>
            <a:r>
              <a:rPr lang="ru-RU" sz="2400" dirty="0" smtClean="0">
                <a:solidFill>
                  <a:srgbClr val="0000FF"/>
                </a:solidFill>
              </a:rPr>
              <a:t>волны </a:t>
            </a:r>
            <a:r>
              <a:rPr lang="ru-RU" sz="2400" b="1" dirty="0" smtClean="0">
                <a:solidFill>
                  <a:srgbClr val="0000FF"/>
                </a:solidFill>
              </a:rPr>
              <a:t>во внутреннюю  энергию </a:t>
            </a:r>
            <a:r>
              <a:rPr lang="ru-RU" sz="2400" dirty="0" smtClean="0">
                <a:solidFill>
                  <a:srgbClr val="0000FF"/>
                </a:solidFill>
              </a:rPr>
              <a:t>вещества.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3643314"/>
            <a:ext cx="1571636" cy="571504"/>
          </a:xfrm>
          <a:prstGeom prst="rect">
            <a:avLst/>
          </a:prstGeom>
          <a:solidFill>
            <a:srgbClr val="CCECFF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071670" y="3929066"/>
            <a:ext cx="1000132" cy="142876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643438" y="3929066"/>
            <a:ext cx="714380" cy="45719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857356" y="3500438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r>
              <a:rPr lang="en-US" sz="2000" b="1" baseline="-25000" dirty="0" smtClean="0">
                <a:solidFill>
                  <a:srgbClr val="0000FF"/>
                </a:solidFill>
              </a:rPr>
              <a:t>0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342900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endParaRPr lang="ru-RU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Закон </a:t>
            </a:r>
            <a:r>
              <a:rPr lang="ru-RU" sz="3200" b="1" u="sng" dirty="0" err="1" smtClean="0">
                <a:solidFill>
                  <a:srgbClr val="FF0000"/>
                </a:solidFill>
              </a:rPr>
              <a:t>Бугера</a:t>
            </a:r>
            <a:r>
              <a:rPr lang="ru-RU" sz="3200" b="1" u="sng" dirty="0" smtClean="0">
                <a:solidFill>
                  <a:srgbClr val="FF0000"/>
                </a:solidFill>
              </a:rPr>
              <a:t> – Ламберта - Бера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000232" y="928670"/>
          <a:ext cx="3786214" cy="1211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8" name="Формула" r:id="rId3" imgW="863225" imgH="279279" progId="Equation.3">
                  <p:embed/>
                </p:oleObj>
              </mc:Choice>
              <mc:Fallback>
                <p:oleObj name="Формула" r:id="rId3" imgW="863225" imgH="27927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928670"/>
                        <a:ext cx="3786214" cy="121127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57884" y="1142984"/>
            <a:ext cx="30718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Где С – молярная концентрация</a:t>
            </a:r>
          </a:p>
          <a:p>
            <a:r>
              <a:rPr lang="el-GR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χ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-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молярный показатель поглощения среды</a:t>
            </a:r>
          </a:p>
          <a:p>
            <a:endParaRPr lang="ru-RU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500306"/>
            <a:ext cx="1571636" cy="571504"/>
          </a:xfrm>
          <a:prstGeom prst="rect">
            <a:avLst/>
          </a:prstGeom>
          <a:solidFill>
            <a:srgbClr val="CCECFF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1428728" y="2714620"/>
            <a:ext cx="1000132" cy="142876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43042" y="221455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r>
              <a:rPr lang="en-US" sz="2000" b="1" baseline="-25000" dirty="0" smtClean="0">
                <a:solidFill>
                  <a:srgbClr val="0000FF"/>
                </a:solidFill>
              </a:rPr>
              <a:t>0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000496" y="2786058"/>
            <a:ext cx="714380" cy="45719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00496" y="235743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307181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l </a:t>
            </a:r>
            <a:r>
              <a:rPr lang="en-US" sz="2000" dirty="0" smtClean="0">
                <a:solidFill>
                  <a:srgbClr val="0000FF"/>
                </a:solidFill>
              </a:rPr>
              <a:t> - </a:t>
            </a:r>
            <a:r>
              <a:rPr lang="ru-RU" sz="2000" dirty="0" smtClean="0">
                <a:solidFill>
                  <a:srgbClr val="0000FF"/>
                </a:solidFill>
              </a:rPr>
              <a:t>толщина раствора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3500438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r>
              <a:rPr lang="en-US" sz="2000" b="1" baseline="-25000" dirty="0" smtClean="0">
                <a:solidFill>
                  <a:srgbClr val="0000FF"/>
                </a:solidFill>
              </a:rPr>
              <a:t>0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3357562"/>
            <a:ext cx="2500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-интенсивность </a:t>
            </a:r>
            <a:r>
              <a:rPr lang="ru-RU" b="1" dirty="0" smtClean="0">
                <a:solidFill>
                  <a:srgbClr val="0000FF"/>
                </a:solidFill>
              </a:rPr>
              <a:t>падающего</a:t>
            </a:r>
            <a:r>
              <a:rPr lang="ru-RU" dirty="0" smtClean="0">
                <a:solidFill>
                  <a:srgbClr val="0000FF"/>
                </a:solidFill>
              </a:rPr>
              <a:t> света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2571744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0760" y="2571744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-интенсивность света, прошедшего через раствор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4000504"/>
            <a:ext cx="871543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Интенсивность света, прошедшего через вещество, пропорциональна интенсивности падающего светового потока  и не зависит от его первоначального значения.  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58" y="5214950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При прохождении света через слой вещества интенсивность  </a:t>
            </a:r>
            <a:r>
              <a:rPr lang="ru-RU" b="1" dirty="0" smtClean="0">
                <a:solidFill>
                  <a:srgbClr val="0000FF"/>
                </a:solidFill>
              </a:rPr>
              <a:t>уменьшается </a:t>
            </a:r>
            <a:r>
              <a:rPr lang="ru-RU" dirty="0" smtClean="0">
                <a:solidFill>
                  <a:srgbClr val="0000FF"/>
                </a:solidFill>
              </a:rPr>
              <a:t>по </a:t>
            </a:r>
            <a:r>
              <a:rPr lang="ru-RU" b="1" dirty="0" smtClean="0">
                <a:solidFill>
                  <a:srgbClr val="0000FF"/>
                </a:solidFill>
              </a:rPr>
              <a:t>логарифмическому </a:t>
            </a:r>
            <a:r>
              <a:rPr lang="ru-RU" dirty="0" smtClean="0">
                <a:solidFill>
                  <a:srgbClr val="0000FF"/>
                </a:solidFill>
              </a:rPr>
              <a:t>закону в зависимости от пройденного пути   вследствие </a:t>
            </a:r>
            <a:r>
              <a:rPr lang="ru-RU" b="1" i="1" dirty="0" smtClean="0">
                <a:solidFill>
                  <a:srgbClr val="0000FF"/>
                </a:solidFill>
              </a:rPr>
              <a:t>взаимодействия</a:t>
            </a:r>
            <a:r>
              <a:rPr lang="ru-RU" dirty="0" smtClean="0">
                <a:solidFill>
                  <a:srgbClr val="0000FF"/>
                </a:solidFill>
              </a:rPr>
              <a:t> э</a:t>
            </a:r>
            <a:r>
              <a:rPr lang="en-US" dirty="0" smtClean="0">
                <a:solidFill>
                  <a:srgbClr val="0000FF"/>
                </a:solidFill>
              </a:rPr>
              <a:t>/</a:t>
            </a:r>
            <a:r>
              <a:rPr lang="ru-RU" dirty="0" smtClean="0">
                <a:solidFill>
                  <a:srgbClr val="0000FF"/>
                </a:solidFill>
              </a:rPr>
              <a:t>м поля </a:t>
            </a:r>
            <a:r>
              <a:rPr lang="ru-RU" b="1" dirty="0" smtClean="0">
                <a:solidFill>
                  <a:srgbClr val="0000FF"/>
                </a:solidFill>
              </a:rPr>
              <a:t>с атомами и молекулами вещества.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286380" y="1000108"/>
            <a:ext cx="285752" cy="428628"/>
          </a:xfrm>
          <a:prstGeom prst="ellipse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143504" y="100010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C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571744"/>
            <a:ext cx="1400175" cy="14287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86050" y="1214422"/>
            <a:ext cx="1571636" cy="571504"/>
          </a:xfrm>
          <a:prstGeom prst="rect">
            <a:avLst/>
          </a:prstGeom>
          <a:solidFill>
            <a:srgbClr val="DAF793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1785918" y="1428736"/>
            <a:ext cx="1000132" cy="142876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28794" y="107154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r>
              <a:rPr lang="en-US" sz="2000" b="1" baseline="-25000" dirty="0" smtClean="0">
                <a:solidFill>
                  <a:srgbClr val="0000FF"/>
                </a:solidFill>
              </a:rPr>
              <a:t>0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071546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357686" y="1428736"/>
            <a:ext cx="714380" cy="45719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43438" y="1785926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Коэффициент пропускания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282768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Оптическая плотность </a:t>
            </a:r>
            <a:r>
              <a:rPr lang="ru-RU" sz="2800" b="1" u="sng" dirty="0" smtClean="0">
                <a:solidFill>
                  <a:srgbClr val="0000FF"/>
                </a:solidFill>
              </a:rPr>
              <a:t> 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pic>
        <p:nvPicPr>
          <p:cNvPr id="11" name="Picture 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357694"/>
            <a:ext cx="1641475" cy="107156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5"/>
          <a:srcRect r="77218"/>
          <a:stretch>
            <a:fillRect/>
          </a:stretch>
        </p:blipFill>
        <p:spPr bwMode="auto">
          <a:xfrm>
            <a:off x="785786" y="2000240"/>
            <a:ext cx="1785922" cy="114300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 flipV="1">
            <a:off x="2285984" y="2357430"/>
            <a:ext cx="285752" cy="14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1500166" y="4357694"/>
          <a:ext cx="2643206" cy="961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4" name="Формула" r:id="rId6" imgW="545626" imgH="203024" progId="Equation.3">
                  <p:embed/>
                </p:oleObj>
              </mc:Choice>
              <mc:Fallback>
                <p:oleObj name="Формула" r:id="rId6" imgW="545626" imgH="203024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4357694"/>
                        <a:ext cx="2643206" cy="961166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71472" y="3429000"/>
            <a:ext cx="2928958" cy="46166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0 </a:t>
            </a:r>
            <a:r>
              <a:rPr lang="ru-RU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&lt;  </a:t>
            </a:r>
            <a:r>
              <a:rPr lang="en-US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D</a:t>
            </a:r>
            <a:r>
              <a:rPr lang="ru-RU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   &lt;</a:t>
            </a:r>
            <a:r>
              <a:rPr lang="en-US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∞ (3)</a:t>
            </a:r>
            <a:endParaRPr lang="ru-RU" sz="24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500702"/>
            <a:ext cx="5072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FF"/>
                </a:solidFill>
              </a:rPr>
              <a:t>Закон </a:t>
            </a:r>
            <a:r>
              <a:rPr lang="ru-RU" sz="2400" b="1" u="sng" dirty="0" err="1" smtClean="0">
                <a:solidFill>
                  <a:srgbClr val="0000FF"/>
                </a:solidFill>
              </a:rPr>
              <a:t>Бугера</a:t>
            </a:r>
            <a:r>
              <a:rPr lang="ru-RU" sz="2400" b="1" u="sng" dirty="0" smtClean="0">
                <a:solidFill>
                  <a:srgbClr val="0000FF"/>
                </a:solidFill>
              </a:rPr>
              <a:t> – Ламберта - Бера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00FF"/>
                </a:solidFill>
              </a:rPr>
              <a:t>Теперь</a:t>
            </a:r>
            <a:r>
              <a:rPr lang="ru-RU" sz="2000" i="1" u="sng" dirty="0" smtClean="0">
                <a:solidFill>
                  <a:srgbClr val="0000FF"/>
                </a:solidFill>
              </a:rPr>
              <a:t> по порядку</a:t>
            </a:r>
            <a:endParaRPr lang="ru-RU" sz="2000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488" y="71435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0000FF"/>
                </a:solidFill>
              </a:rPr>
              <a:t>Закон </a:t>
            </a:r>
            <a:r>
              <a:rPr lang="ru-RU" sz="2800" b="1" i="1" u="sng" dirty="0" err="1" smtClean="0">
                <a:solidFill>
                  <a:srgbClr val="0000FF"/>
                </a:solidFill>
              </a:rPr>
              <a:t>Бугера</a:t>
            </a:r>
            <a:endParaRPr lang="ru-RU" sz="2800" b="1" i="1" u="sng" dirty="0">
              <a:solidFill>
                <a:srgbClr val="0000FF"/>
              </a:solidFill>
            </a:endParaRPr>
          </a:p>
        </p:txBody>
      </p:sp>
      <p:pic>
        <p:nvPicPr>
          <p:cNvPr id="272386" name="Picture 2" descr="C:\Documents and Settings\1\Мои документы\Мои рисунки\Bug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28604"/>
            <a:ext cx="1905000" cy="238125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786578" y="2857496"/>
            <a:ext cx="207170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1698-1758</a:t>
            </a:r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30"/>
          <a:stretch>
            <a:fillRect/>
          </a:stretch>
        </p:blipFill>
        <p:spPr bwMode="auto">
          <a:xfrm>
            <a:off x="1428728" y="1500174"/>
            <a:ext cx="3000396" cy="71438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28860" y="2500306"/>
            <a:ext cx="1571636" cy="571504"/>
          </a:xfrm>
          <a:prstGeom prst="rect">
            <a:avLst/>
          </a:prstGeom>
          <a:solidFill>
            <a:srgbClr val="CCECFF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428728" y="2714620"/>
            <a:ext cx="1000132" cy="142876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000496" y="2786058"/>
            <a:ext cx="714380" cy="45719"/>
          </a:xfrm>
          <a:prstGeom prst="right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43042" y="2357430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r>
              <a:rPr lang="en-US" sz="2000" b="1" baseline="-25000" dirty="0" smtClean="0">
                <a:solidFill>
                  <a:srgbClr val="0000FF"/>
                </a:solidFill>
              </a:rPr>
              <a:t>0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235743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</a:t>
            </a:r>
            <a:endParaRPr lang="ru-RU" sz="2000" b="1" dirty="0">
              <a:solidFill>
                <a:srgbClr val="0000FF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2428860" y="278605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786050" y="278605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143240" y="278605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428992" y="278605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5720" y="3357562"/>
            <a:ext cx="857256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00FF"/>
                </a:solidFill>
              </a:rPr>
              <a:t>В каждом последующем слое одинаковой толщины ослабляется одна и та же часть падающего </a:t>
            </a:r>
            <a:r>
              <a:rPr lang="ru-RU" sz="2000" i="1" dirty="0" smtClean="0">
                <a:solidFill>
                  <a:srgbClr val="0000FF"/>
                </a:solidFill>
              </a:rPr>
              <a:t>светового потока,</a:t>
            </a:r>
            <a:r>
              <a:rPr lang="ru-RU" sz="2400" i="1" dirty="0" smtClean="0">
                <a:solidFill>
                  <a:srgbClr val="0000FF"/>
                </a:solidFill>
              </a:rPr>
              <a:t> независимо от первоначального значения.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4714884"/>
            <a:ext cx="8572560" cy="707886"/>
          </a:xfrm>
          <a:prstGeom prst="rect">
            <a:avLst/>
          </a:prstGeom>
          <a:solidFill>
            <a:srgbClr val="00FF00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к</a:t>
            </a:r>
            <a:r>
              <a:rPr lang="ru-RU" sz="2000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en-US" sz="2000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λ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- монохроматический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натуральный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 показатель поглощения среды.        </a:t>
            </a:r>
            <a:endParaRPr lang="ru-RU" sz="2000" dirty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364" y="3000372"/>
            <a:ext cx="214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l 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57752" y="1214422"/>
            <a:ext cx="2000264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Устанавливает связь между поглощенной энергией и поглощающей средой.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5720" y="2857496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I</a:t>
            </a:r>
            <a:r>
              <a:rPr lang="en-US" sz="1400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0</a:t>
            </a:r>
            <a:r>
              <a:rPr lang="en-US" sz="1400" dirty="0" smtClean="0">
                <a:solidFill>
                  <a:schemeClr val="accent4">
                    <a:lumMod val="75000"/>
                  </a:schemeClr>
                </a:solidFill>
              </a:rPr>
              <a:t> –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интенсивность падающего света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58" y="5500702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Физический смысл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</a:t>
            </a:r>
            <a:r>
              <a:rPr lang="en-US" sz="2000" b="1" i="1" baseline="-250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cs typeface="Arial" charset="0"/>
              </a:rPr>
              <a:t>-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357158" y="5857892"/>
            <a:ext cx="8501122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Это величина,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обратная  </a:t>
            </a:r>
            <a:r>
              <a:rPr lang="ru-RU" sz="2000" b="1" u="sng" dirty="0" smtClean="0">
                <a:solidFill>
                  <a:schemeClr val="accent4">
                    <a:lumMod val="75000"/>
                  </a:schemeClr>
                </a:solidFill>
              </a:rPr>
              <a:t>толщине слоя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, пройдя который интенсивность падающего света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уменьшается в «е» раз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43306" y="1571612"/>
            <a:ext cx="357190" cy="357190"/>
          </a:xfrm>
          <a:prstGeom prst="rect">
            <a:avLst/>
          </a:prstGeom>
          <a:solidFill>
            <a:srgbClr val="48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643306" y="150017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к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B050"/>
                </a:solidFill>
              </a:rPr>
              <a:t>ВОПРОС:</a:t>
            </a:r>
            <a:endParaRPr lang="ru-RU" sz="2000" b="1" i="1" u="sng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428604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cs typeface="Times New Roman" pitchFamily="18" charset="0"/>
              </a:rPr>
              <a:t>к</a:t>
            </a:r>
            <a:r>
              <a:rPr lang="en-US" sz="2000" b="1" i="1" baseline="-25000" dirty="0" smtClean="0">
                <a:cs typeface="Times New Roman" pitchFamily="18" charset="0"/>
              </a:rPr>
              <a:t>λ</a:t>
            </a:r>
            <a:r>
              <a:rPr lang="ru-RU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Arial" charset="0"/>
              </a:rPr>
              <a:t>= 0,01 см</a:t>
            </a:r>
            <a:r>
              <a:rPr lang="ru-RU" sz="2000" b="1" baseline="30000" dirty="0" smtClean="0">
                <a:cs typeface="Arial" charset="0"/>
              </a:rPr>
              <a:t>-1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14810" y="50004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B050"/>
                </a:solidFill>
              </a:rPr>
              <a:t>ОТВЕТ:</a:t>
            </a:r>
            <a:endParaRPr lang="ru-RU" sz="2000" b="1" i="1" u="sng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428604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</a:rPr>
              <a:t>l =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100см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000108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Слой половинного ослабления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072198" y="1214422"/>
          <a:ext cx="1885946" cy="1002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2" name="Формула" r:id="rId3" imgW="723586" imgH="444307" progId="Equation.3">
                  <p:embed/>
                </p:oleObj>
              </mc:Choice>
              <mc:Fallback>
                <p:oleObj name="Формула" r:id="rId3" imgW="723586" imgH="444307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1214422"/>
                        <a:ext cx="1885946" cy="100267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1" name="Object 3"/>
          <p:cNvGraphicFramePr>
            <a:graphicFrameLocks noChangeAspect="1"/>
          </p:cNvGraphicFramePr>
          <p:nvPr/>
        </p:nvGraphicFramePr>
        <p:xfrm>
          <a:off x="3643306" y="1500174"/>
          <a:ext cx="1786021" cy="1020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3" name="Формула" r:id="rId5" imgW="672808" imgH="444307" progId="Equation.3">
                  <p:embed/>
                </p:oleObj>
              </mc:Choice>
              <mc:Fallback>
                <p:oleObj name="Формула" r:id="rId5" imgW="672808" imgH="44430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06" y="1500174"/>
                        <a:ext cx="1786021" cy="102076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" descr="F:\Медицинская и биологическая физика курс лекций с задачами Федорова Фаустов\Презентации Галина Вячеславовна\1\5 copy.png"/>
          <p:cNvPicPr>
            <a:picLocks noChangeAspect="1" noChangeArrowheads="1"/>
          </p:cNvPicPr>
          <p:nvPr/>
        </p:nvPicPr>
        <p:blipFill>
          <a:blip r:embed="rId7"/>
          <a:srcRect t="20802" r="14274"/>
          <a:stretch>
            <a:fillRect/>
          </a:stretch>
        </p:blipFill>
        <p:spPr bwMode="auto">
          <a:xfrm>
            <a:off x="0" y="3714752"/>
            <a:ext cx="3428992" cy="174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928662" y="4714884"/>
            <a:ext cx="928694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000232" y="4786322"/>
            <a:ext cx="45719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750861" y="3535363"/>
            <a:ext cx="35719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7158" y="314324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71802" y="514351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l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10" y="528638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0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8596" y="350043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0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42976" y="5572140"/>
            <a:ext cx="192882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00FF"/>
                </a:solidFill>
              </a:rPr>
              <a:t>Экспонента</a:t>
            </a:r>
            <a:endParaRPr lang="ru-RU" sz="2000" i="1" dirty="0">
              <a:solidFill>
                <a:srgbClr val="0000FF"/>
              </a:solidFill>
            </a:endParaRPr>
          </a:p>
        </p:txBody>
      </p:sp>
      <p:pic>
        <p:nvPicPr>
          <p:cNvPr id="31" name="Picture 1" descr="F:\Медицинская и биологическая физика курс лекций с задачами Федорова Фаустов\Презентации Галина Вячеславовна\1\5 copy.png"/>
          <p:cNvPicPr>
            <a:picLocks noChangeAspect="1" noChangeArrowheads="1"/>
          </p:cNvPicPr>
          <p:nvPr/>
        </p:nvPicPr>
        <p:blipFill>
          <a:blip r:embed="rId7"/>
          <a:srcRect t="21078" r="16059"/>
          <a:stretch>
            <a:fillRect/>
          </a:stretch>
        </p:blipFill>
        <p:spPr bwMode="auto">
          <a:xfrm>
            <a:off x="4143372" y="4071942"/>
            <a:ext cx="3357586" cy="160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4500562" y="350043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57686" y="385762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0</a:t>
            </a:r>
            <a:endParaRPr lang="ru-RU" sz="2400" b="1" dirty="0">
              <a:solidFill>
                <a:srgbClr val="0000FF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4894265" y="3892553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572132" y="4429132"/>
            <a:ext cx="357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</a:t>
            </a:r>
            <a:endParaRPr lang="ru-RU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4929190" y="550070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B050"/>
                </a:solidFill>
              </a:rPr>
              <a:t>ОТВЕТ:</a:t>
            </a:r>
            <a:endParaRPr lang="ru-RU" sz="2000" b="1" i="1" u="sng" dirty="0">
              <a:solidFill>
                <a:srgbClr val="00B05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9388" y="564357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baseline="-25000" dirty="0" smtClean="0"/>
              <a:t>   </a:t>
            </a:r>
            <a:r>
              <a:rPr lang="en-US" sz="2400" b="1" baseline="-25000" dirty="0" smtClean="0"/>
              <a:t>2</a:t>
            </a:r>
            <a:r>
              <a:rPr lang="ru-RU" sz="2400" b="1" baseline="-25000" dirty="0" smtClean="0"/>
              <a:t>  </a:t>
            </a:r>
            <a:endParaRPr lang="ru-RU" sz="2400" b="1" dirty="0"/>
          </a:p>
        </p:txBody>
      </p:sp>
      <p:sp>
        <p:nvSpPr>
          <p:cNvPr id="41" name="Нашивка 40"/>
          <p:cNvSpPr/>
          <p:nvPr/>
        </p:nvSpPr>
        <p:spPr>
          <a:xfrm rot="10800000">
            <a:off x="7000892" y="5786454"/>
            <a:ext cx="142876" cy="21431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215206" y="5643578"/>
            <a:ext cx="714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</a:t>
            </a:r>
            <a:r>
              <a:rPr lang="en-US" sz="2400" b="1" baseline="-25000" dirty="0" smtClean="0"/>
              <a:t>1</a:t>
            </a:r>
            <a:endParaRPr lang="ru-RU" sz="2400" b="1" dirty="0"/>
          </a:p>
        </p:txBody>
      </p:sp>
      <p:pic>
        <p:nvPicPr>
          <p:cNvPr id="44" name="Picture 1" descr="F:\Медицинская и биологическая физика курс лекций с задачами Федорова Фаустов\Презентации Галина Вячеславовна\1\5 copy.png"/>
          <p:cNvPicPr>
            <a:picLocks noChangeAspect="1" noChangeArrowheads="1"/>
          </p:cNvPicPr>
          <p:nvPr/>
        </p:nvPicPr>
        <p:blipFill>
          <a:blip r:embed="rId7"/>
          <a:srcRect t="21077" r="48207" b="33255"/>
          <a:stretch>
            <a:fillRect/>
          </a:stretch>
        </p:blipFill>
        <p:spPr bwMode="auto">
          <a:xfrm>
            <a:off x="4143372" y="3786190"/>
            <a:ext cx="207170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Полилиния 44"/>
          <p:cNvSpPr/>
          <p:nvPr/>
        </p:nvSpPr>
        <p:spPr>
          <a:xfrm>
            <a:off x="5072066" y="3786190"/>
            <a:ext cx="636638" cy="1123335"/>
          </a:xfrm>
          <a:custGeom>
            <a:avLst/>
            <a:gdLst>
              <a:gd name="connsiteX0" fmla="*/ 0 w 636638"/>
              <a:gd name="connsiteY0" fmla="*/ 0 h 1123335"/>
              <a:gd name="connsiteX1" fmla="*/ 545690 w 636638"/>
              <a:gd name="connsiteY1" fmla="*/ 958645 h 1123335"/>
              <a:gd name="connsiteX2" fmla="*/ 545690 w 636638"/>
              <a:gd name="connsiteY2" fmla="*/ 988141 h 1123335"/>
              <a:gd name="connsiteX3" fmla="*/ 545690 w 636638"/>
              <a:gd name="connsiteY3" fmla="*/ 988141 h 11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638" h="1123335">
                <a:moveTo>
                  <a:pt x="0" y="0"/>
                </a:moveTo>
                <a:cubicBezTo>
                  <a:pt x="227371" y="396977"/>
                  <a:pt x="454742" y="793955"/>
                  <a:pt x="545690" y="958645"/>
                </a:cubicBezTo>
                <a:cubicBezTo>
                  <a:pt x="636638" y="1123335"/>
                  <a:pt x="545690" y="988141"/>
                  <a:pt x="545690" y="988141"/>
                </a:cubicBezTo>
                <a:lnTo>
                  <a:pt x="545690" y="988141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5214942" y="4429132"/>
            <a:ext cx="214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</a:t>
            </a:r>
            <a:endParaRPr lang="ru-RU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5715008" y="4143380"/>
            <a:ext cx="214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</a:t>
            </a:r>
            <a:endParaRPr lang="ru-RU" sz="1400" dirty="0"/>
          </a:p>
        </p:txBody>
      </p:sp>
      <p:pic>
        <p:nvPicPr>
          <p:cNvPr id="47" name="Picture 1" descr="F:\Медицинская и биологическая физика курс лекций с задачами Федорова Фаустов\Презентации Галина Вячеславовна\1\5 copy.png"/>
          <p:cNvPicPr>
            <a:picLocks noChangeAspect="1" noChangeArrowheads="1"/>
          </p:cNvPicPr>
          <p:nvPr/>
        </p:nvPicPr>
        <p:blipFill>
          <a:blip r:embed="rId7"/>
          <a:srcRect l="53579" t="21077" r="12487" b="22716"/>
          <a:stretch>
            <a:fillRect/>
          </a:stretch>
        </p:blipFill>
        <p:spPr bwMode="auto">
          <a:xfrm>
            <a:off x="5929322" y="3714752"/>
            <a:ext cx="135732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7572396" y="521495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l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429388" y="564357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589"/>
          <a:stretch>
            <a:fillRect/>
          </a:stretch>
        </p:blipFill>
        <p:spPr bwMode="auto">
          <a:xfrm>
            <a:off x="6858016" y="357166"/>
            <a:ext cx="895165" cy="719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99" r="14706"/>
          <a:stretch>
            <a:fillRect/>
          </a:stretch>
        </p:blipFill>
        <p:spPr bwMode="auto">
          <a:xfrm>
            <a:off x="7858148" y="357166"/>
            <a:ext cx="92241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3214687"/>
            <a:ext cx="2528442" cy="71438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357158" y="2571744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График   закона </a:t>
            </a:r>
            <a:r>
              <a:rPr lang="ru-RU" sz="2400" b="1" i="1" u="sng" dirty="0" err="1" smtClean="0">
                <a:solidFill>
                  <a:srgbClr val="0000FF"/>
                </a:solidFill>
              </a:rPr>
              <a:t>Бугера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2066" y="3143248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ВОПРОС: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858016" y="571480"/>
            <a:ext cx="142876" cy="285752"/>
          </a:xfrm>
          <a:prstGeom prst="rect">
            <a:avLst/>
          </a:prstGeom>
          <a:solidFill>
            <a:srgbClr val="48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6715140" y="42860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к</a:t>
            </a:r>
            <a:endParaRPr lang="ru-RU" sz="2800" i="1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214678" y="3286124"/>
            <a:ext cx="285752" cy="285752"/>
          </a:xfrm>
          <a:prstGeom prst="rect">
            <a:avLst/>
          </a:prstGeom>
          <a:solidFill>
            <a:srgbClr val="48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3143240" y="314324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к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2643174" y="2786058"/>
            <a:ext cx="2428892" cy="36933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Интерференция</a:t>
            </a:r>
            <a:endParaRPr lang="ru-RU" b="1" i="1" dirty="0">
              <a:solidFill>
                <a:srgbClr val="0000FF"/>
              </a:solidFill>
            </a:endParaRPr>
          </a:p>
        </p:txBody>
      </p:sp>
      <p:cxnSp>
        <p:nvCxnSpPr>
          <p:cNvPr id="44" name="Прямая со стрелкой 43"/>
          <p:cNvCxnSpPr>
            <a:stCxn id="4" idx="2"/>
            <a:endCxn id="38" idx="0"/>
          </p:cNvCxnSpPr>
          <p:nvPr/>
        </p:nvCxnSpPr>
        <p:spPr>
          <a:xfrm rot="5400000">
            <a:off x="3856280" y="2677560"/>
            <a:ext cx="109839" cy="1071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285984" y="35716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0000FF"/>
                </a:solidFill>
              </a:rPr>
              <a:t>Оптика</a:t>
            </a:r>
            <a:br>
              <a:rPr lang="ru-RU" sz="2800" b="1" i="1" u="sng" dirty="0" smtClean="0">
                <a:solidFill>
                  <a:srgbClr val="0000FF"/>
                </a:solidFill>
              </a:rPr>
            </a:br>
            <a:endParaRPr lang="ru-RU" sz="2800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285860"/>
            <a:ext cx="321471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Геометрическая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2214554"/>
            <a:ext cx="250033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Волновая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3500430" y="785794"/>
            <a:ext cx="571504" cy="50006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3606793" y="1535893"/>
            <a:ext cx="1358116" cy="7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357818" y="785794"/>
            <a:ext cx="2571768" cy="50006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57818" y="1357298"/>
            <a:ext cx="342902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Взаимодействие света с веществом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6314" y="3429000"/>
            <a:ext cx="214314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Тепловое излучение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6200000" flipH="1">
            <a:off x="4036215" y="1750207"/>
            <a:ext cx="2571768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4" descr="C:\Documents and Settings\1\Мои документы\Мои рисунки\спектр погл. витамина 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571744"/>
            <a:ext cx="1767772" cy="110173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1" name="Picture 4" descr="C:\Documents and Settings\1\Мои документы\Мои рисунки\Termograph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286256"/>
            <a:ext cx="2154430" cy="224947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2" name="Picture 4" descr="C:\Documents and Settings\1\Мои документы\Мои рисунки\исл. шпат слева, иолит справа.jpg"/>
          <p:cNvPicPr>
            <a:picLocks noChangeAspect="1" noChangeArrowheads="1"/>
          </p:cNvPicPr>
          <p:nvPr/>
        </p:nvPicPr>
        <p:blipFill>
          <a:blip r:embed="rId4"/>
          <a:srcRect l="62882"/>
          <a:stretch>
            <a:fillRect/>
          </a:stretch>
        </p:blipFill>
        <p:spPr bwMode="auto">
          <a:xfrm>
            <a:off x="2786050" y="4214818"/>
            <a:ext cx="1697021" cy="222408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3" name="Picture 2" descr="F:\Медицинская и биологическая физика курс лекций с задачами Федорова Фаустов\Презентации Галина Вячеславовна\Геом.опт\микр-п\13 устройств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214818"/>
            <a:ext cx="1790415" cy="220526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285720" y="2143116"/>
            <a:ext cx="2000264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Волоконная 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2857496"/>
            <a:ext cx="928694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Глаз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910" y="3714752"/>
            <a:ext cx="1785950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Микроскоп</a:t>
            </a:r>
            <a:endParaRPr lang="ru-RU" b="1" i="1" dirty="0">
              <a:solidFill>
                <a:srgbClr val="0000FF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>
            <a:off x="1464447" y="2678901"/>
            <a:ext cx="1928826" cy="142876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1213620" y="1928802"/>
            <a:ext cx="429422" cy="794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/>
          <p:nvPr/>
        </p:nvCxnSpPr>
        <p:spPr>
          <a:xfrm rot="5400000">
            <a:off x="1428728" y="2000240"/>
            <a:ext cx="1143008" cy="714380"/>
          </a:xfrm>
          <a:prstGeom prst="bentConnector3">
            <a:avLst>
              <a:gd name="adj1" fmla="val 72000"/>
            </a:avLst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2821769" y="2964653"/>
            <a:ext cx="1214446" cy="428628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714612" y="3214686"/>
            <a:ext cx="2071702" cy="369332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Дифракция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43174" y="3786190"/>
            <a:ext cx="2071702" cy="36933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Поляризация</a:t>
            </a:r>
            <a:endParaRPr lang="ru-RU" b="1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5572132" y="3714752"/>
            <a:ext cx="3286148" cy="2857520"/>
          </a:xfrm>
          <a:prstGeom prst="round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28604"/>
            <a:ext cx="3000396" cy="84772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graphicFrame>
        <p:nvGraphicFramePr>
          <p:cNvPr id="283650" name="Object 32"/>
          <p:cNvGraphicFramePr>
            <a:graphicFrameLocks noChangeAspect="1"/>
          </p:cNvGraphicFramePr>
          <p:nvPr/>
        </p:nvGraphicFramePr>
        <p:xfrm>
          <a:off x="5521325" y="419100"/>
          <a:ext cx="21717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4" name="Формула" r:id="rId5" imgW="672808" imgH="253890" progId="Equation.3">
                  <p:embed/>
                </p:oleObj>
              </mc:Choice>
              <mc:Fallback>
                <p:oleObj name="Формула" r:id="rId5" imgW="672808" imgH="25389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1325" y="419100"/>
                        <a:ext cx="2171700" cy="969963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86314" y="571480"/>
            <a:ext cx="428628" cy="52322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+</a:t>
            </a:r>
            <a:endParaRPr lang="ru-RU" sz="2800" b="1" dirty="0"/>
          </a:p>
        </p:txBody>
      </p:sp>
      <p:graphicFrame>
        <p:nvGraphicFramePr>
          <p:cNvPr id="283651" name="Object 3"/>
          <p:cNvGraphicFramePr>
            <a:graphicFrameLocks noChangeAspect="1"/>
          </p:cNvGraphicFramePr>
          <p:nvPr/>
        </p:nvGraphicFramePr>
        <p:xfrm>
          <a:off x="1714480" y="3143248"/>
          <a:ext cx="3786188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5" name="Формула" r:id="rId7" imgW="863225" imgH="279279" progId="Equation.3">
                  <p:embed/>
                </p:oleObj>
              </mc:Choice>
              <mc:Fallback>
                <p:oleObj name="Формула" r:id="rId7" imgW="863225" imgH="279279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3143248"/>
                        <a:ext cx="3786188" cy="1211262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357166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Закон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Бугера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5272" y="35716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Закон Бера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3000372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Закон </a:t>
            </a:r>
            <a:r>
              <a:rPr lang="ru-RU" sz="2000" b="1" u="sng" dirty="0" err="1" smtClean="0">
                <a:solidFill>
                  <a:srgbClr val="0000FF"/>
                </a:solidFill>
              </a:rPr>
              <a:t>Бугера-Ламберта</a:t>
            </a:r>
            <a:r>
              <a:rPr lang="ru-RU" sz="2000" b="1" u="sng" dirty="0" smtClean="0">
                <a:solidFill>
                  <a:srgbClr val="0000FF"/>
                </a:solidFill>
              </a:rPr>
              <a:t>- Бера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graphicFrame>
        <p:nvGraphicFramePr>
          <p:cNvPr id="283652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894625"/>
              </p:ext>
            </p:extLst>
          </p:nvPr>
        </p:nvGraphicFramePr>
        <p:xfrm>
          <a:off x="2881313" y="1571625"/>
          <a:ext cx="2740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6" name="Формула" r:id="rId9" imgW="723600" imgH="279360" progId="Equation.3">
                  <p:embed/>
                </p:oleObj>
              </mc:Choice>
              <mc:Fallback>
                <p:oleObj name="Формула" r:id="rId9" imgW="723600" imgH="27936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1313" y="1571625"/>
                        <a:ext cx="2740025" cy="128587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43570" y="1785926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00FF"/>
                </a:solidFill>
              </a:rPr>
              <a:t>Закон </a:t>
            </a:r>
            <a:r>
              <a:rPr lang="ru-RU" sz="2000" i="1" u="sng" dirty="0" err="1" smtClean="0">
                <a:solidFill>
                  <a:srgbClr val="0000FF"/>
                </a:solidFill>
              </a:rPr>
              <a:t>Бугера-Ламберта</a:t>
            </a:r>
            <a:r>
              <a:rPr lang="ru-RU" sz="2000" i="1" u="sng" dirty="0" smtClean="0">
                <a:solidFill>
                  <a:srgbClr val="0000FF"/>
                </a:solidFill>
              </a:rPr>
              <a:t>- Бера</a:t>
            </a:r>
            <a:endParaRPr lang="ru-RU" sz="2000" i="1" u="sng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3071810"/>
            <a:ext cx="128588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В лабораторной практике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016406" y="4500570"/>
          <a:ext cx="3076299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7" name="Формула" r:id="rId11" imgW="672808" imgH="203112" progId="Equation.3">
                  <p:embed/>
                </p:oleObj>
              </mc:Choice>
              <mc:Fallback>
                <p:oleObj name="Формула" r:id="rId11" imgW="672808" imgH="203112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406" y="4500570"/>
                        <a:ext cx="3076299" cy="928694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357158" y="5715016"/>
          <a:ext cx="500066" cy="52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8" name="Формула" r:id="rId13" imgW="126780" imgH="164814" progId="Equation.3">
                  <p:embed/>
                </p:oleObj>
              </mc:Choice>
              <mc:Fallback>
                <p:oleObj name="Формула" r:id="rId13" imgW="126780" imgH="164814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5715016"/>
                        <a:ext cx="500066" cy="5222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14348" y="564357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Молярный показатель поглощения</a:t>
            </a:r>
            <a:endParaRPr lang="ru-RU" sz="2000" b="1" i="1" u="sng" dirty="0">
              <a:solidFill>
                <a:srgbClr val="00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29322" y="3929066"/>
            <a:ext cx="2857520" cy="83099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- </a:t>
            </a: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натуральный</a:t>
            </a: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 показатель поглощения среды.        </a:t>
            </a:r>
            <a:endParaRPr lang="ru-RU" sz="1600" i="1" dirty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00760" y="4929198"/>
            <a:ext cx="2857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u="sng" dirty="0" smtClean="0">
                <a:solidFill>
                  <a:schemeClr val="accent4">
                    <a:lumMod val="75000"/>
                  </a:schemeClr>
                </a:solidFill>
              </a:rPr>
              <a:t>Натуральный молярный </a:t>
            </a: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</a:rPr>
              <a:t>показатель поглощения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5572132" y="492919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latin typeface="Times New Roman"/>
                <a:cs typeface="Times New Roman"/>
              </a:rPr>
              <a:t>χ</a:t>
            </a:r>
            <a:r>
              <a:rPr lang="en-US" sz="2400" b="1" dirty="0" smtClean="0">
                <a:latin typeface="Times New Roman"/>
                <a:cs typeface="Times New Roman"/>
              </a:rPr>
              <a:t> '</a:t>
            </a:r>
            <a:endParaRPr lang="ru-RU" sz="2400" b="1" dirty="0"/>
          </a:p>
        </p:txBody>
      </p:sp>
      <p:graphicFrame>
        <p:nvGraphicFramePr>
          <p:cNvPr id="283656" name="Object 8"/>
          <p:cNvGraphicFramePr>
            <a:graphicFrameLocks noChangeAspect="1"/>
          </p:cNvGraphicFramePr>
          <p:nvPr/>
        </p:nvGraphicFramePr>
        <p:xfrm>
          <a:off x="5572132" y="5786454"/>
          <a:ext cx="5000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9" name="Формула" r:id="rId15" imgW="126780" imgH="164814" progId="Equation.3">
                  <p:embed/>
                </p:oleObj>
              </mc:Choice>
              <mc:Fallback>
                <p:oleObj name="Формула" r:id="rId15" imgW="126780" imgH="164814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2" y="5786454"/>
                        <a:ext cx="500062" cy="52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000760" y="571501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Молярный </a:t>
            </a: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</a:rPr>
              <a:t>показатель поглощения</a:t>
            </a:r>
            <a:endParaRPr lang="ru-RU" sz="1600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15206" y="3714752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 smtClean="0">
                <a:solidFill>
                  <a:srgbClr val="FF0000"/>
                </a:solidFill>
              </a:rPr>
              <a:t>Обзор</a:t>
            </a:r>
            <a:endParaRPr lang="ru-RU" sz="1600" b="1" i="1" u="sng" dirty="0">
              <a:solidFill>
                <a:srgbClr val="FF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215206" y="500042"/>
            <a:ext cx="500066" cy="642942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286644" y="5714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C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86182" y="500042"/>
            <a:ext cx="571504" cy="500066"/>
          </a:xfrm>
          <a:prstGeom prst="rect">
            <a:avLst/>
          </a:prstGeom>
          <a:solidFill>
            <a:srgbClr val="48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807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989373"/>
              </p:ext>
            </p:extLst>
          </p:nvPr>
        </p:nvGraphicFramePr>
        <p:xfrm>
          <a:off x="3857620" y="428604"/>
          <a:ext cx="4714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60" name="Формула" r:id="rId16" imgW="215640" imgH="253800" progId="Equation.3">
                  <p:embed/>
                </p:oleObj>
              </mc:Choice>
              <mc:Fallback>
                <p:oleObj name="Формула" r:id="rId16" imgW="215640" imgH="2538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428604"/>
                        <a:ext cx="471487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5643570" y="3786190"/>
          <a:ext cx="4714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61" name="Формула" r:id="rId18" imgW="215713" imgH="253780" progId="Equation.3">
                  <p:embed/>
                </p:oleObj>
              </mc:Choice>
              <mc:Fallback>
                <p:oleObj name="Формула" r:id="rId18" imgW="215713" imgH="25378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3786190"/>
                        <a:ext cx="471487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FF"/>
                </a:solidFill>
              </a:rPr>
              <a:t>Спектры поглощения молекул некоторых биологически важных соединений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28586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Спектр поглощения </a:t>
            </a:r>
            <a:r>
              <a:rPr lang="ru-RU" sz="2400" dirty="0" smtClean="0">
                <a:solidFill>
                  <a:srgbClr val="0000FF"/>
                </a:solidFill>
              </a:rPr>
              <a:t>– это совокупность длин волн, поглощаемых каким-либо веществом.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276872"/>
            <a:ext cx="835824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Спектр поглощения </a:t>
            </a:r>
            <a:r>
              <a:rPr lang="ru-RU" sz="2400" dirty="0" smtClean="0">
                <a:solidFill>
                  <a:srgbClr val="0000FF"/>
                </a:solidFill>
              </a:rPr>
              <a:t>– это графики зависимости оптической плотности от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длины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волны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317780"/>
              </p:ext>
            </p:extLst>
          </p:nvPr>
        </p:nvGraphicFramePr>
        <p:xfrm>
          <a:off x="2393141" y="3250405"/>
          <a:ext cx="2143140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56" name="Формула" r:id="rId3" imgW="583947" imgH="203112" progId="Equation.3">
                  <p:embed/>
                </p:oleObj>
              </mc:Choice>
              <mc:Fallback>
                <p:oleObj name="Формула" r:id="rId3" imgW="583947" imgH="203112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141" y="3250405"/>
                        <a:ext cx="2143140" cy="928694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762746"/>
              </p:ext>
            </p:extLst>
          </p:nvPr>
        </p:nvGraphicFramePr>
        <p:xfrm>
          <a:off x="4929190" y="3237993"/>
          <a:ext cx="1785950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57" name="Формула" r:id="rId5" imgW="520474" imgH="203112" progId="Equation.3">
                  <p:embed/>
                </p:oleObj>
              </mc:Choice>
              <mc:Fallback>
                <p:oleObj name="Формула" r:id="rId5" imgW="520474" imgH="203112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237993"/>
                        <a:ext cx="1785950" cy="78581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290514"/>
              </p:ext>
            </p:extLst>
          </p:nvPr>
        </p:nvGraphicFramePr>
        <p:xfrm>
          <a:off x="6965173" y="3126386"/>
          <a:ext cx="1785950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58" name="Формула" r:id="rId7" imgW="545626" imgH="203024" progId="Equation.3">
                  <p:embed/>
                </p:oleObj>
              </mc:Choice>
              <mc:Fallback>
                <p:oleObj name="Формула" r:id="rId7" imgW="545626" imgH="203024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5173" y="3126386"/>
                        <a:ext cx="1785950" cy="78581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9799" name="Picture 7" descr="C:\Documents and Settings\1\Мои документы\Мои рисунки\спектр погл. ДНК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86182" y="4643446"/>
            <a:ext cx="3000396" cy="186143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786182" y="464344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72264" y="622722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Verdana"/>
                <a:ea typeface="Verdana"/>
                <a:cs typeface="Verdana"/>
              </a:rPr>
              <a:t>λ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465239" y="5112409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ДНК, РНК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29422" y="5115887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Verdana"/>
                <a:ea typeface="Verdana"/>
                <a:cs typeface="Verdana"/>
              </a:rPr>
              <a:t>λ</a:t>
            </a:r>
            <a:r>
              <a:rPr lang="en-US" b="1" baseline="-25000" dirty="0" smtClean="0">
                <a:latin typeface="Verdana"/>
                <a:ea typeface="Verdana"/>
                <a:cs typeface="Verdana"/>
              </a:rPr>
              <a:t>max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000628" y="4714884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Спектр поглощения  ДНК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15206" y="550070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</a:rPr>
              <a:t>258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нм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00958" y="6000768"/>
            <a:ext cx="71438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УФ</a:t>
            </a:r>
            <a:endParaRPr lang="ru-RU" sz="2400" b="1" dirty="0">
              <a:solidFill>
                <a:srgbClr val="0000FF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 flipH="1" flipV="1">
            <a:off x="-427866" y="4714090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71472" y="5715016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85720" y="385762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D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714612" y="5572140"/>
            <a:ext cx="33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ea typeface="Verdana"/>
                <a:cs typeface="Verdana"/>
              </a:rPr>
              <a:t>λ</a:t>
            </a:r>
            <a:endParaRPr lang="ru-RU" b="1" dirty="0"/>
          </a:p>
        </p:txBody>
      </p:sp>
      <p:pic>
        <p:nvPicPr>
          <p:cNvPr id="30" name="Picture 2" descr="I:\Медицинская и биологическая физика курс лекций с задачами Федорова Фаустов\Презентации Галина Вячеславовна\4 Волн. св\311122.jpg"/>
          <p:cNvPicPr>
            <a:picLocks noChangeAspect="1" noChangeArrowheads="1"/>
          </p:cNvPicPr>
          <p:nvPr/>
        </p:nvPicPr>
        <p:blipFill>
          <a:blip r:embed="rId10"/>
          <a:srcRect l="63750" t="30937" r="17500" b="14358"/>
          <a:stretch>
            <a:fillRect/>
          </a:stretch>
        </p:blipFill>
        <p:spPr bwMode="auto">
          <a:xfrm>
            <a:off x="785786" y="4000504"/>
            <a:ext cx="107157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1000100" y="5572140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ea typeface="Verdana"/>
                <a:cs typeface="Verdana"/>
              </a:rPr>
              <a:t>λ</a:t>
            </a:r>
            <a:r>
              <a:rPr lang="en-US" b="1" baseline="-25000" dirty="0" smtClean="0">
                <a:ea typeface="Verdana"/>
                <a:cs typeface="Verdana"/>
              </a:rPr>
              <a:t>max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57158" y="5857892"/>
            <a:ext cx="30003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00FF"/>
                </a:solidFill>
              </a:rPr>
              <a:t>Длина волны, на которую приходится </a:t>
            </a:r>
            <a:r>
              <a:rPr lang="ru-RU" sz="1400" b="1" i="1" dirty="0" smtClean="0">
                <a:solidFill>
                  <a:schemeClr val="accent4">
                    <a:lumMod val="75000"/>
                  </a:schemeClr>
                </a:solidFill>
              </a:rPr>
              <a:t>максимум поглощения</a:t>
            </a:r>
            <a:endParaRPr lang="ru-RU" sz="1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30" idx="0"/>
          </p:cNvCxnSpPr>
          <p:nvPr/>
        </p:nvCxnSpPr>
        <p:spPr>
          <a:xfrm rot="16200000" flipH="1" flipV="1">
            <a:off x="446456" y="4839900"/>
            <a:ext cx="1714512" cy="35719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Концентрационная колориметрия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71546"/>
            <a:ext cx="850112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физический  метод определения </a:t>
            </a:r>
            <a:r>
              <a:rPr lang="ru-RU" sz="2400" i="1" u="sng" dirty="0" smtClean="0">
                <a:solidFill>
                  <a:srgbClr val="0000FF"/>
                </a:solidFill>
              </a:rPr>
              <a:t>концентрации</a:t>
            </a:r>
            <a:r>
              <a:rPr lang="ru-RU" sz="2400" dirty="0" smtClean="0">
                <a:solidFill>
                  <a:srgbClr val="0000FF"/>
                </a:solidFill>
              </a:rPr>
              <a:t> вещества в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окрашенном </a:t>
            </a:r>
            <a:r>
              <a:rPr lang="ru-RU" sz="2400" b="1" i="1" dirty="0" smtClean="0">
                <a:solidFill>
                  <a:srgbClr val="0000FF"/>
                </a:solidFill>
              </a:rPr>
              <a:t>растворе </a:t>
            </a:r>
            <a:r>
              <a:rPr lang="ru-RU" sz="2400" dirty="0" smtClean="0">
                <a:solidFill>
                  <a:srgbClr val="0000FF"/>
                </a:solidFill>
              </a:rPr>
              <a:t>по его спектру поглощения.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02" y="228599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Колориметр</a:t>
            </a:r>
            <a:r>
              <a:rPr lang="ru-RU" sz="2400" dirty="0" smtClean="0">
                <a:solidFill>
                  <a:srgbClr val="0000FF"/>
                </a:solidFill>
              </a:rPr>
              <a:t> – прибор для сравнения интенсивности окраски исследуемого раствора с растворителем. Используют для измерения </a:t>
            </a:r>
            <a:r>
              <a:rPr lang="ru-RU" sz="2400" b="1" dirty="0" smtClean="0">
                <a:solidFill>
                  <a:srgbClr val="0000FF"/>
                </a:solidFill>
              </a:rPr>
              <a:t>концентрации</a:t>
            </a:r>
            <a:r>
              <a:rPr lang="ru-RU" sz="2400" dirty="0" smtClean="0">
                <a:solidFill>
                  <a:srgbClr val="0000FF"/>
                </a:solidFill>
              </a:rPr>
              <a:t> вещества в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окрашенном </a:t>
            </a:r>
            <a:r>
              <a:rPr lang="ru-RU" sz="2400" dirty="0" smtClean="0">
                <a:solidFill>
                  <a:srgbClr val="0000FF"/>
                </a:solidFill>
              </a:rPr>
              <a:t>растворе.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000504"/>
            <a:ext cx="435771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Принцип действия </a:t>
            </a:r>
            <a:r>
              <a:rPr lang="ru-RU" sz="2400" dirty="0" smtClean="0">
                <a:solidFill>
                  <a:srgbClr val="0000FF"/>
                </a:solidFill>
              </a:rPr>
              <a:t>основан на законе </a:t>
            </a:r>
            <a:r>
              <a:rPr lang="ru-RU" sz="2400" dirty="0" err="1" smtClean="0">
                <a:solidFill>
                  <a:srgbClr val="0000FF"/>
                </a:solidFill>
              </a:rPr>
              <a:t>Бугера-Ламберта-Бера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500034" y="5286388"/>
          <a:ext cx="3500462" cy="107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2" name="Формула" r:id="rId3" imgW="545626" imgH="203024" progId="Equation.3">
                  <p:embed/>
                </p:oleObj>
              </mc:Choice>
              <mc:Fallback>
                <p:oleObj name="Формула" r:id="rId3" imgW="545626" imgH="203024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5286388"/>
                        <a:ext cx="3500462" cy="1071549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3857628"/>
            <a:ext cx="2286016" cy="235745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286248" y="6215082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00FF"/>
                </a:solidFill>
              </a:rPr>
              <a:t>Фотоэлектроколориметр</a:t>
            </a:r>
            <a:r>
              <a:rPr lang="ru-RU" dirty="0" smtClean="0">
                <a:solidFill>
                  <a:srgbClr val="0000FF"/>
                </a:solidFill>
              </a:rPr>
              <a:t> ФЭК-56М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187624" y="5357826"/>
            <a:ext cx="0" cy="7354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419872" y="5357826"/>
            <a:ext cx="0" cy="7354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FF0000"/>
                </a:solidFill>
              </a:rPr>
              <a:t>Явление полного внутреннего отражения света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714488"/>
            <a:ext cx="785818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Полное отражение </a:t>
            </a:r>
            <a:r>
              <a:rPr lang="ru-RU" sz="2400" dirty="0" smtClean="0">
                <a:solidFill>
                  <a:srgbClr val="0000FF"/>
                </a:solidFill>
              </a:rPr>
              <a:t>– это явление, при котором луч света, идет из оптически </a:t>
            </a:r>
            <a:r>
              <a:rPr lang="ru-RU" sz="2400" b="1" dirty="0" smtClean="0"/>
              <a:t>более</a:t>
            </a:r>
            <a:r>
              <a:rPr lang="ru-RU" sz="2400" dirty="0" smtClean="0">
                <a:solidFill>
                  <a:srgbClr val="0000FF"/>
                </a:solidFill>
              </a:rPr>
              <a:t> плотной среды в среду оптически менее плотную, не выходит во вторую среду, а начинает </a:t>
            </a:r>
            <a:r>
              <a:rPr lang="ru-RU" sz="2400" b="1" dirty="0" smtClean="0"/>
              <a:t>скользить</a:t>
            </a:r>
            <a:r>
              <a:rPr lang="ru-RU" sz="2400" dirty="0" smtClean="0">
                <a:solidFill>
                  <a:srgbClr val="0000FF"/>
                </a:solidFill>
              </a:rPr>
              <a:t> по границе раздела двух сред.</a:t>
            </a:r>
            <a:endParaRPr lang="ru-RU" sz="2400" dirty="0">
              <a:solidFill>
                <a:srgbClr val="0000FF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28794" y="4929198"/>
            <a:ext cx="314327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285984" y="4929198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2571736" y="5072074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214678" y="4286256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285984" y="4929198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214678" y="4929198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071670" y="4929198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214678" y="4929198"/>
            <a:ext cx="121444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14414" y="564357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en-US" baseline="-25000" dirty="0" smtClean="0"/>
              <a:t>1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285852" y="428625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643042" y="564357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&gt;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786446" y="4071942"/>
            <a:ext cx="2571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Показатель преломления </a:t>
            </a:r>
            <a:r>
              <a:rPr lang="en-US" sz="2000" b="1" dirty="0" smtClean="0">
                <a:solidFill>
                  <a:srgbClr val="0000FF"/>
                </a:solidFill>
              </a:rPr>
              <a:t>n</a:t>
            </a:r>
            <a:r>
              <a:rPr lang="ru-RU" sz="2000" dirty="0" smtClean="0">
                <a:solidFill>
                  <a:srgbClr val="0000FF"/>
                </a:solidFill>
              </a:rPr>
              <a:t> представляет собой отношение скоростей света в граничащих средах.</a:t>
            </a:r>
            <a:endParaRPr lang="ru-RU" sz="2000" dirty="0">
              <a:solidFill>
                <a:srgbClr val="0000FF"/>
              </a:solidFill>
            </a:endParaRPr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4714876" y="5214950"/>
          <a:ext cx="571504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69" name="Формула" r:id="rId3" imgW="215640" imgH="431640" progId="Equation.3">
                  <p:embed/>
                </p:oleObj>
              </mc:Choice>
              <mc:Fallback>
                <p:oleObj name="Формула" r:id="rId3" imgW="215640" imgH="4316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5214950"/>
                        <a:ext cx="571504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500430" y="5500702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 </a:t>
            </a:r>
            <a:r>
              <a:rPr lang="el-GR" sz="2400" dirty="0" smtClean="0">
                <a:latin typeface="Times New Roman"/>
                <a:cs typeface="Times New Roman"/>
              </a:rPr>
              <a:t>α</a:t>
            </a:r>
            <a:r>
              <a:rPr lang="en-US" baseline="-25000" dirty="0" smtClean="0">
                <a:latin typeface="Times New Roman"/>
                <a:cs typeface="Times New Roman"/>
              </a:rPr>
              <a:t>0</a:t>
            </a:r>
            <a:r>
              <a:rPr lang="en-US" dirty="0" smtClean="0">
                <a:latin typeface="Times New Roman"/>
                <a:cs typeface="Times New Roman"/>
              </a:rPr>
              <a:t> =</a:t>
            </a:r>
            <a:endParaRPr lang="ru-RU" dirty="0"/>
          </a:p>
        </p:txBody>
      </p:sp>
      <p:sp>
        <p:nvSpPr>
          <p:cNvPr id="24" name="Полилиния 23"/>
          <p:cNvSpPr/>
          <p:nvPr/>
        </p:nvSpPr>
        <p:spPr>
          <a:xfrm>
            <a:off x="2903220" y="5154930"/>
            <a:ext cx="308610" cy="162579"/>
          </a:xfrm>
          <a:custGeom>
            <a:avLst/>
            <a:gdLst>
              <a:gd name="connsiteX0" fmla="*/ 0 w 308610"/>
              <a:gd name="connsiteY0" fmla="*/ 0 h 162579"/>
              <a:gd name="connsiteX1" fmla="*/ 34290 w 308610"/>
              <a:gd name="connsiteY1" fmla="*/ 34290 h 162579"/>
              <a:gd name="connsiteX2" fmla="*/ 68580 w 308610"/>
              <a:gd name="connsiteY2" fmla="*/ 114300 h 162579"/>
              <a:gd name="connsiteX3" fmla="*/ 171450 w 308610"/>
              <a:gd name="connsiteY3" fmla="*/ 125730 h 162579"/>
              <a:gd name="connsiteX4" fmla="*/ 205740 w 308610"/>
              <a:gd name="connsiteY4" fmla="*/ 137160 h 162579"/>
              <a:gd name="connsiteX5" fmla="*/ 240030 w 308610"/>
              <a:gd name="connsiteY5" fmla="*/ 160020 h 162579"/>
              <a:gd name="connsiteX6" fmla="*/ 308610 w 308610"/>
              <a:gd name="connsiteY6" fmla="*/ 148590 h 162579"/>
              <a:gd name="connsiteX7" fmla="*/ 297180 w 308610"/>
              <a:gd name="connsiteY7" fmla="*/ 102870 h 16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610" h="162579">
                <a:moveTo>
                  <a:pt x="0" y="0"/>
                </a:moveTo>
                <a:cubicBezTo>
                  <a:pt x="11430" y="11430"/>
                  <a:pt x="26270" y="20255"/>
                  <a:pt x="34290" y="34290"/>
                </a:cubicBezTo>
                <a:cubicBezTo>
                  <a:pt x="43414" y="50257"/>
                  <a:pt x="41936" y="104611"/>
                  <a:pt x="68580" y="114300"/>
                </a:cubicBezTo>
                <a:cubicBezTo>
                  <a:pt x="101004" y="126090"/>
                  <a:pt x="137160" y="121920"/>
                  <a:pt x="171450" y="125730"/>
                </a:cubicBezTo>
                <a:cubicBezTo>
                  <a:pt x="182880" y="129540"/>
                  <a:pt x="194964" y="131772"/>
                  <a:pt x="205740" y="137160"/>
                </a:cubicBezTo>
                <a:cubicBezTo>
                  <a:pt x="218027" y="143303"/>
                  <a:pt x="226377" y="158503"/>
                  <a:pt x="240030" y="160020"/>
                </a:cubicBezTo>
                <a:cubicBezTo>
                  <a:pt x="263064" y="162579"/>
                  <a:pt x="285750" y="152400"/>
                  <a:pt x="308610" y="148590"/>
                </a:cubicBezTo>
                <a:cubicBezTo>
                  <a:pt x="295975" y="110686"/>
                  <a:pt x="297180" y="126348"/>
                  <a:pt x="297180" y="10287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714612" y="5214950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latin typeface="Times New Roman"/>
                <a:cs typeface="Times New Roman"/>
              </a:rPr>
              <a:t>α</a:t>
            </a:r>
            <a:r>
              <a:rPr lang="en-US" baseline="-25000" dirty="0" smtClean="0">
                <a:latin typeface="Times New Roman"/>
                <a:cs typeface="Times New Roman"/>
              </a:rPr>
              <a:t>0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714348" y="6143644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>
                <a:latin typeface="Times New Roman"/>
                <a:cs typeface="Times New Roman"/>
              </a:rPr>
              <a:t>α</a:t>
            </a:r>
            <a:r>
              <a:rPr lang="en-US" sz="2400" baseline="-25000" dirty="0" smtClean="0">
                <a:latin typeface="Times New Roman"/>
                <a:cs typeface="Times New Roman"/>
              </a:rPr>
              <a:t>0  </a:t>
            </a:r>
            <a:r>
              <a:rPr lang="en-US" dirty="0" smtClean="0">
                <a:latin typeface="Times New Roman"/>
                <a:cs typeface="Times New Roman"/>
              </a:rPr>
              <a:t>- </a:t>
            </a:r>
            <a:r>
              <a:rPr lang="ru-RU" dirty="0" smtClean="0">
                <a:cs typeface="Times New Roman"/>
              </a:rPr>
              <a:t>предельный угол полного отражения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71480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FF0000"/>
                </a:solidFill>
              </a:rPr>
              <a:t>Рефрактометрия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pic>
        <p:nvPicPr>
          <p:cNvPr id="162818" name="Picture 2" descr="C:\Documents and Settings\1\Мои документы\Мои рисунки\800px-Refractome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57166"/>
            <a:ext cx="2167444" cy="162558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28596" y="1428736"/>
            <a:ext cx="55721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Рефрактометрия </a:t>
            </a:r>
            <a:r>
              <a:rPr lang="ru-RU" dirty="0" smtClean="0"/>
              <a:t>(</a:t>
            </a:r>
            <a:r>
              <a:rPr lang="ru-RU" dirty="0" smtClean="0">
                <a:solidFill>
                  <a:srgbClr val="00B050"/>
                </a:solidFill>
              </a:rPr>
              <a:t>от лат. </a:t>
            </a:r>
            <a:r>
              <a:rPr lang="en-US" dirty="0" err="1" smtClean="0">
                <a:solidFill>
                  <a:srgbClr val="00B050"/>
                </a:solidFill>
              </a:rPr>
              <a:t>Refractus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–преломленный и греч. </a:t>
            </a:r>
            <a:r>
              <a:rPr lang="en-US" dirty="0" err="1" smtClean="0">
                <a:solidFill>
                  <a:srgbClr val="00B050"/>
                </a:solidFill>
              </a:rPr>
              <a:t>Metreo</a:t>
            </a:r>
            <a:r>
              <a:rPr lang="ru-RU" dirty="0" smtClean="0">
                <a:solidFill>
                  <a:srgbClr val="00B050"/>
                </a:solidFill>
              </a:rPr>
              <a:t> – измеряю</a:t>
            </a:r>
            <a:r>
              <a:rPr lang="ru-RU" dirty="0" smtClean="0"/>
              <a:t>) -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21455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метод исследования веществ, основанный на </a:t>
            </a:r>
            <a:r>
              <a:rPr lang="ru-RU" sz="2400" b="1" dirty="0" smtClean="0">
                <a:solidFill>
                  <a:srgbClr val="0000FF"/>
                </a:solidFill>
              </a:rPr>
              <a:t>определении показателя преломления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162819" name="Picture 3" descr="C:\Documents and Settings\1\Мои документы\Мои рисунки\refractometr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459864"/>
            <a:ext cx="3442948" cy="209175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62820" name="Picture 4" descr="C:\Documents and Settings\1\Мои документы\Мои рисунки\refraktomet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572008"/>
            <a:ext cx="1530209" cy="19605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3000372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Применяется для идентификации химических соединений, количественного анализа.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7356" y="3643314"/>
            <a:ext cx="3500462" cy="2800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b="1" u="sng" dirty="0" smtClean="0">
                <a:solidFill>
                  <a:srgbClr val="0000FF"/>
                </a:solidFill>
              </a:rPr>
              <a:t>Рефрактометрия глаза </a:t>
            </a:r>
            <a:r>
              <a:rPr lang="ru-RU" sz="2200" dirty="0" smtClean="0">
                <a:solidFill>
                  <a:srgbClr val="0000FF"/>
                </a:solidFill>
              </a:rPr>
              <a:t>– исследование оптических свойств глаза человека с целью выявить миопию, гиперметропию и астигматизм.</a:t>
            </a:r>
            <a:endParaRPr lang="ru-RU" sz="2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FF0000"/>
                </a:solidFill>
              </a:rPr>
              <a:t>Волоконная оптика </a:t>
            </a:r>
            <a:r>
              <a:rPr lang="en-US" sz="2800" b="1" u="sng" dirty="0" smtClean="0">
                <a:solidFill>
                  <a:srgbClr val="FF0000"/>
                </a:solidFill>
              </a:rPr>
              <a:t>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643050"/>
            <a:ext cx="8501122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Волоконная оптика </a:t>
            </a:r>
            <a:r>
              <a:rPr lang="ru-RU" sz="2400" dirty="0" smtClean="0">
                <a:solidFill>
                  <a:srgbClr val="0000FF"/>
                </a:solidFill>
              </a:rPr>
              <a:t>– это раздел оптики, изучающий передачу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света</a:t>
            </a:r>
            <a:r>
              <a:rPr lang="ru-RU" sz="2400" dirty="0" smtClean="0">
                <a:solidFill>
                  <a:srgbClr val="0000FF"/>
                </a:solidFill>
              </a:rPr>
              <a:t> и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изображения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по </a:t>
            </a:r>
            <a:r>
              <a:rPr lang="ru-RU" sz="2400" b="1" i="1" u="sng" dirty="0" err="1" smtClean="0">
                <a:solidFill>
                  <a:srgbClr val="0000FF"/>
                </a:solidFill>
              </a:rPr>
              <a:t>световодам</a:t>
            </a:r>
            <a:r>
              <a:rPr lang="ru-RU" sz="2400" b="1" i="1" u="sng" dirty="0" smtClean="0">
                <a:solidFill>
                  <a:srgbClr val="0000FF"/>
                </a:solidFill>
              </a:rPr>
              <a:t>.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000372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Происходит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передача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информации</a:t>
            </a:r>
            <a:r>
              <a:rPr lang="ru-RU" sz="2400" b="1" i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их одной точки пространства в другую.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929066"/>
            <a:ext cx="8429684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Волоконная оптика основана на явлении </a:t>
            </a:r>
            <a:r>
              <a:rPr lang="ru-RU" sz="2400" b="1" u="sng" dirty="0" smtClean="0">
                <a:solidFill>
                  <a:srgbClr val="0000FF"/>
                </a:solidFill>
              </a:rPr>
              <a:t>полного внутреннего отражения </a:t>
            </a:r>
            <a:endParaRPr lang="ru-RU" sz="24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7358082" y="1142984"/>
            <a:ext cx="135732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1950 г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Picture 2" descr="F:\Медицинская и биологическая физика курс лекций с задачами Федорова Фаустов\Презентации Галина Вячеславовна\Геом.опт\микр-п\22 световод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857760"/>
            <a:ext cx="2495537" cy="164925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315393" name="Picture 1" descr="C:\Documents and Settings\1\Мои документы\Мои рисунки\светов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857760"/>
            <a:ext cx="2714644" cy="157163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6181</TotalTime>
  <Words>2768</Words>
  <Application>Microsoft Office PowerPoint</Application>
  <PresentationFormat>Экран (4:3)</PresentationFormat>
  <Paragraphs>518</Paragraphs>
  <Slides>63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5" baseType="lpstr">
      <vt:lpstr>Аспект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Denis</dc:creator>
  <cp:lastModifiedBy>2</cp:lastModifiedBy>
  <cp:revision>685</cp:revision>
  <dcterms:created xsi:type="dcterms:W3CDTF">2010-10-26T08:41:21Z</dcterms:created>
  <dcterms:modified xsi:type="dcterms:W3CDTF">2012-04-22T13:25:49Z</dcterms:modified>
</cp:coreProperties>
</file>