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notesMasterIdLst>
    <p:notesMasterId r:id="rId71"/>
  </p:notesMasterIdLst>
  <p:sldIdLst>
    <p:sldId id="353" r:id="rId2"/>
    <p:sldId id="519" r:id="rId3"/>
    <p:sldId id="520" r:id="rId4"/>
    <p:sldId id="521" r:id="rId5"/>
    <p:sldId id="522" r:id="rId6"/>
    <p:sldId id="523" r:id="rId7"/>
    <p:sldId id="524" r:id="rId8"/>
    <p:sldId id="525" r:id="rId9"/>
    <p:sldId id="526" r:id="rId10"/>
    <p:sldId id="527" r:id="rId11"/>
    <p:sldId id="529" r:id="rId12"/>
    <p:sldId id="531" r:id="rId13"/>
    <p:sldId id="532" r:id="rId14"/>
    <p:sldId id="533" r:id="rId15"/>
    <p:sldId id="534" r:id="rId16"/>
    <p:sldId id="306" r:id="rId17"/>
    <p:sldId id="356" r:id="rId18"/>
    <p:sldId id="359" r:id="rId19"/>
    <p:sldId id="361" r:id="rId20"/>
    <p:sldId id="360" r:id="rId21"/>
    <p:sldId id="333" r:id="rId22"/>
    <p:sldId id="362" r:id="rId23"/>
    <p:sldId id="345" r:id="rId24"/>
    <p:sldId id="365" r:id="rId25"/>
    <p:sldId id="340" r:id="rId26"/>
    <p:sldId id="339" r:id="rId27"/>
    <p:sldId id="344" r:id="rId28"/>
    <p:sldId id="368" r:id="rId29"/>
    <p:sldId id="535" r:id="rId30"/>
    <p:sldId id="538" r:id="rId31"/>
    <p:sldId id="369" r:id="rId32"/>
    <p:sldId id="371" r:id="rId33"/>
    <p:sldId id="398" r:id="rId34"/>
    <p:sldId id="380" r:id="rId35"/>
    <p:sldId id="373" r:id="rId36"/>
    <p:sldId id="397" r:id="rId37"/>
    <p:sldId id="376" r:id="rId38"/>
    <p:sldId id="379" r:id="rId39"/>
    <p:sldId id="382" r:id="rId40"/>
    <p:sldId id="383" r:id="rId41"/>
    <p:sldId id="400" r:id="rId42"/>
    <p:sldId id="390" r:id="rId43"/>
    <p:sldId id="402" r:id="rId44"/>
    <p:sldId id="391" r:id="rId45"/>
    <p:sldId id="393" r:id="rId46"/>
    <p:sldId id="396" r:id="rId47"/>
    <p:sldId id="403" r:id="rId48"/>
    <p:sldId id="394" r:id="rId49"/>
    <p:sldId id="406" r:id="rId50"/>
    <p:sldId id="407" r:id="rId51"/>
    <p:sldId id="408" r:id="rId52"/>
    <p:sldId id="409" r:id="rId53"/>
    <p:sldId id="419" r:id="rId54"/>
    <p:sldId id="420" r:id="rId55"/>
    <p:sldId id="421" r:id="rId56"/>
    <p:sldId id="422" r:id="rId57"/>
    <p:sldId id="540" r:id="rId58"/>
    <p:sldId id="412" r:id="rId59"/>
    <p:sldId id="413" r:id="rId60"/>
    <p:sldId id="414" r:id="rId61"/>
    <p:sldId id="415" r:id="rId62"/>
    <p:sldId id="416" r:id="rId63"/>
    <p:sldId id="417" r:id="rId64"/>
    <p:sldId id="418" r:id="rId65"/>
    <p:sldId id="423" r:id="rId66"/>
    <p:sldId id="424" r:id="rId67"/>
    <p:sldId id="425" r:id="rId68"/>
    <p:sldId id="426" r:id="rId69"/>
    <p:sldId id="539" r:id="rId7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BFDB3"/>
    <a:srgbClr val="3CFC97"/>
    <a:srgbClr val="40F849"/>
    <a:srgbClr val="0033CC"/>
    <a:srgbClr val="3399FF"/>
    <a:srgbClr val="3366FF"/>
    <a:srgbClr val="99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10" autoAdjust="0"/>
    <p:restoredTop sz="94660"/>
  </p:normalViewPr>
  <p:slideViewPr>
    <p:cSldViewPr>
      <p:cViewPr varScale="1">
        <p:scale>
          <a:sx n="86" d="100"/>
          <a:sy n="86" d="100"/>
        </p:scale>
        <p:origin x="-72" y="-4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2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wmf"/><Relationship Id="rId1" Type="http://schemas.openxmlformats.org/officeDocument/2006/relationships/image" Target="../media/image49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87.wmf"/><Relationship Id="rId1" Type="http://schemas.openxmlformats.org/officeDocument/2006/relationships/image" Target="../media/image86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9.wmf"/><Relationship Id="rId1" Type="http://schemas.openxmlformats.org/officeDocument/2006/relationships/image" Target="../media/image27.jpeg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1.wmf"/><Relationship Id="rId1" Type="http://schemas.openxmlformats.org/officeDocument/2006/relationships/image" Target="../media/image90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90.wmf"/><Relationship Id="rId1" Type="http://schemas.openxmlformats.org/officeDocument/2006/relationships/image" Target="../media/image9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3.wmf"/><Relationship Id="rId1" Type="http://schemas.openxmlformats.org/officeDocument/2006/relationships/image" Target="../media/image5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6.wmf"/><Relationship Id="rId2" Type="http://schemas.openxmlformats.org/officeDocument/2006/relationships/image" Target="../media/image55.wmf"/><Relationship Id="rId1" Type="http://schemas.openxmlformats.org/officeDocument/2006/relationships/image" Target="../media/image54.wmf"/><Relationship Id="rId5" Type="http://schemas.openxmlformats.org/officeDocument/2006/relationships/image" Target="../media/image58.wmf"/><Relationship Id="rId4" Type="http://schemas.openxmlformats.org/officeDocument/2006/relationships/image" Target="../media/image5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61.wmf"/><Relationship Id="rId2" Type="http://schemas.openxmlformats.org/officeDocument/2006/relationships/image" Target="../media/image60.wmf"/><Relationship Id="rId1" Type="http://schemas.openxmlformats.org/officeDocument/2006/relationships/image" Target="../media/image59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76.wmf"/><Relationship Id="rId1" Type="http://schemas.openxmlformats.org/officeDocument/2006/relationships/image" Target="../media/image75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84.wmf"/><Relationship Id="rId2" Type="http://schemas.openxmlformats.org/officeDocument/2006/relationships/image" Target="../media/image83.wmf"/><Relationship Id="rId1" Type="http://schemas.openxmlformats.org/officeDocument/2006/relationships/image" Target="../media/image8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A3E542-A1D4-4FA4-BC04-560A832F5C3F}" type="datetimeFigureOut">
              <a:rPr lang="ru-RU" smtClean="0"/>
              <a:pPr/>
              <a:t>04.03.2012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93313C-1187-476A-A407-ECB6A6602A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67816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93313C-1187-476A-A407-ECB6A6602A1A}" type="slidenum">
              <a:rPr lang="ru-RU" smtClean="0"/>
              <a:pPr/>
              <a:t>57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118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E4F40D-9FDC-4B84-92F0-D2176EB7570B}" type="datetimeFigureOut">
              <a:rPr lang="ru-RU" smtClean="0"/>
              <a:pPr/>
              <a:t>04.03.2012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69CCCF-613A-4B22-8522-39AB526A41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E4F40D-9FDC-4B84-92F0-D2176EB7570B}" type="datetimeFigureOut">
              <a:rPr lang="ru-RU" smtClean="0"/>
              <a:pPr/>
              <a:t>04.03.2012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69CCCF-613A-4B22-8522-39AB526A41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E4F40D-9FDC-4B84-92F0-D2176EB7570B}" type="datetimeFigureOut">
              <a:rPr lang="ru-RU" smtClean="0"/>
              <a:pPr/>
              <a:t>04.03.2012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69CCCF-613A-4B22-8522-39AB526A41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E4F40D-9FDC-4B84-92F0-D2176EB7570B}" type="datetimeFigureOut">
              <a:rPr lang="ru-RU" smtClean="0"/>
              <a:pPr/>
              <a:t>04.03.2012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69CCCF-613A-4B22-8522-39AB526A41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E4F40D-9FDC-4B84-92F0-D2176EB7570B}" type="datetimeFigureOut">
              <a:rPr lang="ru-RU" smtClean="0"/>
              <a:pPr/>
              <a:t>04.03.2012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69CCCF-613A-4B22-8522-39AB526A41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E4F40D-9FDC-4B84-92F0-D2176EB7570B}" type="datetimeFigureOut">
              <a:rPr lang="ru-RU" smtClean="0"/>
              <a:pPr/>
              <a:t>04.03.2012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69CCCF-613A-4B22-8522-39AB526A41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E4F40D-9FDC-4B84-92F0-D2176EB7570B}" type="datetimeFigureOut">
              <a:rPr lang="ru-RU" smtClean="0"/>
              <a:pPr/>
              <a:t>04.03.2012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69CCCF-613A-4B22-8522-39AB526A41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E4F40D-9FDC-4B84-92F0-D2176EB7570B}" type="datetimeFigureOut">
              <a:rPr lang="ru-RU" smtClean="0"/>
              <a:pPr/>
              <a:t>04.03.2012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69CCCF-613A-4B22-8522-39AB526A41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E4F40D-9FDC-4B84-92F0-D2176EB7570B}" type="datetimeFigureOut">
              <a:rPr lang="ru-RU" smtClean="0"/>
              <a:pPr/>
              <a:t>04.03.2012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69CCCF-613A-4B22-8522-39AB526A41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E4F40D-9FDC-4B84-92F0-D2176EB7570B}" type="datetimeFigureOut">
              <a:rPr lang="ru-RU" smtClean="0"/>
              <a:pPr/>
              <a:t>04.03.2012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69CCCF-613A-4B22-8522-39AB526A41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E4F40D-9FDC-4B84-92F0-D2176EB7570B}" type="datetimeFigureOut">
              <a:rPr lang="ru-RU" smtClean="0"/>
              <a:pPr/>
              <a:t>04.03.2012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69CCCF-613A-4B22-8522-39AB526A41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ACE4F40D-9FDC-4B84-92F0-D2176EB7570B}" type="datetimeFigureOut">
              <a:rPr lang="ru-RU" smtClean="0"/>
              <a:pPr/>
              <a:t>04.03.2012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3469CCCF-613A-4B22-8522-39AB526A41C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cg.su/images/5/57/Luigi_Galvani.jpg" TargetMode="External"/><Relationship Id="rId7" Type="http://schemas.openxmlformats.org/officeDocument/2006/relationships/image" Target="../media/image35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40.jpeg"/><Relationship Id="rId7" Type="http://schemas.openxmlformats.org/officeDocument/2006/relationships/image" Target="../media/image41.jpeg"/><Relationship Id="rId2" Type="http://schemas.openxmlformats.org/officeDocument/2006/relationships/hyperlink" Target="http://www.google.ru/imgres?imgurl=http://bourabai.narod.ru/helmholtz/img/helmholtz.jpg&amp;imgrefurl=http://bourabai.narod.ru/helmholtz/forces.htm&amp;h=584&amp;w=391&amp;sz=46&amp;tbnid=GSSowl19_kAT2M:&amp;tbnh=274&amp;tbnw=184&amp;prev=/images?q=%D1%84%D0%BE%D1%82%D0%BE++%D0%93%D0%B5%D0%BB%D1%8C%D0%BC%D0%B3%D0%BE%D0%BB%D1%8C%D1%86&amp;zoom=1&amp;q=%D1%84%D0%BE%D1%82%D0%BE++%D0%93%D0%B5%D0%BB%D1%8C%D0%BC%D0%B3%D0%BE%D0%BB%D1%8C%D1%86&amp;hl=ru&amp;usg=__-4M6p5clXSB-YpE-szbLDs3allU=&amp;sa=X&amp;ei=dKDlTLLaJ8KSOq-ilNsK&amp;sqi=2&amp;ved=0CBoQ9QEwAA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science.wikia.com/wiki/%D0%A4%D0%B0%D0%B9%D0%BB:Kletka_settshatki_RGC_.jpg" TargetMode="External"/><Relationship Id="rId5" Type="http://schemas.openxmlformats.org/officeDocument/2006/relationships/hyperlink" Target="http://www.google.ru/imgres?imgurl=http://www.hrono.ru/biograf/bio_d/dekart_rene.jpg&amp;imgrefurl=http://www.hrono.ru/biograf/bio_d/dekart.html&amp;h=420&amp;w=334&amp;sz=23&amp;tbnid=ecgHYPsr9ipyqM:&amp;tbnh=252&amp;tbnw=200&amp;prev=/images?q=%D1%84%D0%BE%D1%82%D0%BE+%D0%94%D0%B5%D0%BA%D0%B0%D1%80%D1%82&amp;zoom=1&amp;q=%D1%84%D0%BE%D1%82%D0%BE+%D0%94%D0%B5%D0%BA%D0%B0%D1%80%D1%82&amp;hl=ru&amp;usg=__GbafImk0fMXDNqJ19eqhfizAbwA=&amp;sa=X&amp;ei=TqHlTIr3Cc6UOrOSqMsM&amp;sqi=2&amp;ved=0CBoQ9QEwAA" TargetMode="External"/><Relationship Id="rId10" Type="http://schemas.openxmlformats.org/officeDocument/2006/relationships/hyperlink" Target="http://www.google.ru/imgres?imgurl=http://bourabai.narod.ru/helmholtz/img/helmholtz.jpg&amp;imgrefurl=http://bourabai.narod.ru/helmholtz/forces.htm&amp;h=584&amp;w=391&amp;sz=46&amp;tbnid=GSSowl19_kAT2M:&amp;tbnh=274&amp;tbnw=184&amp;prev=/images?q=%D1%84%D0%BE%D1%82%D0%BE+%D0%93%D0%B5%D0%BB%D1%8C%D0%BC%D0%B3%D0%BE%D0%BB%D1%8C%D1%86&amp;zoom=1&amp;q=%D1%84%D0%BE%D1%82%D0%BE+%D0%93%D0%B5%D0%BB%D1%8C%D0%BC%D0%B3%D0%BE%D0%BB%D1%8C%D1%86&amp;hl=ru&amp;usg=__9FqLs_hODR7kD2UpHRol-acrLxM=&amp;sa=X&amp;ei=aqblTOWOA4iCOsm_ybcM&amp;sqi=2&amp;ved=0CBoQ9QEwAQ" TargetMode="External"/><Relationship Id="rId4" Type="http://schemas.openxmlformats.org/officeDocument/2006/relationships/hyperlink" Target="http://www.google.ru/imgres?imgurl=http://www.physchem.chimfak.rsu.ru/Source/History/Persones/photos/Helmholtz.jpg&amp;imgrefurl=http://www.physchem.chimfak.rsu.ru/Source/History/Persones/Helmholtz.html&amp;h=200&amp;w=155&amp;sz=6&amp;tbnid=PVQ0pxN5rqy1JM:&amp;tbnh=104&amp;tbnw=81&amp;prev=/images?q=%D1%84%D0%BE%D1%82%D0%BE++%D0%93%D0%B5%D0%BB%D1%8C%D0%BC%D0%B3%D0%BE%D0%BB%D1%8C%D1%86&amp;zoom=1&amp;q=%D1%84%D0%BE%D1%82%D0%BE++%D0%93%D0%B5%D0%BB%D1%8C%D0%BC%D0%B3%D0%BE%D0%BB%D1%8C%D1%86&amp;hl=ru&amp;usg=__5YCoY3bHLDaRZIedWF_vr5dmn5M=&amp;sa=X&amp;ei=dKDlTLLaJ8KSOq-ilNsK&amp;sqi=2&amp;ved=0CCAQ9QEwAw" TargetMode="External"/><Relationship Id="rId9" Type="http://schemas.openxmlformats.org/officeDocument/2006/relationships/image" Target="../media/image4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hyperlink" Target="http://ru.wikipedia.org/wiki/%D0%A4%D0%B0%D0%B9%D0%BB:Julius_Robert_von_Mayer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hyperlink" Target="http://upload.wikimedia.org/wikipedia/commons/9/94/Repin_SechenovIM.jpg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0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49.w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3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52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w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12" Type="http://schemas.openxmlformats.org/officeDocument/2006/relationships/image" Target="../media/image5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55.wmf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6.bin"/><Relationship Id="rId10" Type="http://schemas.openxmlformats.org/officeDocument/2006/relationships/image" Target="../media/image57.wmf"/><Relationship Id="rId4" Type="http://schemas.openxmlformats.org/officeDocument/2006/relationships/image" Target="../media/image54.wmf"/><Relationship Id="rId9" Type="http://schemas.openxmlformats.org/officeDocument/2006/relationships/oleObject" Target="../embeddings/oleObject8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image" Target="../media/image62.jpeg"/><Relationship Id="rId7" Type="http://schemas.openxmlformats.org/officeDocument/2006/relationships/image" Target="../media/image6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1.bin"/><Relationship Id="rId5" Type="http://schemas.openxmlformats.org/officeDocument/2006/relationships/image" Target="../media/image59.wmf"/><Relationship Id="rId4" Type="http://schemas.openxmlformats.org/officeDocument/2006/relationships/oleObject" Target="../embeddings/oleObject10.bin"/><Relationship Id="rId9" Type="http://schemas.openxmlformats.org/officeDocument/2006/relationships/image" Target="../media/image61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ru/imgres?imgurl=http://o6oi.ru/main.php/61447-2/train_10.jpg&amp;imgrefurl=http://o6oi.ru/main.php/wallpapers/technology/train/train_10.jpg.html&amp;h=600&amp;w=800&amp;sz=395&amp;tbnid=zdTjlRZDFa4srM:&amp;tbnh=107&amp;tbnw=143&amp;prev=/images?q=%D1%84%D0%BE%D1%82%D0%BE+%D0%B4%D0%B2%D0%B8%D0%B6%D1%83%D1%89%D0%B8%D0%B9%D1%81%D1%8F+%D0%BF%D0%BE%D0%B5%D0%B7%D0%B4&amp;zoom=1&amp;q=%D1%84%D0%BE%D1%82%D0%BE+%D0%B4%D0%B2%D0%B8%D0%B6%D1%83%D1%89%D0%B8%D0%B9%D1%81%D1%8F+%D0%BF%D0%BE%D0%B5%D0%B7%D0%B4&amp;hl=ru&amp;usg=__enFxFiS8VIaBNv_UJ0gVzXqh0uk=&amp;sa=X&amp;ei=8oXdTLquFMeSOuWQyNcO&amp;sqi=2&amp;ved=0CBoQ9QEwAA" TargetMode="External"/><Relationship Id="rId7" Type="http://schemas.openxmlformats.org/officeDocument/2006/relationships/image" Target="../media/image6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3.bin"/><Relationship Id="rId5" Type="http://schemas.openxmlformats.org/officeDocument/2006/relationships/image" Target="../media/image66.jpeg"/><Relationship Id="rId4" Type="http://schemas.openxmlformats.org/officeDocument/2006/relationships/hyperlink" Target="http://o6oi.ru/main.php/wallpapers/technology/train/train_10.jpg.html?g2_imageViewsIndex=1&amp;g2_GALLERYSID=9c299aae42890de721ff2e0a7331bff1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67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76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75.w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81.w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wmf"/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83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82.wmf"/><Relationship Id="rId9" Type="http://schemas.openxmlformats.org/officeDocument/2006/relationships/image" Target="../media/image85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7" Type="http://schemas.openxmlformats.org/officeDocument/2006/relationships/image" Target="../media/image8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2.bin"/><Relationship Id="rId5" Type="http://schemas.openxmlformats.org/officeDocument/2006/relationships/image" Target="../media/image88.jpeg"/><Relationship Id="rId4" Type="http://schemas.openxmlformats.org/officeDocument/2006/relationships/image" Target="../media/image86.wm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88.jpeg"/><Relationship Id="rId5" Type="http://schemas.openxmlformats.org/officeDocument/2006/relationships/image" Target="../media/image27.jpeg"/><Relationship Id="rId4" Type="http://schemas.openxmlformats.org/officeDocument/2006/relationships/image" Target="../media/image89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jpeg"/><Relationship Id="rId3" Type="http://schemas.openxmlformats.org/officeDocument/2006/relationships/oleObject" Target="../embeddings/oleObject24.bin"/><Relationship Id="rId7" Type="http://schemas.openxmlformats.org/officeDocument/2006/relationships/image" Target="../media/image9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91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90.w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90.wmf"/><Relationship Id="rId5" Type="http://schemas.openxmlformats.org/officeDocument/2006/relationships/oleObject" Target="../embeddings/oleObject27.bin"/><Relationship Id="rId4" Type="http://schemas.openxmlformats.org/officeDocument/2006/relationships/image" Target="../media/image91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files.netall.ru/upload/iblock/16d/16d62cd2d560e48d812a9b21451ffbae.jpg" TargetMode="External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jpeg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hyperlink" Target="http://moto.avtodina.ru/motorcycles/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0.jpeg"/><Relationship Id="rId4" Type="http://schemas.openxmlformats.org/officeDocument/2006/relationships/image" Target="../media/image99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4.jpeg"/><Relationship Id="rId5" Type="http://schemas.openxmlformats.org/officeDocument/2006/relationships/image" Target="../media/image103.jpeg"/><Relationship Id="rId4" Type="http://schemas.openxmlformats.org/officeDocument/2006/relationships/image" Target="../media/image72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jpeg"/><Relationship Id="rId3" Type="http://schemas.openxmlformats.org/officeDocument/2006/relationships/hyperlink" Target="http://opect.info/PL/inne_alkohole/index.php?artId=15" TargetMode="External"/><Relationship Id="rId7" Type="http://schemas.openxmlformats.org/officeDocument/2006/relationships/image" Target="../media/image109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8.jpeg"/><Relationship Id="rId5" Type="http://schemas.openxmlformats.org/officeDocument/2006/relationships/hyperlink" Target="http://opect.info/PL/winne_podroze/index.php?artId=75" TargetMode="External"/><Relationship Id="rId4" Type="http://schemas.openxmlformats.org/officeDocument/2006/relationships/image" Target="../media/image107.jpeg"/><Relationship Id="rId9" Type="http://schemas.openxmlformats.org/officeDocument/2006/relationships/image" Target="../media/image111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hyperlink" Target="http://www.ru.all-biz.info/buy/goods/?group=1071143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7.jpeg"/><Relationship Id="rId5" Type="http://schemas.openxmlformats.org/officeDocument/2006/relationships/hyperlink" Target="http://www.ru.all-biz.info/zoom_item.php?oid=17723" TargetMode="External"/><Relationship Id="rId4" Type="http://schemas.openxmlformats.org/officeDocument/2006/relationships/image" Target="../media/image1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ru/imgres?imgurl=http://nplit.ru/books/item/f00/s00/z0000051/pic/000004.jpg&amp;imgrefurl=http://nplit.ru/books/item/f00/s00/z0000051/st025.shtml&amp;h=330&amp;w=600&amp;sz=58&amp;tbnid=dIUTzzBsgjPUFM:&amp;tbnh=74&amp;tbnw=135&amp;prev=/images?q=%D1%84%D0%BE%D1%82%D0%BE+%D0%BA%D0%B0%D0%B2%D0%B8%D1%82%D0%B0%D1%86%D0%B8%D1%8F&amp;zoom=1&amp;q=%D1%84%D0%BE%D1%82%D0%BE+%D0%BA%D0%B0%D0%B2%D0%B8%D1%82%D0%B0%D1%86%D0%B8%D1%8F&amp;hl=ru&amp;usg=__PoyA4ujfk5r1mgCk15hfNewPTVc=&amp;sa=X&amp;ei=-jjkTIL6NsuVOtaztJIB&amp;ved=0CBoQ9QEwAA" TargetMode="External"/><Relationship Id="rId2" Type="http://schemas.openxmlformats.org/officeDocument/2006/relationships/hyperlink" Target="http://www.google.ru/imgres?imgurl=http://nplit.ru/books/item/f00/s00/z0000051/pic/000004.jpg&amp;imgrefurl=http://nplit.ru/books/item/f00/s00/z0000051/st025.shtml&amp;h=330&amp;w=600&amp;sz=58&amp;tbnid=dIUTzzBsgjPUFM:&amp;tbnh=74&amp;tbnw=135&amp;prev=/images?q=%D1%84%D0%BE%D1%82%D0%BE+%D0%BA%D0%B0%D0%B2%D0%B8%D1%82%D0%B0%D1%86%D0%B8%D1%8F&amp;zoom=1&amp;q=%D1%84%D0%BE%D1%82%D0%BE+%D0%BA%D0%B0%D0%B2%D0%B8%D1%82%D0%B0%D1%86%D0%B8%D1%8F&amp;hl=ru&amp;usg=__PoyA4ujfk5r1mgCk15hfNewPTVc=&amp;sa=X&amp;ei=-zvkTOelL5GbOsDWxZIB&amp;sqi=2&amp;ved=0CBwQ9QEwAA" TargetMode="Externa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hyperlink" Target="http://www.google.ru/imgres?imgurl=http://nplit.ru/books/item/f00/s00/z0000051/pic/000004.jpg&amp;imgrefurl=http://nplit.ru/books/item/f00/s00/z0000051/st025.shtml&amp;h=330&amp;w=600&amp;sz=58&amp;tbnid=dIUTzzBsgjPUFM:&amp;tbnh=74&amp;tbnw=135&amp;prev=/images?q=%D1%84%D0%BE%D1%82%D0%BE+%D0%BA%D0%B0%D0%B2%D0%B8%D1%82%D0%B0%D1%86%D0%B8%D1%8F&amp;zoom=1&amp;q=%D1%84%D0%BE%D1%82%D0%BE+%D0%BA%D0%B0%D0%B2%D0%B8%D1%82%D0%B0%D1%86%D0%B8%D1%8F&amp;hl=ru&amp;usg=__PoyA4ujfk5r1mgCk15hfNewPTVc=&amp;sa=X&amp;ei=-jjkTIL6NsuVOtaztJIB&amp;ved=0CBoQ9QEwAA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oogle.ru/imgres?imgurl=http://dic.academic.ru/pictures/enc_colier/6502_002.jpg&amp;imgrefurl=http://dic.academic.ru/dic.nsf/enc_colier/6735/%D0%9A%D0%90%D0%92%D0%98%D0%A2%D0%90%D0%A6%D0%98%D0%AF&amp;h=420&amp;w=594&amp;sz=18&amp;tbnid=3xHRf8iWnRha4M:&amp;tbnh=95&amp;tbnw=135&amp;prev=/images?q=%D1%84%D0%BE%D1%82%D0%BE+%D0%BA%D0%B0%D0%B2%D0%B8%D1%82%D0%B0%D1%86%D0%B8%D1%8F&amp;zoom=1&amp;q=%D1%84%D0%BE%D1%82%D0%BE+%D0%BA%D0%B0%D0%B2%D0%B8%D1%82%D0%B0%D1%86%D0%B8%D1%8F&amp;hl=ru&amp;usg=__ZRXunPUCKPyzkI8XC2hz6Ey_1z0=&amp;sa=X&amp;ei=-zvkTOelL5GbOsDWxZIB&amp;sqi=2&amp;ved=0CCAQ9QEwAw" TargetMode="External"/><Relationship Id="rId5" Type="http://schemas.openxmlformats.org/officeDocument/2006/relationships/hyperlink" Target="http://www.google.ru/imgres?imgurl=http://nplit.ru/books/item/f00/s00/z0000051/pic/000004.jpg&amp;imgrefurl=http://nplit.ru/books/item/f00/s00/z0000051/st025.shtml&amp;h=330&amp;w=600&amp;sz=58&amp;tbnid=dIUTzzBsgjPUFM:&amp;tbnh=74&amp;tbnw=135&amp;prev=/images?q=%D1%84%D0%BE%D1%82%D0%BE+%D0%BA%D0%B0%D0%B2%D0%B8%D1%82%D0%B0%D1%86%D0%B8%D1%8F&amp;zoom=1&amp;q=%D1%84%D0%BE%D1%82%D0%BE+%D0%BA%D0%B0%D0%B2%D0%B8%D1%82%D0%B0%D1%86%D0%B8%D1%8F&amp;hl=ru&amp;usg=__PoyA4ujfk5r1mgCk15hfNewPTVc=&amp;sa=X&amp;ei=-zvkTOelL5GbOsDWxZIB&amp;sqi=2&amp;ved=0CBwQ9QEwAA" TargetMode="External"/><Relationship Id="rId4" Type="http://schemas.openxmlformats.org/officeDocument/2006/relationships/image" Target="../media/image123.jpe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emf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e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7.jpe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3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7" Type="http://schemas.openxmlformats.org/officeDocument/2006/relationships/image" Target="../media/image138.jpeg"/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shkolazhizni.ru/img/content/i63/63226_or.jpg" TargetMode="External"/><Relationship Id="rId5" Type="http://schemas.openxmlformats.org/officeDocument/2006/relationships/image" Target="../media/image137.jpeg"/><Relationship Id="rId4" Type="http://schemas.openxmlformats.org/officeDocument/2006/relationships/image" Target="../media/image136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gif"/><Relationship Id="rId2" Type="http://schemas.openxmlformats.org/officeDocument/2006/relationships/image" Target="../media/image139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1.gif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jpeg"/><Relationship Id="rId2" Type="http://schemas.openxmlformats.org/officeDocument/2006/relationships/image" Target="../media/image14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6.jpeg"/><Relationship Id="rId5" Type="http://schemas.openxmlformats.org/officeDocument/2006/relationships/image" Target="../media/image145.jpeg"/><Relationship Id="rId4" Type="http://schemas.openxmlformats.org/officeDocument/2006/relationships/image" Target="../media/image144.jpe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71802" y="1000108"/>
            <a:ext cx="266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 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2071678"/>
            <a:ext cx="184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4429132"/>
            <a:ext cx="2744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70C0"/>
                </a:solidFill>
              </a:rPr>
              <a:t> 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71670" y="428604"/>
            <a:ext cx="7072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00FF"/>
                </a:solidFill>
              </a:rPr>
              <a:t>КОГДА РОДИЛАСЬ БИОФИЗИКА?</a:t>
            </a:r>
            <a:endParaRPr lang="ru-RU" sz="2800" b="1" dirty="0">
              <a:solidFill>
                <a:srgbClr val="0000FF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143108" y="1500174"/>
            <a:ext cx="4572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 smtClean="0">
                <a:solidFill>
                  <a:srgbClr val="0000FF"/>
                </a:solidFill>
              </a:rPr>
              <a:t>1893 г</a:t>
            </a:r>
            <a:r>
              <a:rPr lang="ru-RU" dirty="0" smtClean="0">
                <a:solidFill>
                  <a:srgbClr val="0000FF"/>
                </a:solidFill>
              </a:rPr>
              <a:t> – </a:t>
            </a:r>
            <a:r>
              <a:rPr lang="ru-RU" b="1" dirty="0" smtClean="0">
                <a:solidFill>
                  <a:srgbClr val="3366FF"/>
                </a:solidFill>
              </a:rPr>
              <a:t>появился термин. 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endParaRPr lang="ru-RU" dirty="0">
              <a:solidFill>
                <a:srgbClr val="0000FF"/>
              </a:solidFill>
            </a:endParaRPr>
          </a:p>
        </p:txBody>
      </p:sp>
      <p:pic>
        <p:nvPicPr>
          <p:cNvPr id="15" name="Picture 13" descr="Karl_Pears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1714500" cy="2070121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285720" y="2357430"/>
            <a:ext cx="56436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00FF"/>
                </a:solidFill>
              </a:rPr>
              <a:t>Пирсон Карл- </a:t>
            </a:r>
            <a:r>
              <a:rPr lang="ru-RU" sz="2000" dirty="0" smtClean="0">
                <a:solidFill>
                  <a:srgbClr val="0000FF"/>
                </a:solidFill>
              </a:rPr>
              <a:t>выдающийся английский математик, основатель современной статистики </a:t>
            </a:r>
          </a:p>
          <a:p>
            <a:r>
              <a:rPr lang="ru-RU" sz="2000" dirty="0" smtClean="0">
                <a:solidFill>
                  <a:srgbClr val="0000FF"/>
                </a:solidFill>
              </a:rPr>
              <a:t>1857-1936 </a:t>
            </a:r>
            <a:endParaRPr lang="ru-RU" sz="2000" dirty="0"/>
          </a:p>
        </p:txBody>
      </p:sp>
      <p:sp>
        <p:nvSpPr>
          <p:cNvPr id="17" name="TextBox 16"/>
          <p:cNvSpPr txBox="1"/>
          <p:nvPr/>
        </p:nvSpPr>
        <p:spPr>
          <a:xfrm>
            <a:off x="357158" y="3643314"/>
            <a:ext cx="392909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 Уже на начальных этапах своего развития биофизика была тесно связана с идеями и методами физики, химии и математики.</a:t>
            </a:r>
            <a:endParaRPr lang="ru-RU" sz="2400" dirty="0">
              <a:solidFill>
                <a:srgbClr val="0000FF"/>
              </a:solidFill>
            </a:endParaRPr>
          </a:p>
        </p:txBody>
      </p:sp>
      <p:pic>
        <p:nvPicPr>
          <p:cNvPr id="250882" name="Picture 2" descr="C:\Documents and Settings\1\Мои документы\Мои рисунки\Раб. Шред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4786322"/>
            <a:ext cx="4630727" cy="1620754"/>
          </a:xfrm>
          <a:prstGeom prst="rect">
            <a:avLst/>
          </a:prstGeom>
          <a:noFill/>
        </p:spPr>
      </p:pic>
      <p:pic>
        <p:nvPicPr>
          <p:cNvPr id="250883" name="Picture 3" descr="C:\Documents and Settings\1\Мои документы\Мои рисунки\нанобиофизик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2000240"/>
            <a:ext cx="2781300" cy="2581275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4857752" y="4286256"/>
            <a:ext cx="3857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err="1" smtClean="0"/>
              <a:t>Нанобиология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57290" y="428604"/>
            <a:ext cx="2568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0070C0"/>
                </a:solidFill>
              </a:rPr>
              <a:t> </a:t>
            </a:r>
            <a:endParaRPr lang="ru-RU" sz="1600" dirty="0">
              <a:solidFill>
                <a:srgbClr val="0070C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14744" y="428604"/>
            <a:ext cx="2568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70C0"/>
                </a:solidFill>
              </a:rPr>
              <a:t> </a:t>
            </a:r>
            <a:endParaRPr lang="ru-RU" sz="1600" dirty="0">
              <a:solidFill>
                <a:srgbClr val="0070C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57884" y="500042"/>
            <a:ext cx="2568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70C0"/>
                </a:solidFill>
              </a:rPr>
              <a:t> </a:t>
            </a:r>
            <a:endParaRPr lang="ru-RU" sz="1600" dirty="0">
              <a:solidFill>
                <a:srgbClr val="0070C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00100" y="6072206"/>
            <a:ext cx="2568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0070C0"/>
                </a:solidFill>
              </a:rPr>
              <a:t> </a:t>
            </a:r>
            <a:endParaRPr lang="ru-RU" sz="1600" dirty="0">
              <a:solidFill>
                <a:srgbClr val="0070C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143768" y="3643314"/>
            <a:ext cx="2568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70C0"/>
                </a:solidFill>
              </a:rPr>
              <a:t> </a:t>
            </a:r>
            <a:endParaRPr lang="ru-RU" sz="1600" dirty="0">
              <a:solidFill>
                <a:srgbClr val="0070C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500958" y="4214818"/>
            <a:ext cx="266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 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286644" y="4786322"/>
            <a:ext cx="2568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0070C0"/>
                </a:solidFill>
              </a:rPr>
              <a:t> </a:t>
            </a:r>
            <a:endParaRPr lang="ru-RU" sz="1600" dirty="0">
              <a:solidFill>
                <a:srgbClr val="0070C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57158" y="5572140"/>
            <a:ext cx="35004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00FF"/>
                </a:solidFill>
              </a:rPr>
              <a:t>1791 г</a:t>
            </a:r>
            <a:r>
              <a:rPr lang="ru-RU" dirty="0" smtClean="0">
                <a:solidFill>
                  <a:srgbClr val="0000FF"/>
                </a:solidFill>
              </a:rPr>
              <a:t>  ЛУИДЖИ </a:t>
            </a:r>
            <a:r>
              <a:rPr lang="ru-RU" b="1" dirty="0" smtClean="0">
                <a:solidFill>
                  <a:srgbClr val="0000FF"/>
                </a:solidFill>
              </a:rPr>
              <a:t>ГАЛЬВАНИ открыл </a:t>
            </a:r>
            <a:r>
              <a:rPr lang="ru-RU" b="1" dirty="0" err="1" smtClean="0">
                <a:solidFill>
                  <a:srgbClr val="0000FF"/>
                </a:solidFill>
              </a:rPr>
              <a:t>биоэлектричество</a:t>
            </a:r>
            <a:r>
              <a:rPr lang="ru-RU" b="1" dirty="0" smtClean="0">
                <a:solidFill>
                  <a:srgbClr val="0000FF"/>
                </a:solidFill>
              </a:rPr>
              <a:t>.</a:t>
            </a:r>
            <a:endParaRPr lang="ru-RU" dirty="0">
              <a:solidFill>
                <a:srgbClr val="0000FF"/>
              </a:solidFill>
            </a:endParaRPr>
          </a:p>
        </p:txBody>
      </p:sp>
      <p:pic>
        <p:nvPicPr>
          <p:cNvPr id="41986" name="Picture 2" descr="http://him.1september.ru/2006/13/21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74" y="2285992"/>
            <a:ext cx="2714624" cy="1857388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41988" name="Picture 4" descr="Изображение:Luigi Galvani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14290"/>
            <a:ext cx="3810000" cy="5238750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41990" name="Picture 6" descr="http://www.electrolibrary.info/img/volt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4" y="2285992"/>
            <a:ext cx="1724028" cy="1795465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23" name="TextBox 22"/>
          <p:cNvSpPr txBox="1"/>
          <p:nvPr/>
        </p:nvSpPr>
        <p:spPr>
          <a:xfrm>
            <a:off x="4214810" y="4214818"/>
            <a:ext cx="2214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А. Вольта </a:t>
            </a:r>
            <a:r>
              <a:rPr lang="ru-RU" b="1" dirty="0" smtClean="0">
                <a:solidFill>
                  <a:srgbClr val="0000FF"/>
                </a:solidFill>
              </a:rPr>
              <a:t>1799 </a:t>
            </a:r>
            <a:endParaRPr lang="ru-RU" b="1" dirty="0">
              <a:solidFill>
                <a:srgbClr val="0000FF"/>
              </a:solidFill>
            </a:endParaRPr>
          </a:p>
        </p:txBody>
      </p:sp>
      <p:pic>
        <p:nvPicPr>
          <p:cNvPr id="41992" name="Picture 8" descr="http://www.ecg.su/images/thumb/5/5a/Frog_leg_experiment.jpg/180px-Frog_leg_experiment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00562" y="357166"/>
            <a:ext cx="2857520" cy="1857388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41994" name="Picture 10" descr="Рис. 1. Глиняная ваза, найденная среди руин парфянского поселения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14810" y="4857760"/>
            <a:ext cx="2214578" cy="1652584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26" name="TextBox 25"/>
          <p:cNvSpPr txBox="1"/>
          <p:nvPr/>
        </p:nvSpPr>
        <p:spPr>
          <a:xfrm>
            <a:off x="6429388" y="5286388"/>
            <a:ext cx="25003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За </a:t>
            </a:r>
            <a:r>
              <a:rPr lang="ru-RU" b="1" dirty="0" smtClean="0">
                <a:solidFill>
                  <a:srgbClr val="0000FF"/>
                </a:solidFill>
              </a:rPr>
              <a:t>2000 лет до</a:t>
            </a:r>
          </a:p>
          <a:p>
            <a:r>
              <a:rPr lang="ru-RU" dirty="0" smtClean="0">
                <a:solidFill>
                  <a:srgbClr val="0000FF"/>
                </a:solidFill>
              </a:rPr>
              <a:t>изобретения батарейки.</a:t>
            </a:r>
          </a:p>
          <a:p>
            <a:r>
              <a:rPr lang="ru-RU" dirty="0" smtClean="0">
                <a:solidFill>
                  <a:srgbClr val="0000FF"/>
                </a:solidFill>
              </a:rPr>
              <a:t>Багдад, раскопки</a:t>
            </a: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7158" y="3857628"/>
            <a:ext cx="718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447675"/>
            <a:r>
              <a:rPr lang="ru-RU" dirty="0" smtClean="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14348" y="785794"/>
            <a:ext cx="2904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 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86050" y="785794"/>
            <a:ext cx="2904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 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0" y="785794"/>
            <a:ext cx="2904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 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00826" y="785794"/>
            <a:ext cx="2904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 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  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285720" y="385762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0000FF"/>
                </a:solidFill>
              </a:rPr>
              <a:t>ГАРВЕЙ</a:t>
            </a:r>
            <a:r>
              <a:rPr lang="ru-RU" dirty="0" smtClean="0">
                <a:solidFill>
                  <a:srgbClr val="0000FF"/>
                </a:solidFill>
              </a:rPr>
              <a:t>, УИЛЬЯМ (</a:t>
            </a:r>
            <a:r>
              <a:rPr lang="ru-RU" dirty="0" err="1" smtClean="0">
                <a:solidFill>
                  <a:srgbClr val="0000FF"/>
                </a:solidFill>
              </a:rPr>
              <a:t>Harvey</a:t>
            </a:r>
            <a:r>
              <a:rPr lang="ru-RU" dirty="0" smtClean="0">
                <a:solidFill>
                  <a:srgbClr val="0000FF"/>
                </a:solidFill>
              </a:rPr>
              <a:t>, </a:t>
            </a:r>
            <a:r>
              <a:rPr lang="ru-RU" dirty="0" err="1" smtClean="0">
                <a:solidFill>
                  <a:srgbClr val="0000FF"/>
                </a:solidFill>
              </a:rPr>
              <a:t>William</a:t>
            </a:r>
            <a:r>
              <a:rPr lang="ru-RU" dirty="0" smtClean="0">
                <a:solidFill>
                  <a:srgbClr val="0000FF"/>
                </a:solidFill>
              </a:rPr>
              <a:t>, </a:t>
            </a:r>
            <a:r>
              <a:rPr lang="ru-RU" b="1" dirty="0" smtClean="0">
                <a:solidFill>
                  <a:srgbClr val="0000FF"/>
                </a:solidFill>
              </a:rPr>
              <a:t>1578-1657</a:t>
            </a:r>
            <a:r>
              <a:rPr lang="ru-RU" dirty="0" smtClean="0">
                <a:solidFill>
                  <a:srgbClr val="0000FF"/>
                </a:solidFill>
              </a:rPr>
              <a:t>), английский врач, анатом, физиолог и эмбриолог. 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40964" name="Picture 4" descr="http://man.claw.ru/shared/text/2770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2800350" cy="3405188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40966" name="Picture 6" descr="http://www.critical.ru/calendar/image/harvey1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428604"/>
            <a:ext cx="2857500" cy="2928958"/>
          </a:xfrm>
          <a:prstGeom prst="rect">
            <a:avLst/>
          </a:prstGeom>
          <a:noFill/>
        </p:spPr>
      </p:pic>
      <p:pic>
        <p:nvPicPr>
          <p:cNvPr id="40968" name="Picture 8" descr="http://bio.1september.ru/2002/25/1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357166"/>
            <a:ext cx="2552702" cy="3400426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23" name="Прямоугольник 22"/>
          <p:cNvSpPr/>
          <p:nvPr/>
        </p:nvSpPr>
        <p:spPr>
          <a:xfrm>
            <a:off x="285720" y="4714884"/>
            <a:ext cx="55721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00FF"/>
                </a:solidFill>
              </a:rPr>
              <a:t>В мае 1593 г. Уильям Гарвей был принят в колледж </a:t>
            </a:r>
            <a:r>
              <a:rPr lang="ru-RU" sz="1600" b="1" dirty="0" smtClean="0">
                <a:solidFill>
                  <a:srgbClr val="0000FF"/>
                </a:solidFill>
              </a:rPr>
              <a:t>Кембриджского</a:t>
            </a:r>
            <a:r>
              <a:rPr lang="ru-RU" sz="1600" dirty="0" smtClean="0">
                <a:solidFill>
                  <a:srgbClr val="0000FF"/>
                </a:solidFill>
              </a:rPr>
              <a:t> университета.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5720" y="5286388"/>
            <a:ext cx="60722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Первые три года учебы </a:t>
            </a:r>
            <a:r>
              <a:rPr lang="ru-RU" b="1" dirty="0" smtClean="0">
                <a:solidFill>
                  <a:srgbClr val="0000FF"/>
                </a:solidFill>
              </a:rPr>
              <a:t>Гарвей</a:t>
            </a:r>
            <a:r>
              <a:rPr lang="ru-RU" dirty="0" smtClean="0">
                <a:solidFill>
                  <a:srgbClr val="0000FF"/>
                </a:solidFill>
              </a:rPr>
              <a:t> посвятил изучению  «</a:t>
            </a:r>
            <a:r>
              <a:rPr lang="ru-RU" u="sng" dirty="0" smtClean="0">
                <a:solidFill>
                  <a:srgbClr val="FF0000"/>
                </a:solidFill>
              </a:rPr>
              <a:t>дисциплин</a:t>
            </a:r>
            <a:r>
              <a:rPr lang="ru-RU" dirty="0" smtClean="0">
                <a:solidFill>
                  <a:srgbClr val="FF0000"/>
                </a:solidFill>
              </a:rPr>
              <a:t>, </a:t>
            </a:r>
            <a:r>
              <a:rPr lang="ru-RU" b="1" u="sng" dirty="0" smtClean="0">
                <a:solidFill>
                  <a:srgbClr val="FF0000"/>
                </a:solidFill>
              </a:rPr>
              <a:t>полезных для врача</a:t>
            </a:r>
            <a:r>
              <a:rPr lang="ru-RU" dirty="0" smtClean="0">
                <a:solidFill>
                  <a:srgbClr val="0000FF"/>
                </a:solidFill>
              </a:rPr>
              <a:t>» - классических языков (латыни и греческого), </a:t>
            </a:r>
          </a:p>
          <a:p>
            <a:r>
              <a:rPr lang="ru-RU" dirty="0" smtClean="0">
                <a:solidFill>
                  <a:srgbClr val="0000FF"/>
                </a:solidFill>
              </a:rPr>
              <a:t>риторики, философии и </a:t>
            </a:r>
            <a:r>
              <a:rPr lang="ru-RU" b="1" u="sng" dirty="0" smtClean="0">
                <a:solidFill>
                  <a:srgbClr val="FF0000"/>
                </a:solidFill>
              </a:rPr>
              <a:t>математики</a:t>
            </a:r>
            <a:r>
              <a:rPr lang="ru-RU" b="1" dirty="0" smtClean="0">
                <a:solidFill>
                  <a:srgbClr val="FF0000"/>
                </a:solidFill>
              </a:rPr>
              <a:t>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55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'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" name="Picture 2" descr="C:\Documents and Settings\1\Рабочий стол\Презентации\Кембридж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2198" y="3000372"/>
            <a:ext cx="2792367" cy="3548563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AutoShape 2" descr="data:image/jpg;base64,/9j/4AAQSkZJRgABAQAAAQABAAD/2wBDAAkGBwgHBgkIBwgKCgkLDRYPDQwMDRsUFRAWIB0iIiAdHx8kKDQsJCYxJx8fLT0tMTU3Ojo6Iys/RD84QzQ5Ojf/2wBDAQoKCg0MDRoPDxo3JR8lNzc3Nzc3Nzc3Nzc3Nzc3Nzc3Nzc3Nzc3Nzc3Nzc3Nzc3Nzc3Nzc3Nzc3Nzc3Nzc3Nzf/wAARCADEAIMDASIAAhEBAxEB/8QAHAAAAQUBAQEAAAAAAAAAAAAABQACAwQGBwEI/8QAQhAAAgEDAwEGAgcGAwYHAAAAAQIDAAQRBRIhMQYTIkFRYXGBBxQyQpGx8BUjocHR4TNSchclYoLS8RYkQ2R0kpT/xAAUAQEAAAAAAAAAAAAAAAAAAAAA/8QAFBEBAAAAAAAAAAAAAAAAAAAAAP/aAAwDAQACEQMRAD8A5tbgsxO4EsfXqfc1esozkj7qj1H41RtAShwwOOckYojpwJmfLYIXJHyoI7SN2EuWz48Z4NXUgZXKjkE5yoqOwfvAxZ/svjHlRCPkSbzgAHJ6UFURNvCOcr6g5p7RuGwjZOcAE9Pj7VNOyq6MpOPMkdDUum2iXV3Gkqs0S9VU4z6AUA9na2y+xmLthD93Py6/Ci1lpuovGJWWNmYHIGCQM9CAa3XZ7TLK8s5p5baMwtK0caY4CoSBj55qa77HaPc/4Ams3P3oHx/A0GAZ/q6us8TxupxujyVHX7pry3tw0ZdNjKRkMhyCKOa32Ev7ZXubC9N+gXc0MgxJx/lI6mslaG80m6C3ltNFHIcESIVz8M+fNAdtbc4JdgQeTgdPnWevz9Yv5AihvFgbh1FazvO4hZgFC/a3VnLAJLczXTrkKxYt75HFAQZAkEUTBduM528D39qHyhRKTk9MhgOtGZNqYBUbhwfhQi+ZTjACn2HnQWNHh/dvIyLjOBgckVZdCDlfhgdDU+nL3dsqEDkZJ9a9dSUL4A9m8zQDu7b7kRI+ApVOzjccyBfbb0pUGAhnfO5VT0GD0o1pIO92B6dW4zg1nbY7ThiMnnFHdPkGyVMeJhjNBPY/+r4vCXOQOhP8aIw7gkveAEABgAOtA9Lb99IJPJscfOic0jR200igZKgDB5HNBegja4gJbYVz4QOeasQ3sWjaT3j4NxI7KgBz5Dn86rRtJFEqIm1jjJC4HPPy61UvdL1HUpGms4nktYrgRyd3klcqGLY9MZ/jQdS7Hzq/ZaxnLbFdWY7jgA7jmi0NxFMN0E8cgHmjg/lQy90pPqMFvaXM9vbwRGNUhYDPHBJ8/X0rOdjeyxsdUm1BxOkBwkUbyZL8eJ2xjOT+dB0DvMcD7XnWH+lOZXtNNSU+Izvtyedu3n+VB9S0/V73WZ5bnULi2iE37lUDMix7jzgHrjGB781R7bRag2kaW9+6tPFI8SbQTuUgEN6+QHzoLStHLpMHfM4Vo0yB8KpTxpDpkUaqd00ignoOT7VPaJcjToRd8OMDawwQM8Aj4VVvZDPrdnbDjujuYY4FAQvdquctznAI9B5UK297IiHPiYDINXNX3pfuFHhVcdRxUWlR95ehieEXoPWgNbNgVRxhcVHKMDxAHAqdyWc5PIqGUNjDNQVCeTx5+tKplVCoLqd3nj/vSoOV25/ebSM5OMA1oNJId3YYBIwBjrQS3ChVYc85wPKjOjOiM4ZRuKgCg80lNzTA5J34/rRqRQ8coZSkCY2qTn05z+jQjRu7a5mRcqgkBBHFHXh3yvAV3A7CDnJ25FBLbW8e8qASD4snrj1otpWrHS3mbuVmtpHw0bMMg/5smh6AwnaARuXjPGD6Yx8amENrDJaJeuIIpbiOMsehywHT86DoTeI4I4xxUeo3V7aW6y29tHOn2dm4h8ngYHTHrV7U7KW3kJiz3DHy52H0oJfaFLLbqLX6w3J3NLeSA8+fBoJNMdrhC95bpC7OXVA24Dk46jr0PzoR2heGS/QeJpo12gfdCkhj8+F+Qq3p2nz2N4kAnnmadtoimk3kMP8AKetAnElzNJKzASSMS2PL2oICjyTqmOCckjp+utCNBYXeuXtw/KQoSM9OTgUb1Zlt7J5htBVME+/TAFBexqFNPubkDmR9mSPQf3oH37BmkctyTk5qz2chcxvKSDuPXGKp3ixbgi7tx5wTR/S4e5sUXHJ5x8aCdowxGG53edeTxrt4NSqvI5wQPM9KimbAby65FAOm2iRgWGR/xYpUyUnvGpUHN1yiBQAGI5Gcef8Aei+i7e+2n0yB188fzoCmTxuJz50d0NTHdEDIG3aT5UEvZtd01yQQN0ucfjWklw7newOAmMDoAwrOaAn/AJucBgoVsnLYA9OtFLnVoxA9vZYllfbtkJ2qCDkdevPyoD0jR26iW8dAynoOp9sfGsrr98NQ1azS8YwWYGCvXYpJ548+KtTI9xMrz3DTSKQCx5z6mgurFf2ijjJUIo2+vXig6Nb/AEiS9m7RrK8jGqQLAv1O5WTJbjGJD5j3GT5c1mh9JGvIXcS2kiuxO0x4C5PAHt5ULvbKVtJt7yZJ4XX/AAZJE2x3KdMrngkdD1yOav3WrWQsojawad/hhJIjEBIDjkg+dBJ2c7fX9p2qTUdUkNxCy9zLGqgBEJ6pjz4z79K1lsEvY0ntSjpL4lKt0B5wfT0rB21rBdRNNZadMVQYzHGzg+2fPjzpum30umaolzaqYism2Qb8h1zyCB8+aDQ9sJRFYLChKliMgnOeuTTdAiNt2cTeVUuWZtx9Tx+VB+1moR6nqW+2Y91jw7uOnqPWjg3W+jQRMdwESc4HxP4E0FJY+9ulPUluAK1EEZVNowMDHWs/ocO+6ZmGdvPPWtFGeTnIBGeBQelFBK9D05NQSR+AsSSfTyqw7A5OPDTGYEHgY9KAVKkfeN+9C+3pSp8hXeSWXJ9qVByeLJOwg5Y8DNHtJCgmR9yqFyxz60GhbFwCBkquDmifAhkSNMBhjaG6+woIBJtBxkB2J58z71ZsjtmeZgB3Z48zn2qjE53AMfEr7fUURt4o5DHkkBwdu04+BPPnyaC9HICQWOOhznHWqFwveo83TDhQCMcdKKWemRSRvKyAoBwzAkNx6/rrSayWSzkYLxg4/Cg672E+q3/YTSFngjmjWEqUlQMNyswzg0S/YOhpJvTSbIOSTuEK9c/CsX9EWrPPpF3p0rZW0ZHiGPsq+cj8QfxrebtwXn7xzQWrCOC3ULDEkaE8qigA/ECvny8tlg1G7gAwsVxIg+AYivoCzcNtAGcjFcCvpkm1bUpQwKvdysM+hc0EEgHhZgCDw4/nRGPVWkX6rckMFACMBjHxqpHHvbqPF7VXcKZc7uQPlQbHTbbu7ZduMHkGryjHJbGOtA+zmrIMWN6/dhv8KZhwD6H+taHK72Gdx88D+1A1XwQmPAelMlJCHGT6sfOptiEjyYHIpkpDcBT8TwM0AucjvWzkn1pUy4RkndR5N60qDliEh8jjPBC9aLM4EKlvCwHTg5ND7Uh3VSMLuzjOR+verM0yyIFU4bqpPx/nQeRBTIFA8ZP3s9fb8aIwMhKTclQ4wD1x0Hw/vQqP/HQE58XAHkaIOys3dp4Y9oAB4J4NBqIZHYd3CkYRFyy7elJhi3VDgHHIFC7OeS8sY7OyjManJuLhV4AHr6niiKSQmEpbvvUdWIoCP0SsIe0GpW3A3Wvl0OHH9TXVIlJC5/zcVx76Nn7vt1EMnE0Mqk/8uf5V2hU+z65NBFc3KWOn3F1IQFgheQk9PCCf5VwDS0klg3kEs53FgOuea659KOofs/sXcICBJeSJAuPQnLfwU/jXLNOjAgjPGG5yKCQ/ux3ig7lUkeHAqgOowD9nqTRjUJ4/qcmMlsBR6daEPxgiga4Z02qpz0zW27KajFfRLaSsRdxL9lukijjOfWsWrKRkKd3TipUDxskkRxInKlTyD5UHR5lOzHhDexqCRm2bejAVX0vVYNVtz3JC3EWO8jPUH1HqKfMZBI7OOAD16CgouwLEtkn1/QpU7ZI3i3oM+TdaVBydPDvxwCvGfLNSRAb+Tgkcnk59qjdWygTaTwemcDHmaSs7FmIAI9Djn1oLFtIFuFZgGAbIyKuQE7JGOd7HJOenOeKqaTZSalfx2sBXeyM27GcADdzUg2yIoyQHOTx0x/cUBXTpI40ljvDK0JAcLGcBmohJdSSoqRQRomMbE5K/r0oLDOY5IzbEkqecDnnjOPnWit9JaBGme4DjBJOCDmgo9kbtrPttpjYIBuRG3GOHBX+dd/VfEMnjNfNJuvqmqR3SqAYZlkBJ5IBzmvonUtbsNK0D9tXD7rbYHiCcmXd9kL8f6+lBzX6atRWXUNP0qJ9wtozNLj1fGB+Az/zVn4isWn27MhwyBuMHPvQTWL2bXNWub66BE13IXI3cLzwPgBitHEqSaPaljnbFg4GMYoK99JCLOOOEMCXDMWHJAH96jCWP7JcvJi+73wIoPK4HX26nNe6gbYOsUA2qEy2c5J9aHu7OAVBYgHHwoPE6gjkGrURBQIq4OfTrRXS9DfVNBkkiz9cjmYA8YcYHH9DQVontZu6nR42jOG3LgiglSaS0kSS3do5V5Vhx+vhWr0fX7PUomgv5kgvQdu0DCy8dR5Z9qyxwyABdoJ+zjn5nzqjcIVG5eNvOF4NBt5j+8OSc/wCnNKqWnanDdWUU1yj98wO/ZwCQccfhSoOb3Lh3JXCx/HlsedQ92u3cjk89CKmfdM5klOV44UV40YywEbrkdR0A/QoNN9HCj9tzbgCohwSR6sOP4ULuoVOo3ECuQkbMgxzuwcZHxrX9jLGGz022nR1aScCWVzz5/Z9gM/iTWME5W9uSqNIjSthk6ck4NBOqG2VQjEn72f16UQj1NhpaIZfGoKt/xEUKleHYDG7FsZKNxjj+38KarhI8ZGcg4/P50DZXDz9M+3qPWr99rF9daXY6fNclrS0yIIhgFck8mhjv422HJYkcGnlhsVQwORyPxoJk3sCW+0CQQAM1oNIlWS0EErYVG4yRznnms6/G0YwT9rIHnRHTLhU3d4rcLuBPOcCgsXTKby4VGbuu82/Lp5/jR7tJ2bg0i0insrmaQPJtZJSM4xnqPh/GgWhaVf67evDp1uZGXl5CMJHz94np511+17M2n1pb3VFF3cogVEf/AAo/9K+Z9zQc+0bXX0rTHhihRpmkMgLngDAx8aGajqMupXP1i6KmTYFyqhcAV0Ltd2V0240+4vrYJZTxqZGK8RsAOcj+lcsJBAbceo6UFnvCFOdzKOg61TlJcnGAR0POKsQQT3Eois4Z5mzx3aFvyrQ2XYjVLhEkvTHaR4Bw5y/zA6fOgDaXYvNYxyYlbJbkN15NKtxBZW1jClqk0pWIbQT5/wAKVBxYSp9lcYznxZNW9hEYwE5Pkvn+sVTgVgN6Ddk+XTNEXuIoYgqnEhXxA8c0Hj6nc22mnTlcrbl9zleCc+WfSlayGKEyJnHnjr6ClLDJdRGQphTyvFRW7GOMsCMHgg/yoLqM90BBJORE0geSM88jPSrMFskaTNMUWJEzlOoyOB8fKqdtGsjohHgbhgnP4+dRahdRORBbuwgj43H7555+HtQQIRwxPK4BBGc0mYKo5TGMnHkKajgliWA48/QU+MB9xDLwPM4yPb3oHxviMZJbnlh1qWybc2IyrM3hCqPEc1ApVg5JXJ5ANaT6PbS1uu1Nil7LtVZO8iTGe9deQvt0zz6UHWuyumQ9ndHstMZR9alUyTYH3seI59BwKKtcKFd2YECTaPbnH50EvdT+p3OtXjhpWtIo4Y1A6Arv/izfwFVnvrO0msbCa6ULYxm4uXc43SDgA58yzM3yoL3aPVbK3gFhd3SxtfE24IwSoYEFvlVDSew+g2YR5la+ZRlTO3h9eFHFc71ua+1PtBJNLGzf5EyPCvTA/jmukW1yYOzVrcyRyMyRJuSJhx+PpQaSGOGCPurdI4Yx92NQo/AVXvUDptLAnnGfWsvDqV53scsrIkLP93I2r5ZPn0q5f6uiQthXbCks69BxQCbs24uHDyIGzyA3FKgMl61w5mi4R+V3eE4+FKg55DJsXLcbifF8un41JbovfHeNzAblx1qsrDcANrDGFwOmKnRyZY3UYAGMY5NAVgIAVVjLjjoMDPz+NRXsItZ1nhQZyG55GfhUiXG2HYM5J8IPUU6NJrmZLOyjknllyAkabm/XvQU0ve6tzBCoEzDxORjj+tVY3RAQ6AZ+1z5DyFFtZ7Nato0K3F7p00MLffYAqp9CQT196FQ3EyO3cyuM+TDdn8aBzGJVBLvnjy4avJIk2/uCS/XwjBNTR6jL3g3Q2bAjB3RAZP6/KvbrUZZi7qsUIwBtiGAfegY0LQKPrDAMfu8E/wBqu6Je/srVrLUkjBeCUPsJxvXGCPbIJFD4yy/a43DI8s1PGz96WbZtxkEjGf16CgN6j2m1G+u9QnibuReSLuj3ZACgBfj0oTeXl1fTTT3d1JI0pHeFj1xjyH9Kn3R7uGjOTzzjHH5cUxlUxbsZAGV2r19aDeWZOpaJb3sSd1KIgXOOrDhjx69aLwXH1vQktO8WKdFYjw5Eh5wAD559fWs12A1CESPYNIoTa0inPlxuHvz+daZIlt/HDKyMJC+0eY+Z6UFA280cNvdaiXYOh2xheYyc/wDc+deXksYtXR0LQkeIjgEfHNVNZ1S9W+CmY7ERcbV4bd9rpnPlUlzDbLCBBEiqg4UqcDAoBkz2/eHLSRnzXBGP4UqDXtlNJdSO2wljnPeYz/EUqDKwkEYOeBkGmB8ELkjk5z1r6b/8C9lW66BY59RFj8qQ7B9lQR/uOz45GVP9aD5w0+R7u5gs3YJ30ioJCOBk45ruHZvTdP0G2SDT4kyT+8mYZd/ifj5UdP0edkndW/YdspByCm5fyNGk0PTUwUtUHwJ/rQBy0d1E0F1EjxyKQ6MOGBHIIrjfb7slH2Zukmsz3ljcOypvOTEeu0n4dD54NfQLaRYvjMOMHPhcj+dV9S7NaTqlgbG+te+tzglS7DkHIOQc0Hy4dzR7GwCOhHnTVTMg3MMjOM/l0r6JX6LeyKnjTXx6fWZP+qnH6LuyBOf2U2f/AJEv/VQfORLd4GcE+HwY8qeNiY8WzAx06V9Ff7LeyHP+7GGf/cydP/tTP9lfY8DjTZAfa4k/rQfPngGVBY4zhsj+VWDIjRAR5wPLnj2z8674v0WdkwMfUZv/ANL/ANaa30VdlGORa3I+Fy1BwaKYwzRzxFkdeQ68Yra6Tr66nAgclZ41w4KgZ54IP4/jXRU+ivsqFK/VblvjcNkfCpbP6NOzFlIJLe1uFbpk3DHI+dByztjOHnMtizyQBBHIFU5QggjORznjmnXE0s9ssm8Rh0GAfP8ACusSdgdCfH7q4XDbsrOef1gVHL9HuhTAhxd4PpP/AGoOImd8+GEuPVVJHw4GOOlKu1x/RzoESBFS62jpmfP8qVBpl6U4c+VeLUV5C89rJFHJ3bOMB+cjn2IP4EGgj1G6a1QMjRjqSCCWbHkBxx6mq8El/evncIYQT+8T7J/05+18TgegPlM2l20qIt0DcbSGJl53sOhYdDjqB0HXrRAce9B5GVA7tX3FBg5bJ+dSjFVI7ONLh7jJLsd2D0Bxj8s9fU1LdwfWYO6DbQWBbIzkA5xQMvpREquZpI+uFjCkv+IPT1460IEs17iYXLRW4xukdwEHpnGAT0/t1JeSxgkAEu+TxbmLNy/oGx1Ht0p09lbXCxLNCjLEcouOFNBXNzFY4s4O9uZxklcl265LO3l+sU6weS42TyTghl4jB9vMfMep5606LR7KOAwpGwQtubxnxHOeeeR7UrfSLO2SRYY2G9CjMXO7BJJ5znqetAp7vJZLaWEFD+9kflY/jyOfap2uohbfWEdZIyPCVP2vh71H+zrXYiRIYVjbcvdHbg4x+RqG6t9OtVNxeOAigAd7ISqnp4R6n8SaAXNq4mvDG6vJHEu9ooecHyBPrwSR16cDzKWlzNdyhzIFjUZKxxnBP+tuvyA6VWNtPIkSQW3cWCMCtuvhdxg8sOMDOOOTjJPoLsR1Bo0WSO1jYKN2GZgTjyHGPxNBbPtTRTYHd4gZVCtkggdOCRn59akxQecUq9wKVBVTpTscUqVB6BTsUqVA7FOXpSpUDq8xilSoHDpSPUe9KlQRzOYondQCVUkZ+FD9JhW5hgv7kma5ddys/Ijz5KOg+PX3pUqAp0HFeEZHNKlQeedLypUqBUqVKg/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2477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860" name="AutoShape 4" descr="data:image/jpg;base64,/9j/4AAQSkZJRgABAQAAAQABAAD/2wBDAAkGBwgHBgkIBwgKCgkLDRYPDQwMDRsUFRAWIB0iIiAdHx8kKDQsJCYxJx8fLT0tMTU3Ojo6Iys/RD84QzQ5Ojf/2wBDAQoKCg0MDRoPDxo3JR8lNzc3Nzc3Nzc3Nzc3Nzc3Nzc3Nzc3Nzc3Nzc3Nzc3Nzc3Nzc3Nzc3Nzc3Nzc3Nzc3Nzf/wAARCADEAIMDASIAAhEBAxEB/8QAHAAAAQUBAQEAAAAAAAAAAAAABQACAwQGBwEI/8QAQhAAAgEDAwEGAgcGAwYHAAAAAQIDAAQRBRIhMQYTIkFRYXGBBxQyQpGx8BUjocHR4TNSchclYoLS8RYkQ2R0kpT/xAAUAQEAAAAAAAAAAAAAAAAAAAAA/8QAFBEBAAAAAAAAAAAAAAAAAAAAAP/aAAwDAQACEQMRAD8A5tbgsxO4EsfXqfc1esozkj7qj1H41RtAShwwOOckYojpwJmfLYIXJHyoI7SN2EuWz48Z4NXUgZXKjkE5yoqOwfvAxZ/svjHlRCPkSbzgAHJ6UFURNvCOcr6g5p7RuGwjZOcAE9Pj7VNOyq6MpOPMkdDUum2iXV3Gkqs0S9VU4z6AUA9na2y+xmLthD93Py6/Ci1lpuovGJWWNmYHIGCQM9CAa3XZ7TLK8s5p5baMwtK0caY4CoSBj55qa77HaPc/4Ams3P3oHx/A0GAZ/q6us8TxupxujyVHX7pry3tw0ZdNjKRkMhyCKOa32Ev7ZXubC9N+gXc0MgxJx/lI6mslaG80m6C3ltNFHIcESIVz8M+fNAdtbc4JdgQeTgdPnWevz9Yv5AihvFgbh1FazvO4hZgFC/a3VnLAJLczXTrkKxYt75HFAQZAkEUTBduM528D39qHyhRKTk9MhgOtGZNqYBUbhwfhQi+ZTjACn2HnQWNHh/dvIyLjOBgckVZdCDlfhgdDU+nL3dsqEDkZJ9a9dSUL4A9m8zQDu7b7kRI+ApVOzjccyBfbb0pUGAhnfO5VT0GD0o1pIO92B6dW4zg1nbY7ThiMnnFHdPkGyVMeJhjNBPY/+r4vCXOQOhP8aIw7gkveAEABgAOtA9Lb99IJPJscfOic0jR200igZKgDB5HNBegja4gJbYVz4QOeasQ3sWjaT3j4NxI7KgBz5Dn86rRtJFEqIm1jjJC4HPPy61UvdL1HUpGms4nktYrgRyd3klcqGLY9MZ/jQdS7Hzq/ZaxnLbFdWY7jgA7jmi0NxFMN0E8cgHmjg/lQy90pPqMFvaXM9vbwRGNUhYDPHBJ8/X0rOdjeyxsdUm1BxOkBwkUbyZL8eJ2xjOT+dB0DvMcD7XnWH+lOZXtNNSU+Izvtyedu3n+VB9S0/V73WZ5bnULi2iE37lUDMix7jzgHrjGB781R7bRag2kaW9+6tPFI8SbQTuUgEN6+QHzoLStHLpMHfM4Vo0yB8KpTxpDpkUaqd00ignoOT7VPaJcjToRd8OMDawwQM8Aj4VVvZDPrdnbDjujuYY4FAQvdquctznAI9B5UK297IiHPiYDINXNX3pfuFHhVcdRxUWlR95ehieEXoPWgNbNgVRxhcVHKMDxAHAqdyWc5PIqGUNjDNQVCeTx5+tKplVCoLqd3nj/vSoOV25/ebSM5OMA1oNJId3YYBIwBjrQS3ChVYc85wPKjOjOiM4ZRuKgCg80lNzTA5J34/rRqRQ8coZSkCY2qTn05z+jQjRu7a5mRcqgkBBHFHXh3yvAV3A7CDnJ25FBLbW8e8qASD4snrj1otpWrHS3mbuVmtpHw0bMMg/5smh6AwnaARuXjPGD6Yx8amENrDJaJeuIIpbiOMsehywHT86DoTeI4I4xxUeo3V7aW6y29tHOn2dm4h8ngYHTHrV7U7KW3kJiz3DHy52H0oJfaFLLbqLX6w3J3NLeSA8+fBoJNMdrhC95bpC7OXVA24Dk46jr0PzoR2heGS/QeJpo12gfdCkhj8+F+Qq3p2nz2N4kAnnmadtoimk3kMP8AKetAnElzNJKzASSMS2PL2oICjyTqmOCckjp+utCNBYXeuXtw/KQoSM9OTgUb1Zlt7J5htBVME+/TAFBexqFNPubkDmR9mSPQf3oH37BmkctyTk5qz2chcxvKSDuPXGKp3ixbgi7tx5wTR/S4e5sUXHJ5x8aCdowxGG53edeTxrt4NSqvI5wQPM9KimbAby65FAOm2iRgWGR/xYpUyUnvGpUHN1yiBQAGI5Gcef8Aei+i7e+2n0yB188fzoCmTxuJz50d0NTHdEDIG3aT5UEvZtd01yQQN0ucfjWklw7newOAmMDoAwrOaAn/AJucBgoVsnLYA9OtFLnVoxA9vZYllfbtkJ2qCDkdevPyoD0jR26iW8dAynoOp9sfGsrr98NQ1azS8YwWYGCvXYpJ548+KtTI9xMrz3DTSKQCx5z6mgurFf2ijjJUIo2+vXig6Nb/AEiS9m7RrK8jGqQLAv1O5WTJbjGJD5j3GT5c1mh9JGvIXcS2kiuxO0x4C5PAHt5ULvbKVtJt7yZJ4XX/AAZJE2x3KdMrngkdD1yOav3WrWQsojawad/hhJIjEBIDjkg+dBJ2c7fX9p2qTUdUkNxCy9zLGqgBEJ6pjz4z79K1lsEvY0ntSjpL4lKt0B5wfT0rB21rBdRNNZadMVQYzHGzg+2fPjzpum30umaolzaqYism2Qb8h1zyCB8+aDQ9sJRFYLChKliMgnOeuTTdAiNt2cTeVUuWZtx9Tx+VB+1moR6nqW+2Y91jw7uOnqPWjg3W+jQRMdwESc4HxP4E0FJY+9ulPUluAK1EEZVNowMDHWs/ocO+6ZmGdvPPWtFGeTnIBGeBQelFBK9D05NQSR+AsSSfTyqw7A5OPDTGYEHgY9KAVKkfeN+9C+3pSp8hXeSWXJ9qVByeLJOwg5Y8DNHtJCgmR9yqFyxz60GhbFwCBkquDmifAhkSNMBhjaG6+woIBJtBxkB2J58z71ZsjtmeZgB3Z48zn2qjE53AMfEr7fUURt4o5DHkkBwdu04+BPPnyaC9HICQWOOhznHWqFwveo83TDhQCMcdKKWemRSRvKyAoBwzAkNx6/rrSayWSzkYLxg4/Cg672E+q3/YTSFngjmjWEqUlQMNyswzg0S/YOhpJvTSbIOSTuEK9c/CsX9EWrPPpF3p0rZW0ZHiGPsq+cj8QfxrebtwXn7xzQWrCOC3ULDEkaE8qigA/ECvny8tlg1G7gAwsVxIg+AYivoCzcNtAGcjFcCvpkm1bUpQwKvdysM+hc0EEgHhZgCDw4/nRGPVWkX6rckMFACMBjHxqpHHvbqPF7VXcKZc7uQPlQbHTbbu7ZduMHkGryjHJbGOtA+zmrIMWN6/dhv8KZhwD6H+taHK72Gdx88D+1A1XwQmPAelMlJCHGT6sfOptiEjyYHIpkpDcBT8TwM0AucjvWzkn1pUy4RkndR5N60qDliEh8jjPBC9aLM4EKlvCwHTg5ND7Uh3VSMLuzjOR+verM0yyIFU4bqpPx/nQeRBTIFA8ZP3s9fb8aIwMhKTclQ4wD1x0Hw/vQqP/HQE58XAHkaIOys3dp4Y9oAB4J4NBqIZHYd3CkYRFyy7elJhi3VDgHHIFC7OeS8sY7OyjManJuLhV4AHr6niiKSQmEpbvvUdWIoCP0SsIe0GpW3A3Wvl0OHH9TXVIlJC5/zcVx76Nn7vt1EMnE0Mqk/8uf5V2hU+z65NBFc3KWOn3F1IQFgheQk9PCCf5VwDS0klg3kEs53FgOuea659KOofs/sXcICBJeSJAuPQnLfwU/jXLNOjAgjPGG5yKCQ/ux3ig7lUkeHAqgOowD9nqTRjUJ4/qcmMlsBR6daEPxgiga4Z02qpz0zW27KajFfRLaSsRdxL9lukijjOfWsWrKRkKd3TipUDxskkRxInKlTyD5UHR5lOzHhDexqCRm2bejAVX0vVYNVtz3JC3EWO8jPUH1HqKfMZBI7OOAD16CgouwLEtkn1/QpU7ZI3i3oM+TdaVBydPDvxwCvGfLNSRAb+Tgkcnk59qjdWygTaTwemcDHmaSs7FmIAI9Djn1oLFtIFuFZgGAbIyKuQE7JGOd7HJOenOeKqaTZSalfx2sBXeyM27GcADdzUg2yIoyQHOTx0x/cUBXTpI40ljvDK0JAcLGcBmohJdSSoqRQRomMbE5K/r0oLDOY5IzbEkqecDnnjOPnWit9JaBGme4DjBJOCDmgo9kbtrPttpjYIBuRG3GOHBX+dd/VfEMnjNfNJuvqmqR3SqAYZlkBJ5IBzmvonUtbsNK0D9tXD7rbYHiCcmXd9kL8f6+lBzX6atRWXUNP0qJ9wtozNLj1fGB+Az/zVn4isWn27MhwyBuMHPvQTWL2bXNWub66BE13IXI3cLzwPgBitHEqSaPaljnbFg4GMYoK99JCLOOOEMCXDMWHJAH96jCWP7JcvJi+73wIoPK4HX26nNe6gbYOsUA2qEy2c5J9aHu7OAVBYgHHwoPE6gjkGrURBQIq4OfTrRXS9DfVNBkkiz9cjmYA8YcYHH9DQVontZu6nR42jOG3LgiglSaS0kSS3do5V5Vhx+vhWr0fX7PUomgv5kgvQdu0DCy8dR5Z9qyxwyABdoJ+zjn5nzqjcIVG5eNvOF4NBt5j+8OSc/wCnNKqWnanDdWUU1yj98wO/ZwCQccfhSoOb3Lh3JXCx/HlsedQ92u3cjk89CKmfdM5klOV44UV40YywEbrkdR0A/QoNN9HCj9tzbgCohwSR6sOP4ULuoVOo3ECuQkbMgxzuwcZHxrX9jLGGz022nR1aScCWVzz5/Z9gM/iTWME5W9uSqNIjSthk6ck4NBOqG2VQjEn72f16UQj1NhpaIZfGoKt/xEUKleHYDG7FsZKNxjj+38KarhI8ZGcg4/P50DZXDz9M+3qPWr99rF9daXY6fNclrS0yIIhgFck8mhjv422HJYkcGnlhsVQwORyPxoJk3sCW+0CQQAM1oNIlWS0EErYVG4yRznnms6/G0YwT9rIHnRHTLhU3d4rcLuBPOcCgsXTKby4VGbuu82/Lp5/jR7tJ2bg0i0insrmaQPJtZJSM4xnqPh/GgWhaVf67evDp1uZGXl5CMJHz94np511+17M2n1pb3VFF3cogVEf/AAo/9K+Z9zQc+0bXX0rTHhihRpmkMgLngDAx8aGajqMupXP1i6KmTYFyqhcAV0Ltd2V0240+4vrYJZTxqZGK8RsAOcj+lcsJBAbceo6UFnvCFOdzKOg61TlJcnGAR0POKsQQT3Eois4Z5mzx3aFvyrQ2XYjVLhEkvTHaR4Bw5y/zA6fOgDaXYvNYxyYlbJbkN15NKtxBZW1jClqk0pWIbQT5/wAKVBxYSp9lcYznxZNW9hEYwE5Pkvn+sVTgVgN6Ddk+XTNEXuIoYgqnEhXxA8c0Hj6nc22mnTlcrbl9zleCc+WfSlayGKEyJnHnjr6ClLDJdRGQphTyvFRW7GOMsCMHgg/yoLqM90BBJORE0geSM88jPSrMFskaTNMUWJEzlOoyOB8fKqdtGsjohHgbhgnP4+dRahdRORBbuwgj43H7555+HtQQIRwxPK4BBGc0mYKo5TGMnHkKajgliWA48/QU+MB9xDLwPM4yPb3oHxviMZJbnlh1qWybc2IyrM3hCqPEc1ApVg5JXJ5ANaT6PbS1uu1Nil7LtVZO8iTGe9deQvt0zz6UHWuyumQ9ndHstMZR9alUyTYH3seI59BwKKtcKFd2YECTaPbnH50EvdT+p3OtXjhpWtIo4Y1A6Arv/izfwFVnvrO0msbCa6ULYxm4uXc43SDgA58yzM3yoL3aPVbK3gFhd3SxtfE24IwSoYEFvlVDSew+g2YR5la+ZRlTO3h9eFHFc71ua+1PtBJNLGzf5EyPCvTA/jmukW1yYOzVrcyRyMyRJuSJhx+PpQaSGOGCPurdI4Yx92NQo/AVXvUDptLAnnGfWsvDqV53scsrIkLP93I2r5ZPn0q5f6uiQthXbCks69BxQCbs24uHDyIGzyA3FKgMl61w5mi4R+V3eE4+FKg55DJsXLcbifF8un41JbovfHeNzAblx1qsrDcANrDGFwOmKnRyZY3UYAGMY5NAVgIAVVjLjjoMDPz+NRXsItZ1nhQZyG55GfhUiXG2HYM5J8IPUU6NJrmZLOyjknllyAkabm/XvQU0ve6tzBCoEzDxORjj+tVY3RAQ6AZ+1z5DyFFtZ7Nato0K3F7p00MLffYAqp9CQT196FQ3EyO3cyuM+TDdn8aBzGJVBLvnjy4avJIk2/uCS/XwjBNTR6jL3g3Q2bAjB3RAZP6/KvbrUZZi7qsUIwBtiGAfegY0LQKPrDAMfu8E/wBqu6Je/srVrLUkjBeCUPsJxvXGCPbIJFD4yy/a43DI8s1PGz96WbZtxkEjGf16CgN6j2m1G+u9QnibuReSLuj3ZACgBfj0oTeXl1fTTT3d1JI0pHeFj1xjyH9Kn3R7uGjOTzzjHH5cUxlUxbsZAGV2r19aDeWZOpaJb3sSd1KIgXOOrDhjx69aLwXH1vQktO8WKdFYjw5Eh5wAD559fWs12A1CESPYNIoTa0inPlxuHvz+daZIlt/HDKyMJC+0eY+Z6UFA280cNvdaiXYOh2xheYyc/wDc+deXksYtXR0LQkeIjgEfHNVNZ1S9W+CmY7ERcbV4bd9rpnPlUlzDbLCBBEiqg4UqcDAoBkz2/eHLSRnzXBGP4UqDXtlNJdSO2wljnPeYz/EUqDKwkEYOeBkGmB8ELkjk5z1r6b/8C9lW66BY59RFj8qQ7B9lQR/uOz45GVP9aD5w0+R7u5gs3YJ30ioJCOBk45ruHZvTdP0G2SDT4kyT+8mYZd/ifj5UdP0edkndW/YdspByCm5fyNGk0PTUwUtUHwJ/rQBy0d1E0F1EjxyKQ6MOGBHIIrjfb7slH2Zukmsz3ljcOypvOTEeu0n4dD54NfQLaRYvjMOMHPhcj+dV9S7NaTqlgbG+te+tzglS7DkHIOQc0Hy4dzR7GwCOhHnTVTMg3MMjOM/l0r6JX6LeyKnjTXx6fWZP+qnH6LuyBOf2U2f/AJEv/VQfORLd4GcE+HwY8qeNiY8WzAx06V9Ff7LeyHP+7GGf/cydP/tTP9lfY8DjTZAfa4k/rQfPngGVBY4zhsj+VWDIjRAR5wPLnj2z8674v0WdkwMfUZv/ANL/ANaa30VdlGORa3I+Fy1BwaKYwzRzxFkdeQ68Yra6Tr66nAgclZ41w4KgZ54IP4/jXRU+ivsqFK/VblvjcNkfCpbP6NOzFlIJLe1uFbpk3DHI+dByztjOHnMtizyQBBHIFU5QggjORznjmnXE0s9ssm8Rh0GAfP8ACusSdgdCfH7q4XDbsrOef1gVHL9HuhTAhxd4PpP/AGoOImd8+GEuPVVJHw4GOOlKu1x/RzoESBFS62jpmfP8qVBpl6U4c+VeLUV5C89rJFHJ3bOMB+cjn2IP4EGgj1G6a1QMjRjqSCCWbHkBxx6mq8El/evncIYQT+8T7J/05+18TgegPlM2l20qIt0DcbSGJl53sOhYdDjqB0HXrRAce9B5GVA7tX3FBg5bJ+dSjFVI7ONLh7jJLsd2D0Bxj8s9fU1LdwfWYO6DbQWBbIzkA5xQMvpREquZpI+uFjCkv+IPT1460IEs17iYXLRW4xukdwEHpnGAT0/t1JeSxgkAEu+TxbmLNy/oGx1Ht0p09lbXCxLNCjLEcouOFNBXNzFY4s4O9uZxklcl265LO3l+sU6weS42TyTghl4jB9vMfMep5606LR7KOAwpGwQtubxnxHOeeeR7UrfSLO2SRYY2G9CjMXO7BJJ5znqetAp7vJZLaWEFD+9kflY/jyOfap2uohbfWEdZIyPCVP2vh71H+zrXYiRIYVjbcvdHbg4x+RqG6t9OtVNxeOAigAd7ISqnp4R6n8SaAXNq4mvDG6vJHEu9ooecHyBPrwSR16cDzKWlzNdyhzIFjUZKxxnBP+tuvyA6VWNtPIkSQW3cWCMCtuvhdxg8sOMDOOOTjJPoLsR1Bo0WSO1jYKN2GZgTjyHGPxNBbPtTRTYHd4gZVCtkggdOCRn59akxQecUq9wKVBVTpTscUqVB6BTsUqVA7FOXpSpUDq8xilSoHDpSPUe9KlQRzOYondQCVUkZ+FD9JhW5hgv7kma5ddys/Ijz5KOg+PX3pUqAp0HFeEZHNKlQeedLypUqBUqVKg/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2477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862" name="AutoShape 6" descr="data:image/jpg;base64,/9j/4AAQSkZJRgABAQAAAQABAAD/2wBDAAkGBwgHBgkIBwgKCgkLDRYPDQwMDRsUFRAWIB0iIiAdHx8kKDQsJCYxJx8fLT0tMTU3Ojo6Iys/RD84QzQ5Ojf/2wBDAQoKCg0MDRoPDxo3JR8lNzc3Nzc3Nzc3Nzc3Nzc3Nzc3Nzc3Nzc3Nzc3Nzc3Nzc3Nzc3Nzc3Nzc3Nzc3Nzc3Nzf/wAARCADEAIMDASIAAhEBAxEB/8QAHAAAAQUBAQEAAAAAAAAAAAAABQACAwQGBwEI/8QAQhAAAgEDAwEGAgcGAwYHAAAAAQIDAAQRBRIhMQYTIkFRYXGBBxQyQpGx8BUjocHR4TNSchclYoLS8RYkQ2R0kpT/xAAUAQEAAAAAAAAAAAAAAAAAAAAA/8QAFBEBAAAAAAAAAAAAAAAAAAAAAP/aAAwDAQACEQMRAD8A5tbgsxO4EsfXqfc1esozkj7qj1H41RtAShwwOOckYojpwJmfLYIXJHyoI7SN2EuWz48Z4NXUgZXKjkE5yoqOwfvAxZ/svjHlRCPkSbzgAHJ6UFURNvCOcr6g5p7RuGwjZOcAE9Pj7VNOyq6MpOPMkdDUum2iXV3Gkqs0S9VU4z6AUA9na2y+xmLthD93Py6/Ci1lpuovGJWWNmYHIGCQM9CAa3XZ7TLK8s5p5baMwtK0caY4CoSBj55qa77HaPc/4Ams3P3oHx/A0GAZ/q6us8TxupxujyVHX7pry3tw0ZdNjKRkMhyCKOa32Ev7ZXubC9N+gXc0MgxJx/lI6mslaG80m6C3ltNFHIcESIVz8M+fNAdtbc4JdgQeTgdPnWevz9Yv5AihvFgbh1FazvO4hZgFC/a3VnLAJLczXTrkKxYt75HFAQZAkEUTBduM528D39qHyhRKTk9MhgOtGZNqYBUbhwfhQi+ZTjACn2HnQWNHh/dvIyLjOBgckVZdCDlfhgdDU+nL3dsqEDkZJ9a9dSUL4A9m8zQDu7b7kRI+ApVOzjccyBfbb0pUGAhnfO5VT0GD0o1pIO92B6dW4zg1nbY7ThiMnnFHdPkGyVMeJhjNBPY/+r4vCXOQOhP8aIw7gkveAEABgAOtA9Lb99IJPJscfOic0jR200igZKgDB5HNBegja4gJbYVz4QOeasQ3sWjaT3j4NxI7KgBz5Dn86rRtJFEqIm1jjJC4HPPy61UvdL1HUpGms4nktYrgRyd3klcqGLY9MZ/jQdS7Hzq/ZaxnLbFdWY7jgA7jmi0NxFMN0E8cgHmjg/lQy90pPqMFvaXM9vbwRGNUhYDPHBJ8/X0rOdjeyxsdUm1BxOkBwkUbyZL8eJ2xjOT+dB0DvMcD7XnWH+lOZXtNNSU+Izvtyedu3n+VB9S0/V73WZ5bnULi2iE37lUDMix7jzgHrjGB781R7bRag2kaW9+6tPFI8SbQTuUgEN6+QHzoLStHLpMHfM4Vo0yB8KpTxpDpkUaqd00ignoOT7VPaJcjToRd8OMDawwQM8Aj4VVvZDPrdnbDjujuYY4FAQvdquctznAI9B5UK297IiHPiYDINXNX3pfuFHhVcdRxUWlR95ehieEXoPWgNbNgVRxhcVHKMDxAHAqdyWc5PIqGUNjDNQVCeTx5+tKplVCoLqd3nj/vSoOV25/ebSM5OMA1oNJId3YYBIwBjrQS3ChVYc85wPKjOjOiM4ZRuKgCg80lNzTA5J34/rRqRQ8coZSkCY2qTn05z+jQjRu7a5mRcqgkBBHFHXh3yvAV3A7CDnJ25FBLbW8e8qASD4snrj1otpWrHS3mbuVmtpHw0bMMg/5smh6AwnaARuXjPGD6Yx8amENrDJaJeuIIpbiOMsehywHT86DoTeI4I4xxUeo3V7aW6y29tHOn2dm4h8ngYHTHrV7U7KW3kJiz3DHy52H0oJfaFLLbqLX6w3J3NLeSA8+fBoJNMdrhC95bpC7OXVA24Dk46jr0PzoR2heGS/QeJpo12gfdCkhj8+F+Qq3p2nz2N4kAnnmadtoimk3kMP8AKetAnElzNJKzASSMS2PL2oICjyTqmOCckjp+utCNBYXeuXtw/KQoSM9OTgUb1Zlt7J5htBVME+/TAFBexqFNPubkDmR9mSPQf3oH37BmkctyTk5qz2chcxvKSDuPXGKp3ixbgi7tx5wTR/S4e5sUXHJ5x8aCdowxGG53edeTxrt4NSqvI5wQPM9KimbAby65FAOm2iRgWGR/xYpUyUnvGpUHN1yiBQAGI5Gcef8Aei+i7e+2n0yB188fzoCmTxuJz50d0NTHdEDIG3aT5UEvZtd01yQQN0ucfjWklw7newOAmMDoAwrOaAn/AJucBgoVsnLYA9OtFLnVoxA9vZYllfbtkJ2qCDkdevPyoD0jR26iW8dAynoOp9sfGsrr98NQ1azS8YwWYGCvXYpJ548+KtTI9xMrz3DTSKQCx5z6mgurFf2ijjJUIo2+vXig6Nb/AEiS9m7RrK8jGqQLAv1O5WTJbjGJD5j3GT5c1mh9JGvIXcS2kiuxO0x4C5PAHt5ULvbKVtJt7yZJ4XX/AAZJE2x3KdMrngkdD1yOav3WrWQsojawad/hhJIjEBIDjkg+dBJ2c7fX9p2qTUdUkNxCy9zLGqgBEJ6pjz4z79K1lsEvY0ntSjpL4lKt0B5wfT0rB21rBdRNNZadMVQYzHGzg+2fPjzpum30umaolzaqYism2Qb8h1zyCB8+aDQ9sJRFYLChKliMgnOeuTTdAiNt2cTeVUuWZtx9Tx+VB+1moR6nqW+2Y91jw7uOnqPWjg3W+jQRMdwESc4HxP4E0FJY+9ulPUluAK1EEZVNowMDHWs/ocO+6ZmGdvPPWtFGeTnIBGeBQelFBK9D05NQSR+AsSSfTyqw7A5OPDTGYEHgY9KAVKkfeN+9C+3pSp8hXeSWXJ9qVByeLJOwg5Y8DNHtJCgmR9yqFyxz60GhbFwCBkquDmifAhkSNMBhjaG6+woIBJtBxkB2J58z71ZsjtmeZgB3Z48zn2qjE53AMfEr7fUURt4o5DHkkBwdu04+BPPnyaC9HICQWOOhznHWqFwveo83TDhQCMcdKKWemRSRvKyAoBwzAkNx6/rrSayWSzkYLxg4/Cg672E+q3/YTSFngjmjWEqUlQMNyswzg0S/YOhpJvTSbIOSTuEK9c/CsX9EWrPPpF3p0rZW0ZHiGPsq+cj8QfxrebtwXn7xzQWrCOC3ULDEkaE8qigA/ECvny8tlg1G7gAwsVxIg+AYivoCzcNtAGcjFcCvpkm1bUpQwKvdysM+hc0EEgHhZgCDw4/nRGPVWkX6rckMFACMBjHxqpHHvbqPF7VXcKZc7uQPlQbHTbbu7ZduMHkGryjHJbGOtA+zmrIMWN6/dhv8KZhwD6H+taHK72Gdx88D+1A1XwQmPAelMlJCHGT6sfOptiEjyYHIpkpDcBT8TwM0AucjvWzkn1pUy4RkndR5N60qDliEh8jjPBC9aLM4EKlvCwHTg5ND7Uh3VSMLuzjOR+verM0yyIFU4bqpPx/nQeRBTIFA8ZP3s9fb8aIwMhKTclQ4wD1x0Hw/vQqP/HQE58XAHkaIOys3dp4Y9oAB4J4NBqIZHYd3CkYRFyy7elJhi3VDgHHIFC7OeS8sY7OyjManJuLhV4AHr6niiKSQmEpbvvUdWIoCP0SsIe0GpW3A3Wvl0OHH9TXVIlJC5/zcVx76Nn7vt1EMnE0Mqk/8uf5V2hU+z65NBFc3KWOn3F1IQFgheQk9PCCf5VwDS0klg3kEs53FgOuea659KOofs/sXcICBJeSJAuPQnLfwU/jXLNOjAgjPGG5yKCQ/ux3ig7lUkeHAqgOowD9nqTRjUJ4/qcmMlsBR6daEPxgiga4Z02qpz0zW27KajFfRLaSsRdxL9lukijjOfWsWrKRkKd3TipUDxskkRxInKlTyD5UHR5lOzHhDexqCRm2bejAVX0vVYNVtz3JC3EWO8jPUH1HqKfMZBI7OOAD16CgouwLEtkn1/QpU7ZI3i3oM+TdaVBydPDvxwCvGfLNSRAb+Tgkcnk59qjdWygTaTwemcDHmaSs7FmIAI9Djn1oLFtIFuFZgGAbIyKuQE7JGOd7HJOenOeKqaTZSalfx2sBXeyM27GcADdzUg2yIoyQHOTx0x/cUBXTpI40ljvDK0JAcLGcBmohJdSSoqRQRomMbE5K/r0oLDOY5IzbEkqecDnnjOPnWit9JaBGme4DjBJOCDmgo9kbtrPttpjYIBuRG3GOHBX+dd/VfEMnjNfNJuvqmqR3SqAYZlkBJ5IBzmvonUtbsNK0D9tXD7rbYHiCcmXd9kL8f6+lBzX6atRWXUNP0qJ9wtozNLj1fGB+Az/zVn4isWn27MhwyBuMHPvQTWL2bXNWub66BE13IXI3cLzwPgBitHEqSaPaljnbFg4GMYoK99JCLOOOEMCXDMWHJAH96jCWP7JcvJi+73wIoPK4HX26nNe6gbYOsUA2qEy2c5J9aHu7OAVBYgHHwoPE6gjkGrURBQIq4OfTrRXS9DfVNBkkiz9cjmYA8YcYHH9DQVontZu6nR42jOG3LgiglSaS0kSS3do5V5Vhx+vhWr0fX7PUomgv5kgvQdu0DCy8dR5Z9qyxwyABdoJ+zjn5nzqjcIVG5eNvOF4NBt5j+8OSc/wCnNKqWnanDdWUU1yj98wO/ZwCQccfhSoOb3Lh3JXCx/HlsedQ92u3cjk89CKmfdM5klOV44UV40YywEbrkdR0A/QoNN9HCj9tzbgCohwSR6sOP4ULuoVOo3ECuQkbMgxzuwcZHxrX9jLGGz022nR1aScCWVzz5/Z9gM/iTWME5W9uSqNIjSthk6ck4NBOqG2VQjEn72f16UQj1NhpaIZfGoKt/xEUKleHYDG7FsZKNxjj+38KarhI8ZGcg4/P50DZXDz9M+3qPWr99rF9daXY6fNclrS0yIIhgFck8mhjv422HJYkcGnlhsVQwORyPxoJk3sCW+0CQQAM1oNIlWS0EErYVG4yRznnms6/G0YwT9rIHnRHTLhU3d4rcLuBPOcCgsXTKby4VGbuu82/Lp5/jR7tJ2bg0i0insrmaQPJtZJSM4xnqPh/GgWhaVf67evDp1uZGXl5CMJHz94np511+17M2n1pb3VFF3cogVEf/AAo/9K+Z9zQc+0bXX0rTHhihRpmkMgLngDAx8aGajqMupXP1i6KmTYFyqhcAV0Ltd2V0240+4vrYJZTxqZGK8RsAOcj+lcsJBAbceo6UFnvCFOdzKOg61TlJcnGAR0POKsQQT3Eois4Z5mzx3aFvyrQ2XYjVLhEkvTHaR4Bw5y/zA6fOgDaXYvNYxyYlbJbkN15NKtxBZW1jClqk0pWIbQT5/wAKVBxYSp9lcYznxZNW9hEYwE5Pkvn+sVTgVgN6Ddk+XTNEXuIoYgqnEhXxA8c0Hj6nc22mnTlcrbl9zleCc+WfSlayGKEyJnHnjr6ClLDJdRGQphTyvFRW7GOMsCMHgg/yoLqM90BBJORE0geSM88jPSrMFskaTNMUWJEzlOoyOB8fKqdtGsjohHgbhgnP4+dRahdRORBbuwgj43H7555+HtQQIRwxPK4BBGc0mYKo5TGMnHkKajgliWA48/QU+MB9xDLwPM4yPb3oHxviMZJbnlh1qWybc2IyrM3hCqPEc1ApVg5JXJ5ANaT6PbS1uu1Nil7LtVZO8iTGe9deQvt0zz6UHWuyumQ9ndHstMZR9alUyTYH3seI59BwKKtcKFd2YECTaPbnH50EvdT+p3OtXjhpWtIo4Y1A6Arv/izfwFVnvrO0msbCa6ULYxm4uXc43SDgA58yzM3yoL3aPVbK3gFhd3SxtfE24IwSoYEFvlVDSew+g2YR5la+ZRlTO3h9eFHFc71ua+1PtBJNLGzf5EyPCvTA/jmukW1yYOzVrcyRyMyRJuSJhx+PpQaSGOGCPurdI4Yx92NQo/AVXvUDptLAnnGfWsvDqV53scsrIkLP93I2r5ZPn0q5f6uiQthXbCks69BxQCbs24uHDyIGzyA3FKgMl61w5mi4R+V3eE4+FKg55DJsXLcbifF8un41JbovfHeNzAblx1qsrDcANrDGFwOmKnRyZY3UYAGMY5NAVgIAVVjLjjoMDPz+NRXsItZ1nhQZyG55GfhUiXG2HYM5J8IPUU6NJrmZLOyjknllyAkabm/XvQU0ve6tzBCoEzDxORjj+tVY3RAQ6AZ+1z5DyFFtZ7Nato0K3F7p00MLffYAqp9CQT196FQ3EyO3cyuM+TDdn8aBzGJVBLvnjy4avJIk2/uCS/XwjBNTR6jL3g3Q2bAjB3RAZP6/KvbrUZZi7qsUIwBtiGAfegY0LQKPrDAMfu8E/wBqu6Je/srVrLUkjBeCUPsJxvXGCPbIJFD4yy/a43DI8s1PGz96WbZtxkEjGf16CgN6j2m1G+u9QnibuReSLuj3ZACgBfj0oTeXl1fTTT3d1JI0pHeFj1xjyH9Kn3R7uGjOTzzjHH5cUxlUxbsZAGV2r19aDeWZOpaJb3sSd1KIgXOOrDhjx69aLwXH1vQktO8WKdFYjw5Eh5wAD559fWs12A1CESPYNIoTa0inPlxuHvz+daZIlt/HDKyMJC+0eY+Z6UFA280cNvdaiXYOh2xheYyc/wDc+deXksYtXR0LQkeIjgEfHNVNZ1S9W+CmY7ERcbV4bd9rpnPlUlzDbLCBBEiqg4UqcDAoBkz2/eHLSRnzXBGP4UqDXtlNJdSO2wljnPeYz/EUqDKwkEYOeBkGmB8ELkjk5z1r6b/8C9lW66BY59RFj8qQ7B9lQR/uOz45GVP9aD5w0+R7u5gs3YJ30ioJCOBk45ruHZvTdP0G2SDT4kyT+8mYZd/ifj5UdP0edkndW/YdspByCm5fyNGk0PTUwUtUHwJ/rQBy0d1E0F1EjxyKQ6MOGBHIIrjfb7slH2Zukmsz3ljcOypvOTEeu0n4dD54NfQLaRYvjMOMHPhcj+dV9S7NaTqlgbG+te+tzglS7DkHIOQc0Hy4dzR7GwCOhHnTVTMg3MMjOM/l0r6JX6LeyKnjTXx6fWZP+qnH6LuyBOf2U2f/AJEv/VQfORLd4GcE+HwY8qeNiY8WzAx06V9Ff7LeyHP+7GGf/cydP/tTP9lfY8DjTZAfa4k/rQfPngGVBY4zhsj+VWDIjRAR5wPLnj2z8674v0WdkwMfUZv/ANL/ANaa30VdlGORa3I+Fy1BwaKYwzRzxFkdeQ68Yra6Tr66nAgclZ41w4KgZ54IP4/jXRU+ivsqFK/VblvjcNkfCpbP6NOzFlIJLe1uFbpk3DHI+dByztjOHnMtizyQBBHIFU5QggjORznjmnXE0s9ssm8Rh0GAfP8ACusSdgdCfH7q4XDbsrOef1gVHL9HuhTAhxd4PpP/AGoOImd8+GEuPVVJHw4GOOlKu1x/RzoESBFS62jpmfP8qVBpl6U4c+VeLUV5C89rJFHJ3bOMB+cjn2IP4EGgj1G6a1QMjRjqSCCWbHkBxx6mq8El/evncIYQT+8T7J/05+18TgegPlM2l20qIt0DcbSGJl53sOhYdDjqB0HXrRAce9B5GVA7tX3FBg5bJ+dSjFVI7ONLh7jJLsd2D0Bxj8s9fU1LdwfWYO6DbQWBbIzkA5xQMvpREquZpI+uFjCkv+IPT1460IEs17iYXLRW4xukdwEHpnGAT0/t1JeSxgkAEu+TxbmLNy/oGx1Ht0p09lbXCxLNCjLEcouOFNBXNzFY4s4O9uZxklcl265LO3l+sU6weS42TyTghl4jB9vMfMep5606LR7KOAwpGwQtubxnxHOeeeR7UrfSLO2SRYY2G9CjMXO7BJJ5znqetAp7vJZLaWEFD+9kflY/jyOfap2uohbfWEdZIyPCVP2vh71H+zrXYiRIYVjbcvdHbg4x+RqG6t9OtVNxeOAigAd7ISqnp4R6n8SaAXNq4mvDG6vJHEu9ooecHyBPrwSR16cDzKWlzNdyhzIFjUZKxxnBP+tuvyA6VWNtPIkSQW3cWCMCtuvhdxg8sOMDOOOTjJPoLsR1Bo0WSO1jYKN2GZgTjyHGPxNBbPtTRTYHd4gZVCtkggdOCRn59akxQecUq9wKVBVTpTscUqVB6BTsUqVA7FOXpSpUDq8xilSoHDpSPUe9KlQRzOYondQCVUkZ+FD9JhW5hgv7kma5ddys/Ijz5KOg+PX3pUqAp0HFeEZHNKlQeedLypUqBUqVKg/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2477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9864" name="Picture 8" descr="http://beits.ru/images/stroenieglaz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571876"/>
            <a:ext cx="4591050" cy="2838450"/>
          </a:xfrm>
          <a:prstGeom prst="rect">
            <a:avLst/>
          </a:prstGeom>
          <a:noFill/>
        </p:spPr>
      </p:pic>
      <p:sp>
        <p:nvSpPr>
          <p:cNvPr id="249866" name="AutoShape 10" descr="data:image/jpg;base64,/9j/4AAQSkZJRgABAQAAAQABAAD/2wBDAAkGBwgHBgkIBwgKCgkLDRYPDQwMDRsUFRAWIB0iIiAdHx8kKDQsJCYxJx8fLT0tMTU3Ojo6Iys/RD84QzQ5Ojf/2wBDAQoKCg0MDRoPDxo3JR8lNzc3Nzc3Nzc3Nzc3Nzc3Nzc3Nzc3Nzc3Nzc3Nzc3Nzc3Nzc3Nzc3Nzc3Nzc3Nzc3Nzf/wAARCABeAEgDASIAAhEBAxEB/8QAGwAAAQUBAQAAAAAAAAAAAAAABQADBAYHAgH/xAA0EAACAQMCBAUCAwgDAAAAAAABAgMABBEFIQYSMUETIlFhcTKBkaGxBxQVI1JiweHR8PH/xAAUAQEAAAAAAAAAAAAAAAAAAAAA/8QAFBEBAAAAAAAAAAAAAAAAAAAAAP/aAAwDAQACEQMRAD8Arxrg5Ixk05jNdrHvmgjmImuo7Ge4YrBE7kbkKOnzT6QyXFx4aMFiUecg+Yn0FWjQOGjcBJjlIvqTGVc57n0oAttwndy+V3EbkY5cH6ttvzG/uKjXPDGqQIZFtzKgzum/StYstLa0QAMX5TkFySQT13qUlowAC8qY6YG3rQYK6sjYdSpHYivK0rX+FRqLXI8HwtQCmSJkbKTAenp+tZrOktvM8MylJEOGUjBFB4TSpsnNKgNAV3huXCDLHoMdT2rwCp2jwrPq1pEzlVMgJIG5ABOKAtpunS2c1tZzNKFRfFlwcB2xnlJHX7bbY361dtOnUxjBAPvVUu7tpeIGSNFURxkMuSxHoSf8b/lU3R53nkKgMeTqFoLetwxGD1p0Sk1AjuQxAaJeX1VwxHzT4mjjwW6H03oG70GSMhXKSKco4O6n/u1Zt+0fTGIttZVQonwkiY+lh3z3zV+v7iUyBoowIgRzFjv+FUP9peoA2OlWCsQWj8dx2IOQPzzQUUUq5U5pUB9acjlWCeGd5UjCSDHPnzEg+m4779KUa5FOpDIZEMOBLh0TIzuylR+ooJsswt5fHgDj98xsyhSAM/lXK3urNcTQ2arBAqAzO4y5x/SOpoekElvYpDL4qyQkEeKpUjmAbG/vkbUfS9ttSiCXMAMgAHMjFTt3yKAVNHqj20NxbauYruYP4saPIF9ehyMb5ztjON6sl0L7U+FVWzvBBqMDjx3Utkbb79RnY5FeXv8AD9M0+KJFiiedwXeRiSiDfJJ3rvQbuyaLUCl9buZE8pDgBhgnO9AEstO1hFiD3MhlSfmkYSSZeM4BbzZB+349qAcbanHqOsRpCf5Vpbpbj5Xr+Zx9q1CBYIbN7+xVihViyc2QrDOdvkGsMVy5Lk55jnegdDYpVz1pUFxjTFPhdsYP2pRREkbU/MY7e3eaU4SMFmPsKCLqd3LeXEv7x4fOIkwwB5mwSN9/0x3rvT7hookS3hMkvZQuSx9BQspdX1nHq9hiUxJ4d3Ao80Y5iVYDupB6+xqdDeOdMWW1xHcwvlGJ+n+7Hfbb7mgOmPTbKBpeI5Ua4lAYxMOYkZzhV9NiKSXfBsWqNOsUaDA/mSxMqZLAZUnbO+fgHpQm0sor6ZSsrXN9MAZbifohzny4+kUYsdBkhe4t7nU471wmTDIXOF9iSaArdKbHStRFkfFgniZ4jnPIWXrnoR3z8/NYnHgbdcd60DVdZj4f0Ka0sbtpVlcxW0THeBSPNv3UZwPc1nqHpQSBSrlGpUGkN4cEbSysqIoyzMcAVTeItfXU1a0suZYFOS56yY/Qd6H6xq11qshEjFYFPljXp8n1NQUQocr1oJ+gaxc6VdpNbyFHXoeox3UjuD6VeEsrTiSBrrR2S0v0HNLas3lP9ynsD/7is7aNW86HAzuMjY0W0G/lsZ0uIJQHjOzdQM9j6g9xQSLuXWNFuTDc27RsenOpGfhh1/GjXDUF7fuOcJA0ziIGPmLEHrksTsACa0HSL+y1/TuZo0cHaWBwG5T/AJHoaGveaNw7r8drFbcgdPPKHJERPoD2xjJ7Aj3oKP8AtB4eFlqLtaKfBWISRgknyg4YfY4Pw/tVMQ4rauMAJLFr2MZOn3PORjOYyoDj4w2ftVL1XhvT3Q3FqTDEw5sx7iP5HdfcdPzoKaCRSopdaDfWwLKizp6xHf8ADrSoB3IATXuO1dMN6cii5jnNBHMak7ipC8qW/IhHMzZI6HGP9mn1hArsxAjB3B7UErh/W59Ju0dHK4OCG6MPQ+1GOIhLKV1m3nR0nlPNkEtE/XkO+OgGD3xVUmxChJUSIOxOCPg0S0O+JjaFl8S2nUxvE/cf6O4PY0Gl8ORSXPDt/aTESMJJIuYrjIKKQMfBx9qpmmQSXmj3mlSSlJrZuRXz26rn26Ve+FbRLDhdWjC5nBlGBj6sAZHrgDOO+aqXFEP8F4ziMRHhX0QVlUYweufxoIFnqRnjLECOdG5LiL+lv+DSoRqpew1uW5hYYlkCupHXKg0qD//Z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155575" y="-427038"/>
            <a:ext cx="685800" cy="8953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868" name="AutoShape 12" descr="data:image/jpg;base64,/9j/4AAQSkZJRgABAQAAAQABAAD/2wBDAAkGBwgHBgkIBwgKCgkLDRYPDQwMDRsUFRAWIB0iIiAdHx8kKDQsJCYxJx8fLT0tMTU3Ojo6Iys/RD84QzQ5Ojf/2wBDAQoKCg0MDRoPDxo3JR8lNzc3Nzc3Nzc3Nzc3Nzc3Nzc3Nzc3Nzc3Nzc3Nzc3Nzc3Nzc3Nzc3Nzc3Nzc3Nzc3Nzf/wAARCABeAEgDASIAAhEBAxEB/8QAGwAAAQUBAQAAAAAAAAAAAAAABQADBAYHAgH/xAA0EAACAQMCBAUCAwgDAAAAAAABAgMABBEFIQYSMUETIlFhcTKBkaGxBxQVI1JiweHR8PH/xAAUAQEAAAAAAAAAAAAAAAAAAAAA/8QAFBEBAAAAAAAAAAAAAAAAAAAAAP/aAAwDAQACEQMRAD8Arxrg5Ixk05jNdrHvmgjmImuo7Ge4YrBE7kbkKOnzT6QyXFx4aMFiUecg+Yn0FWjQOGjcBJjlIvqTGVc57n0oAttwndy+V3EbkY5cH6ttvzG/uKjXPDGqQIZFtzKgzum/StYstLa0QAMX5TkFySQT13qUlowAC8qY6YG3rQYK6sjYdSpHYivK0rX+FRqLXI8HwtQCmSJkbKTAenp+tZrOktvM8MylJEOGUjBFB4TSpsnNKgNAV3huXCDLHoMdT2rwCp2jwrPq1pEzlVMgJIG5ABOKAtpunS2c1tZzNKFRfFlwcB2xnlJHX7bbY361dtOnUxjBAPvVUu7tpeIGSNFURxkMuSxHoSf8b/lU3R53nkKgMeTqFoLetwxGD1p0Sk1AjuQxAaJeX1VwxHzT4mjjwW6H03oG70GSMhXKSKco4O6n/u1Zt+0fTGIttZVQonwkiY+lh3z3zV+v7iUyBoowIgRzFjv+FUP9peoA2OlWCsQWj8dx2IOQPzzQUUUq5U5pUB9acjlWCeGd5UjCSDHPnzEg+m4779KUa5FOpDIZEMOBLh0TIzuylR+ooJsswt5fHgDj98xsyhSAM/lXK3urNcTQ2arBAqAzO4y5x/SOpoekElvYpDL4qyQkEeKpUjmAbG/vkbUfS9ttSiCXMAMgAHMjFTt3yKAVNHqj20NxbauYruYP4saPIF9ehyMb5ztjON6sl0L7U+FVWzvBBqMDjx3Utkbb79RnY5FeXv8AD9M0+KJFiiedwXeRiSiDfJJ3rvQbuyaLUCl9buZE8pDgBhgnO9AEstO1hFiD3MhlSfmkYSSZeM4BbzZB+349qAcbanHqOsRpCf5Vpbpbj5Xr+Zx9q1CBYIbN7+xVihViyc2QrDOdvkGsMVy5Lk55jnegdDYpVz1pUFxjTFPhdsYP2pRREkbU/MY7e3eaU4SMFmPsKCLqd3LeXEv7x4fOIkwwB5mwSN9/0x3rvT7hookS3hMkvZQuSx9BQspdX1nHq9hiUxJ4d3Ao80Y5iVYDupB6+xqdDeOdMWW1xHcwvlGJ+n+7Hfbb7mgOmPTbKBpeI5Ua4lAYxMOYkZzhV9NiKSXfBsWqNOsUaDA/mSxMqZLAZUnbO+fgHpQm0sor6ZSsrXN9MAZbifohzny4+kUYsdBkhe4t7nU471wmTDIXOF9iSaArdKbHStRFkfFgniZ4jnPIWXrnoR3z8/NYnHgbdcd60DVdZj4f0Ka0sbtpVlcxW0THeBSPNv3UZwPc1nqHpQSBSrlGpUGkN4cEbSysqIoyzMcAVTeItfXU1a0suZYFOS56yY/Qd6H6xq11qshEjFYFPljXp8n1NQUQocr1oJ+gaxc6VdpNbyFHXoeox3UjuD6VeEsrTiSBrrR2S0v0HNLas3lP9ynsD/7is7aNW86HAzuMjY0W0G/lsZ0uIJQHjOzdQM9j6g9xQSLuXWNFuTDc27RsenOpGfhh1/GjXDUF7fuOcJA0ziIGPmLEHrksTsACa0HSL+y1/TuZo0cHaWBwG5T/AJHoaGveaNw7r8drFbcgdPPKHJERPoD2xjJ7Aj3oKP8AtB4eFlqLtaKfBWISRgknyg4YfY4Pw/tVMQ4rauMAJLFr2MZOn3PORjOYyoDj4w2ftVL1XhvT3Q3FqTDEw5sx7iP5HdfcdPzoKaCRSopdaDfWwLKizp6xHf8ADrSoB3IATXuO1dMN6cii5jnNBHMak7ipC8qW/IhHMzZI6HGP9mn1hArsxAjB3B7UErh/W59Ju0dHK4OCG6MPQ+1GOIhLKV1m3nR0nlPNkEtE/XkO+OgGD3xVUmxChJUSIOxOCPg0S0O+JjaFl8S2nUxvE/cf6O4PY0Gl8ORSXPDt/aTESMJJIuYrjIKKQMfBx9qpmmQSXmj3mlSSlJrZuRXz26rn26Ve+FbRLDhdWjC5nBlGBj6sAZHrgDOO+aqXFEP8F4ziMRHhX0QVlUYweufxoIFnqRnjLECOdG5LiL+lv+DSoRqpew1uW5hYYlkCupHXKg0qD//Z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155575" y="-427038"/>
            <a:ext cx="685800" cy="8953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870" name="AutoShape 14" descr="data:image/jpg;base64,/9j/4AAQSkZJRgABAQAAAQABAAD/2wBDAAkGBwgHBgkIBwgKCgkLDRYPDQwMDRsUFRAWIB0iIiAdHx8kKDQsJCYxJx8fLT0tMTU3Ojo6Iys/RD84QzQ5Ojf/2wBDAQoKCg0MDRoPDxo3JR8lNzc3Nzc3Nzc3Nzc3Nzc3Nzc3Nzc3Nzc3Nzc3Nzc3Nzc3Nzc3Nzc3Nzc3Nzc3Nzc3Nzf/wAARCADEAJsDASIAAhEBAxEB/8QAHAAAAQUBAQEAAAAAAAAAAAAABQIDBAYHAQAI/8QAQBAAAgEDAwEFBQYDBwQCAwAAAQIDAAQRBRIhMQYTQVFhInGBkaEHFDJCsfBSweEVFiNiotHxJDNDclOSk7LC/8QAGQEAAwEBAQAAAAAAAAAAAAAAAQIDBAAF/8QAJREAAwEAAgICAgIDAQAAAAAAAAECEQMhEjEEQRMiMlEUUpGh/9oADAMBAAIRAxEAPwDZK6KTmu0gzHBXQabBrua44cBzXabBru6uOPPnwPHlUZnwxP7zUkmmJdueD4VLkT9jyxdvMCeTUncCOtQI+Dind9NDedi1m9D+eaSW5pkyYOTSe85zmqiEndXjTAkFdL0AaO5rxpkSeFKV85rmwjmeK5XBXiaBx2vVyvVww1mlA0nFe6VwcFjFdpCmlE1wBQruaQDQ7X9cstA05r/UZGWFTgBF3M7HoAPP5VxwTpqQCs1h+2XTri4McOjXzIqlmJeMNgc8Lnn5irxpOuafrlgLzTJu8iPssGGGRsdGHgf1pLfQUmThwc+przHB4pIPHxNIZuapOYiTb0U7ADJOBUOSd1YFCh59pd3Qe/z/AHxSLtneRI1zjBz6fsfrS2QKCCAqr4+HTipVTb6GPW9+kz7MFWPgT4+VTEfdVcuJEt5i/Cso3DnAFGklB5B4603FbtPQUsJRcAjPXNKRwCw+VQmmBIPPWl95n6UOWvGdHhayaJOEB6scU5uzUFZN0kS/5v5VKzSxfkg0sHA2TilcU0p9pvhSuaohRANdzSSMVzNDRxYNcLc00WrgaldBwfLccmsW+1DtCLrtWltaSLOloBE8TElO8J8B0JGfpWjdsNafRtCuLmAAyHEaszbQpbxJ9KwKG6ludfsZpQm7vFww4DDd+Ijz56+lDy+xpnssOndlra11SOC4mvBc3DlI07pducZI4JJGc+XSnuzGof3R7YR28NybiyvJRbT7wRznAYHx2nPPqRVqv9chtdSW9Fkkk0Kgb1XBwxxy5woHLYycnnGBk1n11rcUvaWzvI7Ub47mSYJcEc+3lc446Y8+njUZt2vRaoSPoZGwgz1pLGoem3S3VhbzqCBLGr4bqMjOKkMeeDV5rEY2uxmUlbgORhCBg5GM+6vXFwEhOCQ3RQDjn/Yfypu4IBDOSFHUA8H31EZ97YyxcnacckeRNZeXn8KaQ8zoKkkladI3gcdQzlh7SjxGOnUccipN/cXSvGlss4lCEBd67D6kennxTSQpCBHlVKDaAT4cf0oh38CKHvJFRQhU56dQf5UeNpwnoWm6xIa037wIV745deW5z6AZomsnPX0qsXPaJihi02Lz/wAeQcfAf71Aj1fVkmUxXEdxvwSjLnn0wP0oc3IqnJL8fx6nuui9QMRcQZ8/5UQzmgumSTSx2stzF3Mp/HHnO04NFwaPxv4kuXp4Or1PrTlNIeSPKl1rTJCc560M7RX76Zot3eRbd8SZBYZA5Az64znHjiibYoF20QS9mdSUgEdzkgjI4IP8qnb6KStaBfZLtZHrNpeG7uII2t59geQiIsuOCVJ+vwo02saWpwdSsfd95Qn9a+etc2C6K4UEImdsYGPZFBJZSn4WJPoKVLUa64Eu2+jTvtGjPaLWYl0rVba4AXbHbpcpt4xnqwGTk9eT4cVI7G/Z5NbXq3etRvC0bKUiU5wQQfaPj06dPfWZ6bZXEoaVYTKx5AYgJ6k5PP8AvV37L/aFqPZ3bZ6tC15ZIwBUv/iQ5/hJOMf5Tx5EU+fSZmpVPedGh612YLWlwmmmPM647u4JKLkeDYJX61jt7oGp6bqKrd2qnveIhyRkD8PvBznPlVz7Zfa3Csa2nZZO8kYBpLu5h4j/AMqoep8yePIeIp2h9ttak1RRe6hK7Tyq24gAFuB0AweBjp4UFxuE2gK3RvWnwslnCshwyoqkeWABUlh/CeKH2twt7bR3Nrdd5BIu5GU+H+/86V3ZY+1Mx9Kj+ZLoP4tF3Ydm9Mfw5qOsU3JD8k8kmn2gYKPxseo6dM9OR1610QsF5LBtudw4APXp8POs1S6rR5SSwruvSS2lwot0SSRo88knnJHh6AcdKDzQ3U6d9cGZ5dw6xeyPmOv7zV6CKo5kkHhwxroSBsrIXYeO6Q8/WmS6xlY5PD0ijLazvF3axOc84MXBPyqeI7y0DNbQXEZJAMkQKqRnz6+dWxLW1AxGi58Dn95qFrUEbWAzGCTKPhgtj9BRmPrQ8nO67xAWG/v4pVOb1gM9EJHu4FWnSLiWewhefcJSCGDLg8E4yPdVds4BIWVlYZ8iOKNaUBHJPHk7VYbQefyj+tV4p8TPyX5fQajPjTuaZiIyaerUiAk0J7RKH0TUVY8G1k//AFNFOT1qBqaCTTrtX/C0Dgjz9k1Oys+z547Tj/qEdRJt7pM5/DnGPP8Ay/SgFqouLpN4BjU5b1/eKNdpFUJFyvCLjnB6ngD9/WhtogS3BH43DsT/AKR+poQ/0PQpeVKSzWEjRiNhwxwSBwPdUTtImI47iAY5wc/lz4H0NSO6mZcQlU4/E7YxUe8021+7vNqOoSyhFx7ACgnwHrUY6rdL887OJFSkG87l4K9A3UelIR92M8EH5fs1NksYSQ6O8UZP4pcbj7gKWNFuGg7+PdsbhAyHc/rgZxW5cknkv49p9BzsX24v+zd6wctcWUz5uIM85PVk8m+h8fA1uWmatp+qWkV5aXC9zMMpIeQfMHyPmK+ZPu8sMimRSjeB3DPFWHsn2ln7P6kZSrSWkhAuYB+FvIjyYeHy6GkviVdoVU10fRpkiSMGSUKh6NkbfUDmmO/tpZHVLiIovgrjk9eeffxnwoJYiz1KKK+09o5LeRAVKDIx16jlT+zUspLbp7YDoT7O05f3c4B+lRfGkd5smyXCDiKMMfF2Ix+/hTIluM5Myf8AqIyB885oYvaHTxew2pE+6WTu0kMXsb/LOeDwfCi6qEYDg5rlKA6Y7BudO8bAbJGQeDg/Xz5qLqzlYoFcEhpME8HwY1KihOCPvDKTlgoHQZ9ag33trCO8LhnYHoenw6+6oucZVPUcso9pL448qk27bbuQDxP8hSLThMAY45pSDbdsfWqR6EpdhuA5APpT2Kj2pyoqUBWifRIQcDypidd8MiADDqVPxGKcccUhSC6gnxFTplEfOXaxDHHFlgCEIxt8iPHw/pQWI4ijHTbEo+bZo92xXbG67vaDOuNuSdpX5eefTFArlRFDIP4TGvyAzSR/DD05a3SwI+ApJwh/ET0wKgXff38iFIcgk90rDhR/EfWuKe/YREnB5cjwXjj40Umn7u3VYl5bCxoDjcfCpfxfXs1JKlr9AW3sRc6g8LF5EiIE0h6sfIelS7+V7meSJD3Vsnssqficjwz5Dyokluum2QVcNPIfxHxY9SfQUPuJktkZ87lUePjz19+aPn5UCeNKdYOuY1hTAgVfZ3bNoOxfMnxNEOx3Z4do9SW0W4eJWXcW2FwvPA8Bz/Ij1oezJJp8ktyWEt0QUIHRFOMfT6U92T7Sp2f1Ce4KlgVG1QozkHIGfAefw+GmNzDz/kNGnp9nunaKr3cWo3y3ChtrwziInHP5QDg8VPk7WdnrLMS6m17LFhdy7pnb4gY/rmsun7U6/wBp9RitNMiuCGfKRWue9x6sOnHjx161e4ezXaWJJ4rO2+7RGMCKN7w+wcc/hz+xSc06uzLxpfYI1Cb+140uVb7rbvJ3iTStulQbsAgD8IDFM5bOGBxirDoPabZbi1v1meaJAzSF0G4HPIXdngjBxkeXpCuewev6pCi3V1ZwMoALb3kOMc5GKUPs7v4wgXWgNjMcRQ8DPJ6v7/QYpJ/oavB9Fpsu0OnToD352MODtyD7sZFS3vLKYpDDcBpd2VTa2c/Ksp1LVNN0XTn0vQZZ2dJMz37zZQ+ewYGMnxA8D1zmgFr94u7lfuv3qactlWUbcnrnJ5+ldS+x44nnZuqXFvaoj3k0cKtwgc43e4dT8KdheO4lZ4HDpuwSKynT9QvbWUffY4pVxlhE4dlA68jg+eOKut5bC6RL6xlfvDGuXhJUsvUHAxkjyPr410410yHI3D7LxaDAyemKmgcVTNEacSKHnkZsZ3Nnkev/ABVvQqVBOckVoXogr0akOBUV3wQc45qTP41ClJAbHkanRpR88dqpmn1OV4gVSa4kIG/8pbgcelCL2TcblT/8tWXtZBEO0Fz3Y2lb6QYBOMAvnjoOgqn3Em55gOS0mf1ro7RuqlmosGkDMAkYEtK2R8OBRa1j3XbSkkrBwuDgbiOfoQKhafiEKm3JjiGB6kDipLTC2tVhU7m5ZyDzuOSazW22zdKSlIVeMS5cnccYUeXnVf1N2uLtLKEH8QDY8/8AYUTubnuYWmc7nOQqjz8KFW4aK3urpuZFGwEfxt1+QzTcM52yfPWrwQxfzgyMEJ7uMCOPPkOM/wA6E9efX51KvCNigDqMA0yH7vumCglcnB8ea2wsR5fM9otnY5tTto5Pu7XMUbe1/hsUz7/aGatEerasjNsvryM88rK3T3bqz6LtHqEaBI5EjXPOxBRCy1/U5GVI9TkUN1AI46dPkKzcnFdPSvHzRKxIu6672hVcrq14MEDkvz09DQ/Vu0WuXlnPaTXszQSL7YEbbnA8MiMEjgcZqsvrOoqylryZo2IUsy9Dz09eT9Ks9jp19eWyyyajNE5UHGwZHXxz6nj0pFx0n7KVzyl2v/ATpulPIizXq7Rn2I2b8Hqw8/0o7b20UUsRJjhKsCJEZgVAIP4gcjIz0pybSryCJJF1J8lgG3R565PHtfCgGp3ep2F6IXvDISA6+yQACSBnn05pa4rp7on+Rx+vsm9oZ7+4uI9s9xdRRtuCSTmRTg8cDny6ijPY7Wr2JxBqNu0cTnPn3fqR4DP6+/ECC01NuXvY0kHLf4O8dPU1YNCgnaOXv5+8lDYDJGEwvHgPjTzFLDLzcvG4aLhp6d3c5A3IR1HSrFGQY1JOOKq9oe7EcSnYgXaMe6rHFzGp9K1Ixw+jkzZJ9aiSng+XjUiSokh3A/KpV7NiMM7WSLFqmpTMPaS6nPu9tlH86ptmpkvIx4s4z86P9tLmKTVL/Dbi91K67Tkbd7YOfjmg2jqDebzyEQmjKydNnupksNnIe9nkPiwXpnoP61y6lWMNIx4HUg1ywbNtI4JB7xuSPdSpLaK7AEhfaPygdenjWbry1noP1iB/ekwG9nOWbK20Q8PNvh0rk8gstPjhYjvD7beYJPP6AVJ1S/jwlvaqrMpGcfhGOg9w/l6mge1ry82s+7nLt5+laInyMXLyfjW/ZCncySF8YBpLH2B760LRPs/bUbFdSnl7i2lG6JAuWdfA89Aeo9KqnafRP7Hve5WTvAefUe+rzj9HmunusDZ5pUbOr7kyCPEU9Z2rz8jj1Pl50d0exie8MY2lITtKnq7Yz8/CmE0YeQnTrFnXayzHcdp45z1+uP6Vq+mQs0aEqGUjcCOuOelZn2ghZO7hjUbTcOE5JGeOnzz8eauv2Yaut1p82nzsRNbEMuedyHoM+h+mKg10WssM9kJopB+ZsY/ynGRVI7TRb9YjRQPaSIDI6ZZq0llUysFx+EHp7+aovam3P9v7k5AaJ/qTxUfPG0CZ70My5VxkDGTkeuSD+lENDAVpwC3JXnrnioN4uRL7PO/epP79amaSx+4yurYMj7QR18P5VQx0E9PlefUFJJKRkoAOhznJ+lXKJWEa4OBVO0dVWebauMSLj4Eg1cosd2vuqsvoEkebjpQzU47ibTbqOzYJcPEyxEnHtEcfWiFy3OB1qKSQwBx16VCjfLw+eb9bYq63dnKk0fsO6dVPTn3dKgaXEoluFjJxt2gk1YO21o1rqDXds/EruGQ+OMc/I/T3VX9FljWSUOuQw5HpRl7x6jfLTtaibbRTsC1s0TKeXjlfBRvH6inr+7Ma9xabJZnGGkXovuH86j233eW/YTAOx5Vs4DDwJ9a7qt2IoykQVWYYJAxxSZtLos2lDegu4ZLdCobL/mOep/2pGmSLG8jyEbFRs+pI4qTp1vDcO0l0yqijgMetRby3FqJVjkEiNjBH1BrRFLcMPyOK/BX9Gw9gdbi1fQVtW/7kKBWX1UAfpjFUjtxEy304cHDI5UFcbfH58Uv7LZDD2jEMcnMkOWQt1II8PQEn4VbftC0rvYjcJGeAS+B14xj6/Sin40Y32jKdMvVsxI6gHauQrc8jpXtJvZba5M8g3RsT3mTyfd86iXNu1rKVYcHp6ikNkog52jpVBUtLncFbu50RkAJe8cdRyAy49enw5881OsQ/ZvX1ve6Z4tndyZz7SnBOPXjPPlQXTpxFHoW4qQk7NjPhnirvPFDf252MN/hluf8AnipJ/RTkXZbra4juVhntyHjmTKOvIIqpdolMvaF4wM4WIHw+Zr3Zm/fS79dOuQVt7ht0Bb8j/wAPx5+IHnS9cQf3kLHgkx4z06DGB8ay8k5Q8Pf+Be4TfIM8859ev/FO2MSxRW64yuSwPqcmurD37Ae0o/Nny/3qTGgCrgcAeHh+wKqee32S9FjOJJD+JpHI/wDuSKtcYyinOMiq5pwMW3HAzn61Yo2XYOnSrJdHJkW5Ht58qhrIVbkjJYcemal3xC5DHHjzxQZ7ko7PjKr7RAPOBWa6w9GUzLNcVNRurW16GWQgsTwCxVap93ptxpGo3NleIUmjyjAcg56EeYPUVbg5Ov2CHHtyoRnwJcGr7rOhaN2gCtqKZlQbVljfbIo8s+I9CKnxciicZr5Oq0wxHGABu70H2GX9Kcisb6/FxcRxSTR2wDzuPygnrjritN1Hszo2hQwvYQu0jylXklfcwGCcDy5oX9mM3czai20MjBFOTwPxH+dWnlT3Cd0/FMqKSwRKqrcMoIAPBAAzny86j3N2rFl73cGDAkjzOT4eeK0DXOy9neSmezzbbzvePaHjOfEDII/T0qr3/Yy6jG62aOT0TKn5Hj60Zc7ujV8mnOeIN7P3n9j65Z3rM0aK+WYDqp4OPga3S6hj1LSy0ZDZQMrDkEEdflWCCynmvrawWNe+UlSRgZxn8wPOMGtJ7B6q2mkaLeXMMgz/ANPtfIB53Jn6gVSl9mamqZQe11j90nZR+R9vzH/FB4U3qq52kDOScCtK+0XSYzLHOfZt5mAZ1HKYqXpHZnSdNAdIfvMq/wDmmAOfcOg6eWa6uRJaJCSKPDaS3r6BZQ8SyM6jf7IHtdf1/fS1XmmanoJjnkxPaIcGZCMr/wCw8Pf+lCZ7hJO3NmwA9m7myF95+Pz+QrRTcRS+yc4I2srLkHw5HSld5h1vWVW+08ajZmW2kAIGfYblT5+Y99MRX9zfajbTXMbG6jnijmzySw6N8cA0VayfR5Xu7JDLYHO+MZJiB68eKj5jofRnUe4tJLXVrMrLEWQyIn5kB3cf5hyR5cjxpby1iOluey2wZQSbwQSSAPSnGB4KjjqceJx/Wotlqmn6iX+43cVwVOCEPPQHp16EU+0rbDn5+VNmHnVuk+2fkLnkUejfEa+6q3ZLuIc5yT0qxwJuiUnrjyqkvoCYL1PvmfcWBHkM0MnRhbzEg/gbqM+B9aNTqdx3qp9zUO1LbFp15IQcJA5A9ymvOr2e1OdGOxyZ7UaYGJIDpnw/NWqNHGwwY8k+v9KyZlki1mC4hePvIdjBWGckeYyOKtsPabU+Elgtv/xSj/8Aqmpfqi1qnWk3tjth02JwmCZiQR6IxrMtEutSt455bGeCIZXcJdpLYB6AjNX3Xrq61OCNJBHHEp3HCt+LGOpPv4qp3NhNLiOKSJoBwEjYoW+OOnoKfhpLULcdHYNe1iaXuoJe9nI/7UcQIHqT0okI+1so9mOA+RMygfrQ6CW4sUEUUKQrjkJMoyfXPJp9NUuY1J79go67btDx5Y3VVpfSI4/6AerQXN/rQtIYn++mRk7vgEEdRn4HmjGn6HrelH7y2mBmhBfvZHV9gAOSBnHAHvoJb6lKuvx3yTssjuwLn8XPHPwxR7VNUb7rMkl4zl1K7RJzz6Z6VWt6RNP9i26Zfr2k0Ka0nQfe0TbKpGOoOGAx44/fFBraW77l7e+d4Z4MIcttDgdCPDGKGdiddh0a/a7nbdaMojnCgEqMj2gB5fpkUJ7S3TXHaGfUY72Se2Mpe2e4PJU8gbfAY48OPDmlUeXTOvPoWZj/AHntiSHCzSEN4Nyatk9+seT306nPQuuKzhr1jdJcHl1YNuBxVx0fs9canbR3cl6qrJyFUbmx611yklovbfRP/vSYkCR3c20ceyqHH0qA/aC3spJrWWKR7d8yKyKM5bggjIHnyP8Ag/adj7duZhIV8yMZ92Kmy9htFuI1W4hmOOjCQqfWpq+NMbKMl2yWso+7yFp2JwUfnHTnFXnRu3MCWkVtqj3NvNEioWKmTdgdenWrEfs37Oyx4jiuY3K8Os5yPXnihjfZhcAukWqQujdDLand/pan/Lx0vYtcfl7Qd0rXEuXEtjex3Mfjhc7T6jqPjVptr6/eBGEkOCP4Kp/Zb7PRptyZ7i7725K7AUi2Iq+PHUn3/Lxq9R6HCEAKoTjkt1P0qbr/AFYv4p/omyoQSNo+BofqNr97sri1HsmaJkyeQMjFH5IQcnHNRnh5OeKF8bKK8M4H2eSHXYtTGpxxtFtZESAtgj3sOKNXPZy+uD/1HaPUQp/JCscI/wBIz881aDDxxXli6ZFLjHd6U6PsHYJJ3pvtSeXxdpUYn5ocV2XsbYyrte9vyozkNKvPyUCrmIRnOT08Kaa0JP4mPuFDKBpS37GWuRjULrGP/jjb67ag3HYhWH+FfM46bZYQB/prQDZsBwxwfSktZS44IxR/Y7UYFJ2A7RTXawdxEigk94ZF2KDzng5+GM1Y9L+zOKFke9vizjqFjGPhk1qps5mPPOOPWvGwbxU/SnfJyPoXEinjsTpclhNaEz4kQruLjg+BwBjjrVH1TsbeaSYl1XbcWEJMazwMQQD/ABDBx6Hpnr1raPuR8FIrjWJf2JELKeCCKE1aD+p80XVulrdB7b20Qg4ccHHnWzdj549V7P29+FCk5Qqo4Ug0XvOwWg3lwJptNiLA5IUFA3vCkA/KjEGlpawLBbqscaDCoigBfcB0o8leSSwVYmDo7dSRtZR/7Dn9KkrbquDwalLp+OWZseWMUtoNq5UMcfGouGP5IjP7KeHWnYoz/wCMZ91Ora7uWUk48qlQQMvRcCioYHaOQQc+p+lEFjAUA8kU3BHsOcU/jNaY48RJ12LNJKjyFer1WYggqvkPlXgi5/CPlXq9S4EWI1zXe7Xyr1eopAEtGtcCgDpXq9QOEY4pDKMgAYr1erjhRjVskjkV1VXyFer1ccdKjyHyrm1fIfKvV6uAewAelcIr1ergnQMc13wNer1cBil6U4BXq9ROR//Z">
            <a:hlinkClick r:id="rId5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4763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872" name="AutoShape 16" descr="data:image/jpg;base64,/9j/4AAQSkZJRgABAQAAAQABAAD/2wBDAAkGBwgHBgkIBwgKCgkLDRYPDQwMDRsUFRAWIB0iIiAdHx8kKDQsJCYxJx8fLT0tMTU3Ojo6Iys/RD84QzQ5Ojf/2wBDAQoKCg0MDRoPDxo3JR8lNzc3Nzc3Nzc3Nzc3Nzc3Nzc3Nzc3Nzc3Nzc3Nzc3Nzc3Nzc3Nzc3Nzc3Nzc3Nzc3Nzf/wAARCADEAJsDASIAAhEBAxEB/8QAHAAAAQUBAQEAAAAAAAAAAAAABQIDBAYHAQAI/8QAQBAAAgEDAwEFBQYDBwQCAwAAAQIDAAQRBRIhMQYTQVFhInGBkaEHFDJCsfBSweEVFiNiotHxJDNDclOSk7LC/8QAGQEAAwEBAQAAAAAAAAAAAAAAAQIDBAAF/8QAJREAAwEAAgICAgIDAQAAAAAAAAECEQMhEjEEQRMiMlEUUpGh/9oADAMBAAIRAxEAPwDZK6KTmu0gzHBXQabBrua44cBzXabBru6uOPPnwPHlUZnwxP7zUkmmJdueD4VLkT9jyxdvMCeTUncCOtQI+Dind9NDedi1m9D+eaSW5pkyYOTSe85zmqiEndXjTAkFdL0AaO5rxpkSeFKV85rmwjmeK5XBXiaBx2vVyvVww1mlA0nFe6VwcFjFdpCmlE1wBQruaQDQ7X9cstA05r/UZGWFTgBF3M7HoAPP5VxwTpqQCs1h+2XTri4McOjXzIqlmJeMNgc8Lnn5irxpOuafrlgLzTJu8iPssGGGRsdGHgf1pLfQUmThwc+przHB4pIPHxNIZuapOYiTb0U7ADJOBUOSd1YFCh59pd3Qe/z/AHxSLtneRI1zjBz6fsfrS2QKCCAqr4+HTipVTb6GPW9+kz7MFWPgT4+VTEfdVcuJEt5i/Cso3DnAFGklB5B4603FbtPQUsJRcAjPXNKRwCw+VQmmBIPPWl95n6UOWvGdHhayaJOEB6scU5uzUFZN0kS/5v5VKzSxfkg0sHA2TilcU0p9pvhSuaohRANdzSSMVzNDRxYNcLc00WrgaldBwfLccmsW+1DtCLrtWltaSLOloBE8TElO8J8B0JGfpWjdsNafRtCuLmAAyHEaszbQpbxJ9KwKG6ludfsZpQm7vFww4DDd+Ijz56+lDy+xpnssOndlra11SOC4mvBc3DlI07pducZI4JJGc+XSnuzGof3R7YR28NybiyvJRbT7wRznAYHx2nPPqRVqv9chtdSW9Fkkk0Kgb1XBwxxy5woHLYycnnGBk1n11rcUvaWzvI7Ub47mSYJcEc+3lc446Y8+njUZt2vRaoSPoZGwgz1pLGoem3S3VhbzqCBLGr4bqMjOKkMeeDV5rEY2uxmUlbgORhCBg5GM+6vXFwEhOCQ3RQDjn/Yfypu4IBDOSFHUA8H31EZ97YyxcnacckeRNZeXn8KaQ8zoKkkladI3gcdQzlh7SjxGOnUccipN/cXSvGlss4lCEBd67D6kennxTSQpCBHlVKDaAT4cf0oh38CKHvJFRQhU56dQf5UeNpwnoWm6xIa037wIV745deW5z6AZomsnPX0qsXPaJihi02Lz/wAeQcfAf71Aj1fVkmUxXEdxvwSjLnn0wP0oc3IqnJL8fx6nuui9QMRcQZ8/5UQzmgumSTSx2stzF3Mp/HHnO04NFwaPxv4kuXp4Or1PrTlNIeSPKl1rTJCc560M7RX76Zot3eRbd8SZBYZA5Az64znHjiibYoF20QS9mdSUgEdzkgjI4IP8qnb6KStaBfZLtZHrNpeG7uII2t59geQiIsuOCVJ+vwo02saWpwdSsfd95Qn9a+etc2C6K4UEImdsYGPZFBJZSn4WJPoKVLUa64Eu2+jTvtGjPaLWYl0rVba4AXbHbpcpt4xnqwGTk9eT4cVI7G/Z5NbXq3etRvC0bKUiU5wQQfaPj06dPfWZ6bZXEoaVYTKx5AYgJ6k5PP8AvV37L/aFqPZ3bZ6tC15ZIwBUv/iQ5/hJOMf5Tx5EU+fSZmpVPedGh612YLWlwmmmPM647u4JKLkeDYJX61jt7oGp6bqKrd2qnveIhyRkD8PvBznPlVz7Zfa3Csa2nZZO8kYBpLu5h4j/AMqoep8yePIeIp2h9ttak1RRe6hK7Tyq24gAFuB0AweBjp4UFxuE2gK3RvWnwslnCshwyoqkeWABUlh/CeKH2twt7bR3Nrdd5BIu5GU+H+/86V3ZY+1Mx9Kj+ZLoP4tF3Ydm9Mfw5qOsU3JD8k8kmn2gYKPxseo6dM9OR1610QsF5LBtudw4APXp8POs1S6rR5SSwruvSS2lwot0SSRo88knnJHh6AcdKDzQ3U6d9cGZ5dw6xeyPmOv7zV6CKo5kkHhwxroSBsrIXYeO6Q8/WmS6xlY5PD0ijLazvF3axOc84MXBPyqeI7y0DNbQXEZJAMkQKqRnz6+dWxLW1AxGi58Dn95qFrUEbWAzGCTKPhgtj9BRmPrQ8nO67xAWG/v4pVOb1gM9EJHu4FWnSLiWewhefcJSCGDLg8E4yPdVds4BIWVlYZ8iOKNaUBHJPHk7VYbQefyj+tV4p8TPyX5fQajPjTuaZiIyaerUiAk0J7RKH0TUVY8G1k//AFNFOT1qBqaCTTrtX/C0Dgjz9k1Oys+z547Tj/qEdRJt7pM5/DnGPP8Ay/SgFqouLpN4BjU5b1/eKNdpFUJFyvCLjnB6ngD9/WhtogS3BH43DsT/AKR+poQ/0PQpeVKSzWEjRiNhwxwSBwPdUTtImI47iAY5wc/lz4H0NSO6mZcQlU4/E7YxUe8021+7vNqOoSyhFx7ACgnwHrUY6rdL887OJFSkG87l4K9A3UelIR92M8EH5fs1NksYSQ6O8UZP4pcbj7gKWNFuGg7+PdsbhAyHc/rgZxW5cknkv49p9BzsX24v+zd6wctcWUz5uIM85PVk8m+h8fA1uWmatp+qWkV5aXC9zMMpIeQfMHyPmK+ZPu8sMimRSjeB3DPFWHsn2ln7P6kZSrSWkhAuYB+FvIjyYeHy6GkviVdoVU10fRpkiSMGSUKh6NkbfUDmmO/tpZHVLiIovgrjk9eeffxnwoJYiz1KKK+09o5LeRAVKDIx16jlT+zUspLbp7YDoT7O05f3c4B+lRfGkd5smyXCDiKMMfF2Ix+/hTIluM5Myf8AqIyB885oYvaHTxew2pE+6WTu0kMXsb/LOeDwfCi6qEYDg5rlKA6Y7BudO8bAbJGQeDg/Xz5qLqzlYoFcEhpME8HwY1KihOCPvDKTlgoHQZ9ag33trCO8LhnYHoenw6+6oucZVPUcso9pL448qk27bbuQDxP8hSLThMAY45pSDbdsfWqR6EpdhuA5APpT2Kj2pyoqUBWifRIQcDypidd8MiADDqVPxGKcccUhSC6gnxFTplEfOXaxDHHFlgCEIxt8iPHw/pQWI4ijHTbEo+bZo92xXbG67vaDOuNuSdpX5eefTFArlRFDIP4TGvyAzSR/DD05a3SwI+ApJwh/ET0wKgXff38iFIcgk90rDhR/EfWuKe/YREnB5cjwXjj40Umn7u3VYl5bCxoDjcfCpfxfXs1JKlr9AW3sRc6g8LF5EiIE0h6sfIelS7+V7meSJD3Vsnssqficjwz5Dyokluum2QVcNPIfxHxY9SfQUPuJktkZ87lUePjz19+aPn5UCeNKdYOuY1hTAgVfZ3bNoOxfMnxNEOx3Z4do9SW0W4eJWXcW2FwvPA8Bz/Ij1oezJJp8ktyWEt0QUIHRFOMfT6U92T7Sp2f1Ce4KlgVG1QozkHIGfAefw+GmNzDz/kNGnp9nunaKr3cWo3y3ChtrwziInHP5QDg8VPk7WdnrLMS6m17LFhdy7pnb4gY/rmsun7U6/wBp9RitNMiuCGfKRWue9x6sOnHjx161e4ezXaWJJ4rO2+7RGMCKN7w+wcc/hz+xSc06uzLxpfYI1Cb+140uVb7rbvJ3iTStulQbsAgD8IDFM5bOGBxirDoPabZbi1v1meaJAzSF0G4HPIXdngjBxkeXpCuewev6pCi3V1ZwMoALb3kOMc5GKUPs7v4wgXWgNjMcRQ8DPJ6v7/QYpJ/oavB9Fpsu0OnToD352MODtyD7sZFS3vLKYpDDcBpd2VTa2c/Ksp1LVNN0XTn0vQZZ2dJMz37zZQ+ewYGMnxA8D1zmgFr94u7lfuv3qactlWUbcnrnJ5+ldS+x44nnZuqXFvaoj3k0cKtwgc43e4dT8KdheO4lZ4HDpuwSKynT9QvbWUffY4pVxlhE4dlA68jg+eOKut5bC6RL6xlfvDGuXhJUsvUHAxkjyPr410410yHI3D7LxaDAyemKmgcVTNEacSKHnkZsZ3Nnkev/ABVvQqVBOckVoXogr0akOBUV3wQc45qTP41ClJAbHkanRpR88dqpmn1OV4gVSa4kIG/8pbgcelCL2TcblT/8tWXtZBEO0Fz3Y2lb6QYBOMAvnjoOgqn3Em55gOS0mf1ro7RuqlmosGkDMAkYEtK2R8OBRa1j3XbSkkrBwuDgbiOfoQKhafiEKm3JjiGB6kDipLTC2tVhU7m5ZyDzuOSazW22zdKSlIVeMS5cnccYUeXnVf1N2uLtLKEH8QDY8/8AYUTubnuYWmc7nOQqjz8KFW4aK3urpuZFGwEfxt1+QzTcM52yfPWrwQxfzgyMEJ7uMCOPPkOM/wA6E9efX51KvCNigDqMA0yH7vumCglcnB8ea2wsR5fM9otnY5tTto5Pu7XMUbe1/hsUz7/aGatEerasjNsvryM88rK3T3bqz6LtHqEaBI5EjXPOxBRCy1/U5GVI9TkUN1AI46dPkKzcnFdPSvHzRKxIu6672hVcrq14MEDkvz09DQ/Vu0WuXlnPaTXszQSL7YEbbnA8MiMEjgcZqsvrOoqylryZo2IUsy9Dz09eT9Ks9jp19eWyyyajNE5UHGwZHXxz6nj0pFx0n7KVzyl2v/ATpulPIizXq7Rn2I2b8Hqw8/0o7b20UUsRJjhKsCJEZgVAIP4gcjIz0pybSryCJJF1J8lgG3R565PHtfCgGp3ep2F6IXvDISA6+yQACSBnn05pa4rp7on+Rx+vsm9oZ7+4uI9s9xdRRtuCSTmRTg8cDny6ijPY7Wr2JxBqNu0cTnPn3fqR4DP6+/ECC01NuXvY0kHLf4O8dPU1YNCgnaOXv5+8lDYDJGEwvHgPjTzFLDLzcvG4aLhp6d3c5A3IR1HSrFGQY1JOOKq9oe7EcSnYgXaMe6rHFzGp9K1Ixw+jkzZJ9aiSng+XjUiSokh3A/KpV7NiMM7WSLFqmpTMPaS6nPu9tlH86ptmpkvIx4s4z86P9tLmKTVL/Dbi91K67Tkbd7YOfjmg2jqDebzyEQmjKydNnupksNnIe9nkPiwXpnoP61y6lWMNIx4HUg1ywbNtI4JB7xuSPdSpLaK7AEhfaPygdenjWbry1noP1iB/ekwG9nOWbK20Q8PNvh0rk8gstPjhYjvD7beYJPP6AVJ1S/jwlvaqrMpGcfhGOg9w/l6mge1ry82s+7nLt5+laInyMXLyfjW/ZCncySF8YBpLH2B760LRPs/bUbFdSnl7i2lG6JAuWdfA89Aeo9KqnafRP7Hve5WTvAefUe+rzj9HmunusDZ5pUbOr7kyCPEU9Z2rz8jj1Pl50d0exie8MY2lITtKnq7Yz8/CmE0YeQnTrFnXayzHcdp45z1+uP6Vq+mQs0aEqGUjcCOuOelZn2ghZO7hjUbTcOE5JGeOnzz8eauv2Yaut1p82nzsRNbEMuedyHoM+h+mKg10WssM9kJopB+ZsY/ynGRVI7TRb9YjRQPaSIDI6ZZq0llUysFx+EHp7+aovam3P9v7k5AaJ/qTxUfPG0CZ70My5VxkDGTkeuSD+lENDAVpwC3JXnrnioN4uRL7PO/epP79amaSx+4yurYMj7QR18P5VQx0E9PlefUFJJKRkoAOhznJ+lXKJWEa4OBVO0dVWebauMSLj4Eg1cosd2vuqsvoEkebjpQzU47ibTbqOzYJcPEyxEnHtEcfWiFy3OB1qKSQwBx16VCjfLw+eb9bYq63dnKk0fsO6dVPTn3dKgaXEoluFjJxt2gk1YO21o1rqDXds/EruGQ+OMc/I/T3VX9FljWSUOuQw5HpRl7x6jfLTtaibbRTsC1s0TKeXjlfBRvH6inr+7Ma9xabJZnGGkXovuH86j233eW/YTAOx5Vs4DDwJ9a7qt2IoykQVWYYJAxxSZtLos2lDegu4ZLdCobL/mOep/2pGmSLG8jyEbFRs+pI4qTp1vDcO0l0yqijgMetRby3FqJVjkEiNjBH1BrRFLcMPyOK/BX9Gw9gdbi1fQVtW/7kKBWX1UAfpjFUjtxEy304cHDI5UFcbfH58Uv7LZDD2jEMcnMkOWQt1II8PQEn4VbftC0rvYjcJGeAS+B14xj6/Sin40Y32jKdMvVsxI6gHauQrc8jpXtJvZba5M8g3RsT3mTyfd86iXNu1rKVYcHp6ikNkog52jpVBUtLncFbu50RkAJe8cdRyAy49enw5881OsQ/ZvX1ve6Z4tndyZz7SnBOPXjPPlQXTpxFHoW4qQk7NjPhnirvPFDf252MN/hluf8AnipJ/RTkXZbra4juVhntyHjmTKOvIIqpdolMvaF4wM4WIHw+Zr3Zm/fS79dOuQVt7ht0Bb8j/wAPx5+IHnS9cQf3kLHgkx4z06DGB8ay8k5Q8Pf+Be4TfIM8859ev/FO2MSxRW64yuSwPqcmurD37Ae0o/Nny/3qTGgCrgcAeHh+wKqee32S9FjOJJD+JpHI/wDuSKtcYyinOMiq5pwMW3HAzn61Yo2XYOnSrJdHJkW5Ht58qhrIVbkjJYcemal3xC5DHHjzxQZ7ko7PjKr7RAPOBWa6w9GUzLNcVNRurW16GWQgsTwCxVap93ptxpGo3NleIUmjyjAcg56EeYPUVbg5Ov2CHHtyoRnwJcGr7rOhaN2gCtqKZlQbVljfbIo8s+I9CKnxciicZr5Oq0wxHGABu70H2GX9Kcisb6/FxcRxSTR2wDzuPygnrjritN1Hszo2hQwvYQu0jylXklfcwGCcDy5oX9mM3czai20MjBFOTwPxH+dWnlT3Cd0/FMqKSwRKqrcMoIAPBAAzny86j3N2rFl73cGDAkjzOT4eeK0DXOy9neSmezzbbzvePaHjOfEDII/T0qr3/Yy6jG62aOT0TKn5Hj60Zc7ujV8mnOeIN7P3n9j65Z3rM0aK+WYDqp4OPga3S6hj1LSy0ZDZQMrDkEEdflWCCynmvrawWNe+UlSRgZxn8wPOMGtJ7B6q2mkaLeXMMgz/ANPtfIB53Jn6gVSl9mamqZQe11j90nZR+R9vzH/FB4U3qq52kDOScCtK+0XSYzLHOfZt5mAZ1HKYqXpHZnSdNAdIfvMq/wDmmAOfcOg6eWa6uRJaJCSKPDaS3r6BZQ8SyM6jf7IHtdf1/fS1XmmanoJjnkxPaIcGZCMr/wCw8Pf+lCZ7hJO3NmwA9m7myF95+Pz+QrRTcRS+yc4I2srLkHw5HSld5h1vWVW+08ajZmW2kAIGfYblT5+Y99MRX9zfajbTXMbG6jnijmzySw6N8cA0VayfR5Xu7JDLYHO+MZJiB68eKj5jofRnUe4tJLXVrMrLEWQyIn5kB3cf5hyR5cjxpby1iOluey2wZQSbwQSSAPSnGB4KjjqceJx/Wotlqmn6iX+43cVwVOCEPPQHp16EU+0rbDn5+VNmHnVuk+2fkLnkUejfEa+6q3ZLuIc5yT0qxwJuiUnrjyqkvoCYL1PvmfcWBHkM0MnRhbzEg/gbqM+B9aNTqdx3qp9zUO1LbFp15IQcJA5A9ymvOr2e1OdGOxyZ7UaYGJIDpnw/NWqNHGwwY8k+v9KyZlki1mC4hePvIdjBWGckeYyOKtsPabU+Elgtv/xSj/8Aqmpfqi1qnWk3tjth02JwmCZiQR6IxrMtEutSt455bGeCIZXcJdpLYB6AjNX3Xrq61OCNJBHHEp3HCt+LGOpPv4qp3NhNLiOKSJoBwEjYoW+OOnoKfhpLULcdHYNe1iaXuoJe9nI/7UcQIHqT0okI+1so9mOA+RMygfrQ6CW4sUEUUKQrjkJMoyfXPJp9NUuY1J79go67btDx5Y3VVpfSI4/6AerQXN/rQtIYn++mRk7vgEEdRn4HmjGn6HrelH7y2mBmhBfvZHV9gAOSBnHAHvoJb6lKuvx3yTssjuwLn8XPHPwxR7VNUb7rMkl4zl1K7RJzz6Z6VWt6RNP9i26Zfr2k0Ka0nQfe0TbKpGOoOGAx44/fFBraW77l7e+d4Z4MIcttDgdCPDGKGdiddh0a/a7nbdaMojnCgEqMj2gB5fpkUJ7S3TXHaGfUY72Se2Mpe2e4PJU8gbfAY48OPDmlUeXTOvPoWZj/AHntiSHCzSEN4Nyatk9+seT306nPQuuKzhr1jdJcHl1YNuBxVx0fs9canbR3cl6qrJyFUbmx611yklovbfRP/vSYkCR3c20ceyqHH0qA/aC3spJrWWKR7d8yKyKM5bggjIHnyP8Ag/adj7duZhIV8yMZ92Kmy9htFuI1W4hmOOjCQqfWpq+NMbKMl2yWso+7yFp2JwUfnHTnFXnRu3MCWkVtqj3NvNEioWKmTdgdenWrEfs37Oyx4jiuY3K8Os5yPXnihjfZhcAukWqQujdDLand/pan/Lx0vYtcfl7Qd0rXEuXEtjex3Mfjhc7T6jqPjVptr6/eBGEkOCP4Kp/Zb7PRptyZ7i7725K7AUi2Iq+PHUn3/Lxq9R6HCEAKoTjkt1P0qbr/AFYv4p/omyoQSNo+BofqNr97sri1HsmaJkyeQMjFH5IQcnHNRnh5OeKF8bKK8M4H2eSHXYtTGpxxtFtZESAtgj3sOKNXPZy+uD/1HaPUQp/JCscI/wBIz881aDDxxXli6ZFLjHd6U6PsHYJJ3pvtSeXxdpUYn5ocV2XsbYyrte9vyozkNKvPyUCrmIRnOT08Kaa0JP4mPuFDKBpS37GWuRjULrGP/jjb67ag3HYhWH+FfM46bZYQB/prQDZsBwxwfSktZS44IxR/Y7UYFJ2A7RTXawdxEigk94ZF2KDzng5+GM1Y9L+zOKFke9vizjqFjGPhk1qps5mPPOOPWvGwbxU/SnfJyPoXEinjsTpclhNaEz4kQruLjg+BwBjjrVH1TsbeaSYl1XbcWEJMazwMQQD/ABDBx6Hpnr1raPuR8FIrjWJf2JELKeCCKE1aD+p80XVulrdB7b20Qg4ccHHnWzdj549V7P29+FCk5Qqo4Ug0XvOwWg3lwJptNiLA5IUFA3vCkA/KjEGlpawLBbqscaDCoigBfcB0o8leSSwVYmDo7dSRtZR/7Dn9KkrbquDwalLp+OWZseWMUtoNq5UMcfGouGP5IjP7KeHWnYoz/wCMZ91Ora7uWUk48qlQQMvRcCioYHaOQQc+p+lEFjAUA8kU3BHsOcU/jNaY48RJ12LNJKjyFer1WYggqvkPlXgi5/CPlXq9S4EWI1zXe7Xyr1eopAEtGtcCgDpXq9QOEY4pDKMgAYr1erjhRjVskjkV1VXyFer1ccdKjyHyrm1fIfKvV6uAewAelcIr1ergnQMc13wNer1cBil6U4BXq9ROR//Z">
            <a:hlinkClick r:id="rId5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4763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874" name="AutoShape 18" descr="data:image/jpg;base64,/9j/4AAQSkZJRgABAQAAAQABAAD/2wBDAAkGBwgHBgkIBwgKCgkLDRYPDQwMDRsUFRAWIB0iIiAdHx8kKDQsJCYxJx8fLT0tMTU3Ojo6Iys/RD84QzQ5Ojf/2wBDAQoKCg0MDRoPDxo3JR8lNzc3Nzc3Nzc3Nzc3Nzc3Nzc3Nzc3Nzc3Nzc3Nzc3Nzc3Nzc3Nzc3Nzc3Nzc3Nzc3Nzf/wAARCADEAJsDASIAAhEBAxEB/8QAHAAAAQUBAQEAAAAAAAAAAAAABQIDBAYHAQAI/8QAQBAAAgEDAwEFBQYDBwQCAwAAAQIDAAQRBRIhMQYTQVFhInGBkaEHFDJCsfBSweEVFiNiotHxJDNDclOSk7LC/8QAGQEAAwEBAQAAAAAAAAAAAAAAAQIDBAAF/8QAJREAAwEAAgICAgIDAQAAAAAAAAECEQMhEjEEQRMiMlEUUpGh/9oADAMBAAIRAxEAPwDZK6KTmu0gzHBXQabBrua44cBzXabBru6uOPPnwPHlUZnwxP7zUkmmJdueD4VLkT9jyxdvMCeTUncCOtQI+Dind9NDedi1m9D+eaSW5pkyYOTSe85zmqiEndXjTAkFdL0AaO5rxpkSeFKV85rmwjmeK5XBXiaBx2vVyvVww1mlA0nFe6VwcFjFdpCmlE1wBQruaQDQ7X9cstA05r/UZGWFTgBF3M7HoAPP5VxwTpqQCs1h+2XTri4McOjXzIqlmJeMNgc8Lnn5irxpOuafrlgLzTJu8iPssGGGRsdGHgf1pLfQUmThwc+przHB4pIPHxNIZuapOYiTb0U7ADJOBUOSd1YFCh59pd3Qe/z/AHxSLtneRI1zjBz6fsfrS2QKCCAqr4+HTipVTb6GPW9+kz7MFWPgT4+VTEfdVcuJEt5i/Cso3DnAFGklB5B4603FbtPQUsJRcAjPXNKRwCw+VQmmBIPPWl95n6UOWvGdHhayaJOEB6scU5uzUFZN0kS/5v5VKzSxfkg0sHA2TilcU0p9pvhSuaohRANdzSSMVzNDRxYNcLc00WrgaldBwfLccmsW+1DtCLrtWltaSLOloBE8TElO8J8B0JGfpWjdsNafRtCuLmAAyHEaszbQpbxJ9KwKG6ludfsZpQm7vFww4DDd+Ijz56+lDy+xpnssOndlra11SOC4mvBc3DlI07pducZI4JJGc+XSnuzGof3R7YR28NybiyvJRbT7wRznAYHx2nPPqRVqv9chtdSW9Fkkk0Kgb1XBwxxy5woHLYycnnGBk1n11rcUvaWzvI7Ub47mSYJcEc+3lc446Y8+njUZt2vRaoSPoZGwgz1pLGoem3S3VhbzqCBLGr4bqMjOKkMeeDV5rEY2uxmUlbgORhCBg5GM+6vXFwEhOCQ3RQDjn/Yfypu4IBDOSFHUA8H31EZ97YyxcnacckeRNZeXn8KaQ8zoKkkladI3gcdQzlh7SjxGOnUccipN/cXSvGlss4lCEBd67D6kennxTSQpCBHlVKDaAT4cf0oh38CKHvJFRQhU56dQf5UeNpwnoWm6xIa037wIV745deW5z6AZomsnPX0qsXPaJihi02Lz/wAeQcfAf71Aj1fVkmUxXEdxvwSjLnn0wP0oc3IqnJL8fx6nuui9QMRcQZ8/5UQzmgumSTSx2stzF3Mp/HHnO04NFwaPxv4kuXp4Or1PrTlNIeSPKl1rTJCc560M7RX76Zot3eRbd8SZBYZA5Az64znHjiibYoF20QS9mdSUgEdzkgjI4IP8qnb6KStaBfZLtZHrNpeG7uII2t59geQiIsuOCVJ+vwo02saWpwdSsfd95Qn9a+etc2C6K4UEImdsYGPZFBJZSn4WJPoKVLUa64Eu2+jTvtGjPaLWYl0rVba4AXbHbpcpt4xnqwGTk9eT4cVI7G/Z5NbXq3etRvC0bKUiU5wQQfaPj06dPfWZ6bZXEoaVYTKx5AYgJ6k5PP8AvV37L/aFqPZ3bZ6tC15ZIwBUv/iQ5/hJOMf5Tx5EU+fSZmpVPedGh612YLWlwmmmPM647u4JKLkeDYJX61jt7oGp6bqKrd2qnveIhyRkD8PvBznPlVz7Zfa3Csa2nZZO8kYBpLu5h4j/AMqoep8yePIeIp2h9ttak1RRe6hK7Tyq24gAFuB0AweBjp4UFxuE2gK3RvWnwslnCshwyoqkeWABUlh/CeKH2twt7bR3Nrdd5BIu5GU+H+/86V3ZY+1Mx9Kj+ZLoP4tF3Ydm9Mfw5qOsU3JD8k8kmn2gYKPxseo6dM9OR1610QsF5LBtudw4APXp8POs1S6rR5SSwruvSS2lwot0SSRo88knnJHh6AcdKDzQ3U6d9cGZ5dw6xeyPmOv7zV6CKo5kkHhwxroSBsrIXYeO6Q8/WmS6xlY5PD0ijLazvF3axOc84MXBPyqeI7y0DNbQXEZJAMkQKqRnz6+dWxLW1AxGi58Dn95qFrUEbWAzGCTKPhgtj9BRmPrQ8nO67xAWG/v4pVOb1gM9EJHu4FWnSLiWewhefcJSCGDLg8E4yPdVds4BIWVlYZ8iOKNaUBHJPHk7VYbQefyj+tV4p8TPyX5fQajPjTuaZiIyaerUiAk0J7RKH0TUVY8G1k//AFNFOT1qBqaCTTrtX/C0Dgjz9k1Oys+z547Tj/qEdRJt7pM5/DnGPP8Ay/SgFqouLpN4BjU5b1/eKNdpFUJFyvCLjnB6ngD9/WhtogS3BH43DsT/AKR+poQ/0PQpeVKSzWEjRiNhwxwSBwPdUTtImI47iAY5wc/lz4H0NSO6mZcQlU4/E7YxUe8021+7vNqOoSyhFx7ACgnwHrUY6rdL887OJFSkG87l4K9A3UelIR92M8EH5fs1NksYSQ6O8UZP4pcbj7gKWNFuGg7+PdsbhAyHc/rgZxW5cknkv49p9BzsX24v+zd6wctcWUz5uIM85PVk8m+h8fA1uWmatp+qWkV5aXC9zMMpIeQfMHyPmK+ZPu8sMimRSjeB3DPFWHsn2ln7P6kZSrSWkhAuYB+FvIjyYeHy6GkviVdoVU10fRpkiSMGSUKh6NkbfUDmmO/tpZHVLiIovgrjk9eeffxnwoJYiz1KKK+09o5LeRAVKDIx16jlT+zUspLbp7YDoT7O05f3c4B+lRfGkd5smyXCDiKMMfF2Ix+/hTIluM5Myf8AqIyB885oYvaHTxew2pE+6WTu0kMXsb/LOeDwfCi6qEYDg5rlKA6Y7BudO8bAbJGQeDg/Xz5qLqzlYoFcEhpME8HwY1KihOCPvDKTlgoHQZ9ag33trCO8LhnYHoenw6+6oucZVPUcso9pL448qk27bbuQDxP8hSLThMAY45pSDbdsfWqR6EpdhuA5APpT2Kj2pyoqUBWifRIQcDypidd8MiADDqVPxGKcccUhSC6gnxFTplEfOXaxDHHFlgCEIxt8iPHw/pQWI4ijHTbEo+bZo92xXbG67vaDOuNuSdpX5eefTFArlRFDIP4TGvyAzSR/DD05a3SwI+ApJwh/ET0wKgXff38iFIcgk90rDhR/EfWuKe/YREnB5cjwXjj40Umn7u3VYl5bCxoDjcfCpfxfXs1JKlr9AW3sRc6g8LF5EiIE0h6sfIelS7+V7meSJD3Vsnssqficjwz5Dyokluum2QVcNPIfxHxY9SfQUPuJktkZ87lUePjz19+aPn5UCeNKdYOuY1hTAgVfZ3bNoOxfMnxNEOx3Z4do9SW0W4eJWXcW2FwvPA8Bz/Ij1oezJJp8ktyWEt0QUIHRFOMfT6U92T7Sp2f1Ce4KlgVG1QozkHIGfAefw+GmNzDz/kNGnp9nunaKr3cWo3y3ChtrwziInHP5QDg8VPk7WdnrLMS6m17LFhdy7pnb4gY/rmsun7U6/wBp9RitNMiuCGfKRWue9x6sOnHjx161e4ezXaWJJ4rO2+7RGMCKN7w+wcc/hz+xSc06uzLxpfYI1Cb+140uVb7rbvJ3iTStulQbsAgD8IDFM5bOGBxirDoPabZbi1v1meaJAzSF0G4HPIXdngjBxkeXpCuewev6pCi3V1ZwMoALb3kOMc5GKUPs7v4wgXWgNjMcRQ8DPJ6v7/QYpJ/oavB9Fpsu0OnToD352MODtyD7sZFS3vLKYpDDcBpd2VTa2c/Ksp1LVNN0XTn0vQZZ2dJMz37zZQ+ewYGMnxA8D1zmgFr94u7lfuv3qactlWUbcnrnJ5+ldS+x44nnZuqXFvaoj3k0cKtwgc43e4dT8KdheO4lZ4HDpuwSKynT9QvbWUffY4pVxlhE4dlA68jg+eOKut5bC6RL6xlfvDGuXhJUsvUHAxkjyPr410410yHI3D7LxaDAyemKmgcVTNEacSKHnkZsZ3Nnkev/ABVvQqVBOckVoXogr0akOBUV3wQc45qTP41ClJAbHkanRpR88dqpmn1OV4gVSa4kIG/8pbgcelCL2TcblT/8tWXtZBEO0Fz3Y2lb6QYBOMAvnjoOgqn3Em55gOS0mf1ro7RuqlmosGkDMAkYEtK2R8OBRa1j3XbSkkrBwuDgbiOfoQKhafiEKm3JjiGB6kDipLTC2tVhU7m5ZyDzuOSazW22zdKSlIVeMS5cnccYUeXnVf1N2uLtLKEH8QDY8/8AYUTubnuYWmc7nOQqjz8KFW4aK3urpuZFGwEfxt1+QzTcM52yfPWrwQxfzgyMEJ7uMCOPPkOM/wA6E9efX51KvCNigDqMA0yH7vumCglcnB8ea2wsR5fM9otnY5tTto5Pu7XMUbe1/hsUz7/aGatEerasjNsvryM88rK3T3bqz6LtHqEaBI5EjXPOxBRCy1/U5GVI9TkUN1AI46dPkKzcnFdPSvHzRKxIu6672hVcrq14MEDkvz09DQ/Vu0WuXlnPaTXszQSL7YEbbnA8MiMEjgcZqsvrOoqylryZo2IUsy9Dz09eT9Ks9jp19eWyyyajNE5UHGwZHXxz6nj0pFx0n7KVzyl2v/ATpulPIizXq7Rn2I2b8Hqw8/0o7b20UUsRJjhKsCJEZgVAIP4gcjIz0pybSryCJJF1J8lgG3R565PHtfCgGp3ep2F6IXvDISA6+yQACSBnn05pa4rp7on+Rx+vsm9oZ7+4uI9s9xdRRtuCSTmRTg8cDny6ijPY7Wr2JxBqNu0cTnPn3fqR4DP6+/ECC01NuXvY0kHLf4O8dPU1YNCgnaOXv5+8lDYDJGEwvHgPjTzFLDLzcvG4aLhp6d3c5A3IR1HSrFGQY1JOOKq9oe7EcSnYgXaMe6rHFzGp9K1Ixw+jkzZJ9aiSng+XjUiSokh3A/KpV7NiMM7WSLFqmpTMPaS6nPu9tlH86ptmpkvIx4s4z86P9tLmKTVL/Dbi91K67Tkbd7YOfjmg2jqDebzyEQmjKydNnupksNnIe9nkPiwXpnoP61y6lWMNIx4HUg1ywbNtI4JB7xuSPdSpLaK7AEhfaPygdenjWbry1noP1iB/ekwG9nOWbK20Q8PNvh0rk8gstPjhYjvD7beYJPP6AVJ1S/jwlvaqrMpGcfhGOg9w/l6mge1ry82s+7nLt5+laInyMXLyfjW/ZCncySF8YBpLH2B760LRPs/bUbFdSnl7i2lG6JAuWdfA89Aeo9KqnafRP7Hve5WTvAefUe+rzj9HmunusDZ5pUbOr7kyCPEU9Z2rz8jj1Pl50d0exie8MY2lITtKnq7Yz8/CmE0YeQnTrFnXayzHcdp45z1+uP6Vq+mQs0aEqGUjcCOuOelZn2ghZO7hjUbTcOE5JGeOnzz8eauv2Yaut1p82nzsRNbEMuedyHoM+h+mKg10WssM9kJopB+ZsY/ynGRVI7TRb9YjRQPaSIDI6ZZq0llUysFx+EHp7+aovam3P9v7k5AaJ/qTxUfPG0CZ70My5VxkDGTkeuSD+lENDAVpwC3JXnrnioN4uRL7PO/epP79amaSx+4yurYMj7QR18P5VQx0E9PlefUFJJKRkoAOhznJ+lXKJWEa4OBVO0dVWebauMSLj4Eg1cosd2vuqsvoEkebjpQzU47ibTbqOzYJcPEyxEnHtEcfWiFy3OB1qKSQwBx16VCjfLw+eb9bYq63dnKk0fsO6dVPTn3dKgaXEoluFjJxt2gk1YO21o1rqDXds/EruGQ+OMc/I/T3VX9FljWSUOuQw5HpRl7x6jfLTtaibbRTsC1s0TKeXjlfBRvH6inr+7Ma9xabJZnGGkXovuH86j233eW/YTAOx5Vs4DDwJ9a7qt2IoykQVWYYJAxxSZtLos2lDegu4ZLdCobL/mOep/2pGmSLG8jyEbFRs+pI4qTp1vDcO0l0yqijgMetRby3FqJVjkEiNjBH1BrRFLcMPyOK/BX9Gw9gdbi1fQVtW/7kKBWX1UAfpjFUjtxEy304cHDI5UFcbfH58Uv7LZDD2jEMcnMkOWQt1II8PQEn4VbftC0rvYjcJGeAS+B14xj6/Sin40Y32jKdMvVsxI6gHauQrc8jpXtJvZba5M8g3RsT3mTyfd86iXNu1rKVYcHp6ikNkog52jpVBUtLncFbu50RkAJe8cdRyAy49enw5881OsQ/ZvX1ve6Z4tndyZz7SnBOPXjPPlQXTpxFHoW4qQk7NjPhnirvPFDf252MN/hluf8AnipJ/RTkXZbra4juVhntyHjmTKOvIIqpdolMvaF4wM4WIHw+Zr3Zm/fS79dOuQVt7ht0Bb8j/wAPx5+IHnS9cQf3kLHgkx4z06DGB8ay8k5Q8Pf+Be4TfIM8859ev/FO2MSxRW64yuSwPqcmurD37Ae0o/Nny/3qTGgCrgcAeHh+wKqee32S9FjOJJD+JpHI/wDuSKtcYyinOMiq5pwMW3HAzn61Yo2XYOnSrJdHJkW5Ht58qhrIVbkjJYcemal3xC5DHHjzxQZ7ko7PjKr7RAPOBWa6w9GUzLNcVNRurW16GWQgsTwCxVap93ptxpGo3NleIUmjyjAcg56EeYPUVbg5Ov2CHHtyoRnwJcGr7rOhaN2gCtqKZlQbVljfbIo8s+I9CKnxciicZr5Oq0wxHGABu70H2GX9Kcisb6/FxcRxSTR2wDzuPygnrjritN1Hszo2hQwvYQu0jylXklfcwGCcDy5oX9mM3czai20MjBFOTwPxH+dWnlT3Cd0/FMqKSwRKqrcMoIAPBAAzny86j3N2rFl73cGDAkjzOT4eeK0DXOy9neSmezzbbzvePaHjOfEDII/T0qr3/Yy6jG62aOT0TKn5Hj60Zc7ujV8mnOeIN7P3n9j65Z3rM0aK+WYDqp4OPga3S6hj1LSy0ZDZQMrDkEEdflWCCynmvrawWNe+UlSRgZxn8wPOMGtJ7B6q2mkaLeXMMgz/ANPtfIB53Jn6gVSl9mamqZQe11j90nZR+R9vzH/FB4U3qq52kDOScCtK+0XSYzLHOfZt5mAZ1HKYqXpHZnSdNAdIfvMq/wDmmAOfcOg6eWa6uRJaJCSKPDaS3r6BZQ8SyM6jf7IHtdf1/fS1XmmanoJjnkxPaIcGZCMr/wCw8Pf+lCZ7hJO3NmwA9m7myF95+Pz+QrRTcRS+yc4I2srLkHw5HSld5h1vWVW+08ajZmW2kAIGfYblT5+Y99MRX9zfajbTXMbG6jnijmzySw6N8cA0VayfR5Xu7JDLYHO+MZJiB68eKj5jofRnUe4tJLXVrMrLEWQyIn5kB3cf5hyR5cjxpby1iOluey2wZQSbwQSSAPSnGB4KjjqceJx/Wotlqmn6iX+43cVwVOCEPPQHp16EU+0rbDn5+VNmHnVuk+2fkLnkUejfEa+6q3ZLuIc5yT0qxwJuiUnrjyqkvoCYL1PvmfcWBHkM0MnRhbzEg/gbqM+B9aNTqdx3qp9zUO1LbFp15IQcJA5A9ymvOr2e1OdGOxyZ7UaYGJIDpnw/NWqNHGwwY8k+v9KyZlki1mC4hePvIdjBWGckeYyOKtsPabU+Elgtv/xSj/8Aqmpfqi1qnWk3tjth02JwmCZiQR6IxrMtEutSt455bGeCIZXcJdpLYB6AjNX3Xrq61OCNJBHHEp3HCt+LGOpPv4qp3NhNLiOKSJoBwEjYoW+OOnoKfhpLULcdHYNe1iaXuoJe9nI/7UcQIHqT0okI+1so9mOA+RMygfrQ6CW4sUEUUKQrjkJMoyfXPJp9NUuY1J79go67btDx5Y3VVpfSI4/6AerQXN/rQtIYn++mRk7vgEEdRn4HmjGn6HrelH7y2mBmhBfvZHV9gAOSBnHAHvoJb6lKuvx3yTssjuwLn8XPHPwxR7VNUb7rMkl4zl1K7RJzz6Z6VWt6RNP9i26Zfr2k0Ka0nQfe0TbKpGOoOGAx44/fFBraW77l7e+d4Z4MIcttDgdCPDGKGdiddh0a/a7nbdaMojnCgEqMj2gB5fpkUJ7S3TXHaGfUY72Se2Mpe2e4PJU8gbfAY48OPDmlUeXTOvPoWZj/AHntiSHCzSEN4Nyatk9+seT306nPQuuKzhr1jdJcHl1YNuBxVx0fs9canbR3cl6qrJyFUbmx611yklovbfRP/vSYkCR3c20ceyqHH0qA/aC3spJrWWKR7d8yKyKM5bggjIHnyP8Ag/adj7duZhIV8yMZ92Kmy9htFuI1W4hmOOjCQqfWpq+NMbKMl2yWso+7yFp2JwUfnHTnFXnRu3MCWkVtqj3NvNEioWKmTdgdenWrEfs37Oyx4jiuY3K8Os5yPXnihjfZhcAukWqQujdDLand/pan/Lx0vYtcfl7Qd0rXEuXEtjex3Mfjhc7T6jqPjVptr6/eBGEkOCP4Kp/Zb7PRptyZ7i7725K7AUi2Iq+PHUn3/Lxq9R6HCEAKoTjkt1P0qbr/AFYv4p/omyoQSNo+BofqNr97sri1HsmaJkyeQMjFH5IQcnHNRnh5OeKF8bKK8M4H2eSHXYtTGpxxtFtZESAtgj3sOKNXPZy+uD/1HaPUQp/JCscI/wBIz881aDDxxXli6ZFLjHd6U6PsHYJJ3pvtSeXxdpUYn5ocV2XsbYyrte9vyozkNKvPyUCrmIRnOT08Kaa0JP4mPuFDKBpS37GWuRjULrGP/jjb67ag3HYhWH+FfM46bZYQB/prQDZsBwxwfSktZS44IxR/Y7UYFJ2A7RTXawdxEigk94ZF2KDzng5+GM1Y9L+zOKFke9vizjqFjGPhk1qps5mPPOOPWvGwbxU/SnfJyPoXEinjsTpclhNaEz4kQruLjg+BwBjjrVH1TsbeaSYl1XbcWEJMazwMQQD/ABDBx6Hpnr1raPuR8FIrjWJf2JELKeCCKE1aD+p80XVulrdB7b20Qg4ccHHnWzdj549V7P29+FCk5Qqo4Ug0XvOwWg3lwJptNiLA5IUFA3vCkA/KjEGlpawLBbqscaDCoigBfcB0o8leSSwVYmDo7dSRtZR/7Dn9KkrbquDwalLp+OWZseWMUtoNq5UMcfGouGP5IjP7KeHWnYoz/wCMZ91Ora7uWUk48qlQQMvRcCioYHaOQQc+p+lEFjAUA8kU3BHsOcU/jNaY48RJ12LNJKjyFer1WYggqvkPlXgi5/CPlXq9S4EWI1zXe7Xyr1eopAEtGtcCgDpXq9QOEY4pDKMgAYr1erjhRjVskjkV1VXyFer1ccdKjyHyrm1fIfKvV6uAewAelcIr1ergnQMc13wNer1cBil6U4BXq9ROR//Z">
            <a:hlinkClick r:id="rId5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4763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876" name="AutoShape 20" descr="data:image/jpg;base64,/9j/4AAQSkZJRgABAQAAAQABAAD/2wBDAAkGBwgHBgkIBwgKCgkLDRYPDQwMDRsUFRAWIB0iIiAdHx8kKDQsJCYxJx8fLT0tMTU3Ojo6Iys/RD84QzQ5Ojf/2wBDAQoKCg0MDRoPDxo3JR8lNzc3Nzc3Nzc3Nzc3Nzc3Nzc3Nzc3Nzc3Nzc3Nzc3Nzc3Nzc3Nzc3Nzc3Nzc3Nzc3Nzf/wAARCABeAEgDASIAAhEBAxEB/8QAGwAAAQUBAQAAAAAAAAAAAAAABQADBAYHAgH/xAA0EAACAQMCBAUCAwgDAAAAAAABAgMABBEFIQYSMUETIlFhcTKBkaGxBxQVI1JiweHR8PH/xAAUAQEAAAAAAAAAAAAAAAAAAAAA/8QAFBEBAAAAAAAAAAAAAAAAAAAAAP/aAAwDAQACEQMRAD8Arxrg5Ixk05jNdrHvmgjmImuo7Ge4YrBE7kbkKOnzT6QyXFx4aMFiUecg+Yn0FWjQOGjcBJjlIvqTGVc57n0oAttwndy+V3EbkY5cH6ttvzG/uKjXPDGqQIZFtzKgzum/StYstLa0QAMX5TkFySQT13qUlowAC8qY6YG3rQYK6sjYdSpHYivK0rX+FRqLXI8HwtQCmSJkbKTAenp+tZrOktvM8MylJEOGUjBFB4TSpsnNKgNAV3huXCDLHoMdT2rwCp2jwrPq1pEzlVMgJIG5ABOKAtpunS2c1tZzNKFRfFlwcB2xnlJHX7bbY361dtOnUxjBAPvVUu7tpeIGSNFURxkMuSxHoSf8b/lU3R53nkKgMeTqFoLetwxGD1p0Sk1AjuQxAaJeX1VwxHzT4mjjwW6H03oG70GSMhXKSKco4O6n/u1Zt+0fTGIttZVQonwkiY+lh3z3zV+v7iUyBoowIgRzFjv+FUP9peoA2OlWCsQWj8dx2IOQPzzQUUUq5U5pUB9acjlWCeGd5UjCSDHPnzEg+m4779KUa5FOpDIZEMOBLh0TIzuylR+ooJsswt5fHgDj98xsyhSAM/lXK3urNcTQ2arBAqAzO4y5x/SOpoekElvYpDL4qyQkEeKpUjmAbG/vkbUfS9ttSiCXMAMgAHMjFTt3yKAVNHqj20NxbauYruYP4saPIF9ehyMb5ztjON6sl0L7U+FVWzvBBqMDjx3Utkbb79RnY5FeXv8AD9M0+KJFiiedwXeRiSiDfJJ3rvQbuyaLUCl9buZE8pDgBhgnO9AEstO1hFiD3MhlSfmkYSSZeM4BbzZB+349qAcbanHqOsRpCf5Vpbpbj5Xr+Zx9q1CBYIbN7+xVihViyc2QrDOdvkGsMVy5Lk55jnegdDYpVz1pUFxjTFPhdsYP2pRREkbU/MY7e3eaU4SMFmPsKCLqd3LeXEv7x4fOIkwwB5mwSN9/0x3rvT7hookS3hMkvZQuSx9BQspdX1nHq9hiUxJ4d3Ao80Y5iVYDupB6+xqdDeOdMWW1xHcwvlGJ+n+7Hfbb7mgOmPTbKBpeI5Ua4lAYxMOYkZzhV9NiKSXfBsWqNOsUaDA/mSxMqZLAZUnbO+fgHpQm0sor6ZSsrXN9MAZbifohzny4+kUYsdBkhe4t7nU471wmTDIXOF9iSaArdKbHStRFkfFgniZ4jnPIWXrnoR3z8/NYnHgbdcd60DVdZj4f0Ka0sbtpVlcxW0THeBSPNv3UZwPc1nqHpQSBSrlGpUGkN4cEbSysqIoyzMcAVTeItfXU1a0suZYFOS56yY/Qd6H6xq11qshEjFYFPljXp8n1NQUQocr1oJ+gaxc6VdpNbyFHXoeox3UjuD6VeEsrTiSBrrR2S0v0HNLas3lP9ynsD/7is7aNW86HAzuMjY0W0G/lsZ0uIJQHjOzdQM9j6g9xQSLuXWNFuTDc27RsenOpGfhh1/GjXDUF7fuOcJA0ziIGPmLEHrksTsACa0HSL+y1/TuZo0cHaWBwG5T/AJHoaGveaNw7r8drFbcgdPPKHJERPoD2xjJ7Aj3oKP8AtB4eFlqLtaKfBWISRgknyg4YfY4Pw/tVMQ4rauMAJLFr2MZOn3PORjOYyoDj4w2ftVL1XhvT3Q3FqTDEw5sx7iP5HdfcdPzoKaCRSopdaDfWwLKizp6xHf8ADrSoB3IATXuO1dMN6cii5jnNBHMak7ipC8qW/IhHMzZI6HGP9mn1hArsxAjB3B7UErh/W59Ju0dHK4OCG6MPQ+1GOIhLKV1m3nR0nlPNkEtE/XkO+OgGD3xVUmxChJUSIOxOCPg0S0O+JjaFl8S2nUxvE/cf6O4PY0Gl8ORSXPDt/aTESMJJIuYrjIKKQMfBx9qpmmQSXmj3mlSSlJrZuRXz26rn26Ve+FbRLDhdWjC5nBlGBj6sAZHrgDOO+aqXFEP8F4ziMRHhX0QVlUYweufxoIFnqRnjLECOdG5LiL+lv+DSoRqpew1uW5hYYlkCupHXKg0qD//Z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155575" y="-427038"/>
            <a:ext cx="685800" cy="8953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9880" name="Picture 24" descr="http://images4.wikia.nocookie.net/__cb20100327092531/science/ru/images/thumb/1/12/Kletka_settshatki_RGC_.jpg/250px-Kletka_settshatki_RGC_.jpg">
            <a:hlinkClick r:id="rId6" tooltip="Рис.1,Схема слоёв поперечного  сечения сетчатки глаза. Область, помеченная &quot;слой Ganglionic&quot;, содержит относящиеся к сетчатке глаза ячейки нервного узла ipRGC.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29388" y="2357430"/>
            <a:ext cx="2381250" cy="1933576"/>
          </a:xfrm>
          <a:prstGeom prst="rect">
            <a:avLst/>
          </a:prstGeom>
          <a:noFill/>
        </p:spPr>
      </p:pic>
      <p:pic>
        <p:nvPicPr>
          <p:cNvPr id="249882" name="Picture 26" descr="http://www.cybermed.ru/img/userimg/articles/reologia1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7158" y="357166"/>
            <a:ext cx="5062533" cy="3160915"/>
          </a:xfrm>
          <a:prstGeom prst="rect">
            <a:avLst/>
          </a:prstGeom>
          <a:noFill/>
        </p:spPr>
      </p:pic>
      <p:sp>
        <p:nvSpPr>
          <p:cNvPr id="249884" name="AutoShape 28" descr="data:image/jpg;base64,/9j/4AAQSkZJRgABAQAAAQABAAD/2wBDAAkGBwgHBgkIBwgKCgkLDRYPDQwMDRsUFRAWIB0iIiAdHx8kKDQsJCYxJx8fLT0tMTU3Ojo6Iys/RD84QzQ5Ojf/2wBDAQoKCg0MDRoPDxo3JR8lNzc3Nzc3Nzc3Nzc3Nzc3Nzc3Nzc3Nzc3Nzc3Nzc3Nzc3Nzc3Nzc3Nzc3Nzc3Nzc3Nzf/wAARCABeAEgDASIAAhEBAxEB/8QAGwAAAQUBAQAAAAAAAAAAAAAABQADBAYHAgH/xAA0EAACAQMCBAUCAwgDAAAAAAABAgMABBEFIQYSMUETIlFhcTKBkaGxBxQVI1JiweHR8PH/xAAUAQEAAAAAAAAAAAAAAAAAAAAA/8QAFBEBAAAAAAAAAAAAAAAAAAAAAP/aAAwDAQACEQMRAD8Arxrg5Ixk05jNdrHvmgjmImuo7Ge4YrBE7kbkKOnzT6QyXFx4aMFiUecg+Yn0FWjQOGjcBJjlIvqTGVc57n0oAttwndy+V3EbkY5cH6ttvzG/uKjXPDGqQIZFtzKgzum/StYstLa0QAMX5TkFySQT13qUlowAC8qY6YG3rQYK6sjYdSpHYivK0rX+FRqLXI8HwtQCmSJkbKTAenp+tZrOktvM8MylJEOGUjBFB4TSpsnNKgNAV3huXCDLHoMdT2rwCp2jwrPq1pEzlVMgJIG5ABOKAtpunS2c1tZzNKFRfFlwcB2xnlJHX7bbY361dtOnUxjBAPvVUu7tpeIGSNFURxkMuSxHoSf8b/lU3R53nkKgMeTqFoLetwxGD1p0Sk1AjuQxAaJeX1VwxHzT4mjjwW6H03oG70GSMhXKSKco4O6n/u1Zt+0fTGIttZVQonwkiY+lh3z3zV+v7iUyBoowIgRzFjv+FUP9peoA2OlWCsQWj8dx2IOQPzzQUUUq5U5pUB9acjlWCeGd5UjCSDHPnzEg+m4779KUa5FOpDIZEMOBLh0TIzuylR+ooJsswt5fHgDj98xsyhSAM/lXK3urNcTQ2arBAqAzO4y5x/SOpoekElvYpDL4qyQkEeKpUjmAbG/vkbUfS9ttSiCXMAMgAHMjFTt3yKAVNHqj20NxbauYruYP4saPIF9ehyMb5ztjON6sl0L7U+FVWzvBBqMDjx3Utkbb79RnY5FeXv8AD9M0+KJFiiedwXeRiSiDfJJ3rvQbuyaLUCl9buZE8pDgBhgnO9AEstO1hFiD3MhlSfmkYSSZeM4BbzZB+349qAcbanHqOsRpCf5Vpbpbj5Xr+Zx9q1CBYIbN7+xVihViyc2QrDOdvkGsMVy5Lk55jnegdDYpVz1pUFxjTFPhdsYP2pRREkbU/MY7e3eaU4SMFmPsKCLqd3LeXEv7x4fOIkwwB5mwSN9/0x3rvT7hookS3hMkvZQuSx9BQspdX1nHq9hiUxJ4d3Ao80Y5iVYDupB6+xqdDeOdMWW1xHcwvlGJ+n+7Hfbb7mgOmPTbKBpeI5Ua4lAYxMOYkZzhV9NiKSXfBsWqNOsUaDA/mSxMqZLAZUnbO+fgHpQm0sor6ZSsrXN9MAZbifohzny4+kUYsdBkhe4t7nU471wmTDIXOF9iSaArdKbHStRFkfFgniZ4jnPIWXrnoR3z8/NYnHgbdcd60DVdZj4f0Ka0sbtpVlcxW0THeBSPNv3UZwPc1nqHpQSBSrlGpUGkN4cEbSysqIoyzMcAVTeItfXU1a0suZYFOS56yY/Qd6H6xq11qshEjFYFPljXp8n1NQUQocr1oJ+gaxc6VdpNbyFHXoeox3UjuD6VeEsrTiSBrrR2S0v0HNLas3lP9ynsD/7is7aNW86HAzuMjY0W0G/lsZ0uIJQHjOzdQM9j6g9xQSLuXWNFuTDc27RsenOpGfhh1/GjXDUF7fuOcJA0ziIGPmLEHrksTsACa0HSL+y1/TuZo0cHaWBwG5T/AJHoaGveaNw7r8drFbcgdPPKHJERPoD2xjJ7Aj3oKP8AtB4eFlqLtaKfBWISRgknyg4YfY4Pw/tVMQ4rauMAJLFr2MZOn3PORjOYyoDj4w2ftVL1XhvT3Q3FqTDEw5sx7iP5HdfcdPzoKaCRSopdaDfWwLKizp6xHf8ADrSoB3IATXuO1dMN6cii5jnNBHMak7ipC8qW/IhHMzZI6HGP9mn1hArsxAjB3B7UErh/W59Ju0dHK4OCG6MPQ+1GOIhLKV1m3nR0nlPNkEtE/XkO+OgGD3xVUmxChJUSIOxOCPg0S0O+JjaFl8S2nUxvE/cf6O4PY0Gl8ORSXPDt/aTESMJJIuYrjIKKQMfBx9qpmmQSXmj3mlSSlJrZuRXz26rn26Ve+FbRLDhdWjC5nBlGBj6sAZHrgDOO+aqXFEP8F4ziMRHhX0QVlUYweufxoIFnqRnjLECOdG5LiL+lv+DSoRqpew1uW5hYYlkCupHXKg0qD//Z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155575" y="-427038"/>
            <a:ext cx="685800" cy="8953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886" name="AutoShape 30" descr="data:image/jpg;base64,/9j/4AAQSkZJRgABAQAAAQABAAD/2wBDAAkGBwgHBgkIBwgKCgkLDRYPDQwMDRsUFRAWIB0iIiAdHx8kKDQsJCYxJx8fLT0tMTU3Ojo6Iys/RD84QzQ5Ojf/2wBDAQoKCg0MDRoPDxo3JR8lNzc3Nzc3Nzc3Nzc3Nzc3Nzc3Nzc3Nzc3Nzc3Nzc3Nzc3Nzc3Nzc3Nzc3Nzc3Nzc3Nzf/wAARCABeAEgDASIAAhEBAxEB/8QAGwAAAQUBAQAAAAAAAAAAAAAABQADBAYHAgH/xAA0EAACAQMCBAUCAwgDAAAAAAABAgMABBEFIQYSMUETIlFhcTKBkaGxBxQVI1JiweHR8PH/xAAUAQEAAAAAAAAAAAAAAAAAAAAA/8QAFBEBAAAAAAAAAAAAAAAAAAAAAP/aAAwDAQACEQMRAD8Arxrg5Ixk05jNdrHvmgjmImuo7Ge4YrBE7kbkKOnzT6QyXFx4aMFiUecg+Yn0FWjQOGjcBJjlIvqTGVc57n0oAttwndy+V3EbkY5cH6ttvzG/uKjXPDGqQIZFtzKgzum/StYstLa0QAMX5TkFySQT13qUlowAC8qY6YG3rQYK6sjYdSpHYivK0rX+FRqLXI8HwtQCmSJkbKTAenp+tZrOktvM8MylJEOGUjBFB4TSpsnNKgNAV3huXCDLHoMdT2rwCp2jwrPq1pEzlVMgJIG5ABOKAtpunS2c1tZzNKFRfFlwcB2xnlJHX7bbY361dtOnUxjBAPvVUu7tpeIGSNFURxkMuSxHoSf8b/lU3R53nkKgMeTqFoLetwxGD1p0Sk1AjuQxAaJeX1VwxHzT4mjjwW6H03oG70GSMhXKSKco4O6n/u1Zt+0fTGIttZVQonwkiY+lh3z3zV+v7iUyBoowIgRzFjv+FUP9peoA2OlWCsQWj8dx2IOQPzzQUUUq5U5pUB9acjlWCeGd5UjCSDHPnzEg+m4779KUa5FOpDIZEMOBLh0TIzuylR+ooJsswt5fHgDj98xsyhSAM/lXK3urNcTQ2arBAqAzO4y5x/SOpoekElvYpDL4qyQkEeKpUjmAbG/vkbUfS9ttSiCXMAMgAHMjFTt3yKAVNHqj20NxbauYruYP4saPIF9ehyMb5ztjON6sl0L7U+FVWzvBBqMDjx3Utkbb79RnY5FeXv8AD9M0+KJFiiedwXeRiSiDfJJ3rvQbuyaLUCl9buZE8pDgBhgnO9AEstO1hFiD3MhlSfmkYSSZeM4BbzZB+349qAcbanHqOsRpCf5Vpbpbj5Xr+Zx9q1CBYIbN7+xVihViyc2QrDOdvkGsMVy5Lk55jnegdDYpVz1pUFxjTFPhdsYP2pRREkbU/MY7e3eaU4SMFmPsKCLqd3LeXEv7x4fOIkwwB5mwSN9/0x3rvT7hookS3hMkvZQuSx9BQspdX1nHq9hiUxJ4d3Ao80Y5iVYDupB6+xqdDeOdMWW1xHcwvlGJ+n+7Hfbb7mgOmPTbKBpeI5Ua4lAYxMOYkZzhV9NiKSXfBsWqNOsUaDA/mSxMqZLAZUnbO+fgHpQm0sor6ZSsrXN9MAZbifohzny4+kUYsdBkhe4t7nU471wmTDIXOF9iSaArdKbHStRFkfFgniZ4jnPIWXrnoR3z8/NYnHgbdcd60DVdZj4f0Ka0sbtpVlcxW0THeBSPNv3UZwPc1nqHpQSBSrlGpUGkN4cEbSysqIoyzMcAVTeItfXU1a0suZYFOS56yY/Qd6H6xq11qshEjFYFPljXp8n1NQUQocr1oJ+gaxc6VdpNbyFHXoeox3UjuD6VeEsrTiSBrrR2S0v0HNLas3lP9ynsD/7is7aNW86HAzuMjY0W0G/lsZ0uIJQHjOzdQM9j6g9xQSLuXWNFuTDc27RsenOpGfhh1/GjXDUF7fuOcJA0ziIGPmLEHrksTsACa0HSL+y1/TuZo0cHaWBwG5T/AJHoaGveaNw7r8drFbcgdPPKHJERPoD2xjJ7Aj3oKP8AtB4eFlqLtaKfBWISRgknyg4YfY4Pw/tVMQ4rauMAJLFr2MZOn3PORjOYyoDj4w2ftVL1XhvT3Q3FqTDEw5sx7iP5HdfcdPzoKaCRSopdaDfWwLKizp6xHf8ADrSoB3IATXuO1dMN6cii5jnNBHMak7ipC8qW/IhHMzZI6HGP9mn1hArsxAjB3B7UErh/W59Ju0dHK4OCG6MPQ+1GOIhLKV1m3nR0nlPNkEtE/XkO+OgGD3xVUmxChJUSIOxOCPg0S0O+JjaFl8S2nUxvE/cf6O4PY0Gl8ORSXPDt/aTESMJJIuYrjIKKQMfBx9qpmmQSXmj3mlSSlJrZuRXz26rn26Ve+FbRLDhdWjC5nBlGBj6sAZHrgDOO+aqXFEP8F4ziMRHhX0QVlUYweufxoIFnqRnjLECOdG5LiL+lv+DSoRqpew1uW5hYYlkCupHXKg0qD//Z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155575" y="-427038"/>
            <a:ext cx="685800" cy="8953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888" name="AutoShape 32" descr="data:image/jpg;base64,/9j/4AAQSkZJRgABAQAAAQABAAD/2wBDAAkGBwgHBgkIBwgKCgkLDRYPDQwMDRsUFRAWIB0iIiAdHx8kKDQsJCYxJx8fLT0tMTU3Ojo6Iys/RD84QzQ5Ojf/2wBDAQoKCg0MDRoPDxo3JR8lNzc3Nzc3Nzc3Nzc3Nzc3Nzc3Nzc3Nzc3Nzc3Nzc3Nzc3Nzc3Nzc3Nzc3Nzc3Nzc3Nzf/wAARCABeAEgDASIAAhEBAxEB/8QAGwAAAQUBAQAAAAAAAAAAAAAABQADBAYHAgH/xAA0EAACAQMCBAUCAwgDAAAAAAABAgMABBEFIQYSMUETIlFhcTKBkaGxBxQVI1JiweHR8PH/xAAUAQEAAAAAAAAAAAAAAAAAAAAA/8QAFBEBAAAAAAAAAAAAAAAAAAAAAP/aAAwDAQACEQMRAD8Arxrg5Ixk05jNdrHvmgjmImuo7Ge4YrBE7kbkKOnzT6QyXFx4aMFiUecg+Yn0FWjQOGjcBJjlIvqTGVc57n0oAttwndy+V3EbkY5cH6ttvzG/uKjXPDGqQIZFtzKgzum/StYstLa0QAMX5TkFySQT13qUlowAC8qY6YG3rQYK6sjYdSpHYivK0rX+FRqLXI8HwtQCmSJkbKTAenp+tZrOktvM8MylJEOGUjBFB4TSpsnNKgNAV3huXCDLHoMdT2rwCp2jwrPq1pEzlVMgJIG5ABOKAtpunS2c1tZzNKFRfFlwcB2xnlJHX7bbY361dtOnUxjBAPvVUu7tpeIGSNFURxkMuSxHoSf8b/lU3R53nkKgMeTqFoLetwxGD1p0Sk1AjuQxAaJeX1VwxHzT4mjjwW6H03oG70GSMhXKSKco4O6n/u1Zt+0fTGIttZVQonwkiY+lh3z3zV+v7iUyBoowIgRzFjv+FUP9peoA2OlWCsQWj8dx2IOQPzzQUUUq5U5pUB9acjlWCeGd5UjCSDHPnzEg+m4779KUa5FOpDIZEMOBLh0TIzuylR+ooJsswt5fHgDj98xsyhSAM/lXK3urNcTQ2arBAqAzO4y5x/SOpoekElvYpDL4qyQkEeKpUjmAbG/vkbUfS9ttSiCXMAMgAHMjFTt3yKAVNHqj20NxbauYruYP4saPIF9ehyMb5ztjON6sl0L7U+FVWzvBBqMDjx3Utkbb79RnY5FeXv8AD9M0+KJFiiedwXeRiSiDfJJ3rvQbuyaLUCl9buZE8pDgBhgnO9AEstO1hFiD3MhlSfmkYSSZeM4BbzZB+349qAcbanHqOsRpCf5Vpbpbj5Xr+Zx9q1CBYIbN7+xVihViyc2QrDOdvkGsMVy5Lk55jnegdDYpVz1pUFxjTFPhdsYP2pRREkbU/MY7e3eaU4SMFmPsKCLqd3LeXEv7x4fOIkwwB5mwSN9/0x3rvT7hookS3hMkvZQuSx9BQspdX1nHq9hiUxJ4d3Ao80Y5iVYDupB6+xqdDeOdMWW1xHcwvlGJ+n+7Hfbb7mgOmPTbKBpeI5Ua4lAYxMOYkZzhV9NiKSXfBsWqNOsUaDA/mSxMqZLAZUnbO+fgHpQm0sor6ZSsrXN9MAZbifohzny4+kUYsdBkhe4t7nU471wmTDIXOF9iSaArdKbHStRFkfFgniZ4jnPIWXrnoR3z8/NYnHgbdcd60DVdZj4f0Ka0sbtpVlcxW0THeBSPNv3UZwPc1nqHpQSBSrlGpUGkN4cEbSysqIoyzMcAVTeItfXU1a0suZYFOS56yY/Qd6H6xq11qshEjFYFPljXp8n1NQUQocr1oJ+gaxc6VdpNbyFHXoeox3UjuD6VeEsrTiSBrrR2S0v0HNLas3lP9ynsD/7is7aNW86HAzuMjY0W0G/lsZ0uIJQHjOzdQM9j6g9xQSLuXWNFuTDc27RsenOpGfhh1/GjXDUF7fuOcJA0ziIGPmLEHrksTsACa0HSL+y1/TuZo0cHaWBwG5T/AJHoaGveaNw7r8drFbcgdPPKHJERPoD2xjJ7Aj3oKP8AtB4eFlqLtaKfBWISRgknyg4YfY4Pw/tVMQ4rauMAJLFr2MZOn3PORjOYyoDj4w2ftVL1XhvT3Q3FqTDEw5sx7iP5HdfcdPzoKaCRSopdaDfWwLKizp6xHf8ADrSoB3IATXuO1dMN6cii5jnNBHMak7ipC8qW/IhHMzZI6HGP9mn1hArsxAjB3B7UErh/W59Ju0dHK4OCG6MPQ+1GOIhLKV1m3nR0nlPNkEtE/XkO+OgGD3xVUmxChJUSIOxOCPg0S0O+JjaFl8S2nUxvE/cf6O4PY0Gl8ORSXPDt/aTESMJJIuYrjIKKQMfBx9qpmmQSXmj3mlSSlJrZuRXz26rn26Ve+FbRLDhdWjC5nBlGBj6sAZHrgDOO+aqXFEP8F4ziMRHhX0QVlUYweufxoIFnqRnjLECOdG5LiL+lv+DSoRqpew1uW5hYYlkCupHXKg0qD//Z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155575" y="-427038"/>
            <a:ext cx="685800" cy="8953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890" name="AutoShape 34" descr="data:image/jpg;base64,/9j/4AAQSkZJRgABAQAAAQABAAD/2wBDAAkGBwgHBgkIBwgKCgkLDRYPDQwMDRsUFRAWIB0iIiAdHx8kKDQsJCYxJx8fLT0tMTU3Ojo6Iys/RD84QzQ5Ojf/2wBDAQoKCg0MDRoPDxo3JR8lNzc3Nzc3Nzc3Nzc3Nzc3Nzc3Nzc3Nzc3Nzc3Nzc3Nzc3Nzc3Nzc3Nzc3Nzc3Nzc3Nzf/wAARCABeAEgDASIAAhEBAxEB/8QAGwAAAQUBAQAAAAAAAAAAAAAABQADBAYHAgH/xAA0EAACAQMCBAUCAwgDAAAAAAABAgMABBEFIQYSMUETIlFhcTKBkaGxBxQVI1JiweHR8PH/xAAUAQEAAAAAAAAAAAAAAAAAAAAA/8QAFBEBAAAAAAAAAAAAAAAAAAAAAP/aAAwDAQACEQMRAD8Arxrg5Ixk05jNdrHvmgjmImuo7Ge4YrBE7kbkKOnzT6QyXFx4aMFiUecg+Yn0FWjQOGjcBJjlIvqTGVc57n0oAttwndy+V3EbkY5cH6ttvzG/uKjXPDGqQIZFtzKgzum/StYstLa0QAMX5TkFySQT13qUlowAC8qY6YG3rQYK6sjYdSpHYivK0rX+FRqLXI8HwtQCmSJkbKTAenp+tZrOktvM8MylJEOGUjBFB4TSpsnNKgNAV3huXCDLHoMdT2rwCp2jwrPq1pEzlVMgJIG5ABOKAtpunS2c1tZzNKFRfFlwcB2xnlJHX7bbY361dtOnUxjBAPvVUu7tpeIGSNFURxkMuSxHoSf8b/lU3R53nkKgMeTqFoLetwxGD1p0Sk1AjuQxAaJeX1VwxHzT4mjjwW6H03oG70GSMhXKSKco4O6n/u1Zt+0fTGIttZVQonwkiY+lh3z3zV+v7iUyBoowIgRzFjv+FUP9peoA2OlWCsQWj8dx2IOQPzzQUUUq5U5pUB9acjlWCeGd5UjCSDHPnzEg+m4779KUa5FOpDIZEMOBLh0TIzuylR+ooJsswt5fHgDj98xsyhSAM/lXK3urNcTQ2arBAqAzO4y5x/SOpoekElvYpDL4qyQkEeKpUjmAbG/vkbUfS9ttSiCXMAMgAHMjFTt3yKAVNHqj20NxbauYruYP4saPIF9ehyMb5ztjON6sl0L7U+FVWzvBBqMDjx3Utkbb79RnY5FeXv8AD9M0+KJFiiedwXeRiSiDfJJ3rvQbuyaLUCl9buZE8pDgBhgnO9AEstO1hFiD3MhlSfmkYSSZeM4BbzZB+349qAcbanHqOsRpCf5Vpbpbj5Xr+Zx9q1CBYIbN7+xVihViyc2QrDOdvkGsMVy5Lk55jnegdDYpVz1pUFxjTFPhdsYP2pRREkbU/MY7e3eaU4SMFmPsKCLqd3LeXEv7x4fOIkwwB5mwSN9/0x3rvT7hookS3hMkvZQuSx9BQspdX1nHq9hiUxJ4d3Ao80Y5iVYDupB6+xqdDeOdMWW1xHcwvlGJ+n+7Hfbb7mgOmPTbKBpeI5Ua4lAYxMOYkZzhV9NiKSXfBsWqNOsUaDA/mSxMqZLAZUnbO+fgHpQm0sor6ZSsrXN9MAZbifohzny4+kUYsdBkhe4t7nU471wmTDIXOF9iSaArdKbHStRFkfFgniZ4jnPIWXrnoR3z8/NYnHgbdcd60DVdZj4f0Ka0sbtpVlcxW0THeBSPNv3UZwPc1nqHpQSBSrlGpUGkN4cEbSysqIoyzMcAVTeItfXU1a0suZYFOS56yY/Qd6H6xq11qshEjFYFPljXp8n1NQUQocr1oJ+gaxc6VdpNbyFHXoeox3UjuD6VeEsrTiSBrrR2S0v0HNLas3lP9ynsD/7is7aNW86HAzuMjY0W0G/lsZ0uIJQHjOzdQM9j6g9xQSLuXWNFuTDc27RsenOpGfhh1/GjXDUF7fuOcJA0ziIGPmLEHrksTsACa0HSL+y1/TuZo0cHaWBwG5T/AJHoaGveaNw7r8drFbcgdPPKHJERPoD2xjJ7Aj3oKP8AtB4eFlqLtaKfBWISRgknyg4YfY4Pw/tVMQ4rauMAJLFr2MZOn3PORjOYyoDj4w2ftVL1XhvT3Q3FqTDEw5sx7iP5HdfcdPzoKaCRSopdaDfWwLKizp6xHf8ADrSoB3IATXuO1dMN6cii5jnNBHMak7ipC8qW/IhHMzZI6HGP9mn1hArsxAjB3B7UErh/W59Ju0dHK4OCG6MPQ+1GOIhLKV1m3nR0nlPNkEtE/XkO+OgGD3xVUmxChJUSIOxOCPg0S0O+JjaFl8S2nUxvE/cf6O4PY0Gl8ORSXPDt/aTESMJJIuYrjIKKQMfBx9qpmmQSXmj3mlSSlJrZuRXz26rn26Ve+FbRLDhdWjC5nBlGBj6sAZHrgDOO+aqXFEP8F4ziMRHhX0QVlUYweufxoIFnqRnjLECOdG5LiL+lv+DSoRqpew1uW5hYYlkCupHXKg0qD//Z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155575" y="-427038"/>
            <a:ext cx="685800" cy="8953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892" name="AutoShape 36" descr="data:image/jpg;base64,/9j/4AAQSkZJRgABAQAAAQABAAD/2wBDAAkGBwgHBgkIBwgKCgkLDRYPDQwMDRsUFRAWIB0iIiAdHx8kKDQsJCYxJx8fLT0tMTU3Ojo6Iys/RD84QzQ5Ojf/2wBDAQoKCg0MDRoPDxo3JR8lNzc3Nzc3Nzc3Nzc3Nzc3Nzc3Nzc3Nzc3Nzc3Nzc3Nzc3Nzc3Nzc3Nzc3Nzc3Nzc3Nzf/wAARCADEAJsDASIAAhEBAxEB/8QAHAAAAQUBAQEAAAAAAAAAAAAABQIDBAYHAQAI/8QAQBAAAgEDAwEFBQYDBwQCAwAAAQIDAAQRBRIhMQYTQVFhInGBkaEHFDJCsfBSweEVFiNiotHxJDNDclOSk7LC/8QAGQEAAwEBAQAAAAAAAAAAAAAAAQIDBAAF/8QAJREAAwEAAgICAgIDAQAAAAAAAAECEQMhEjEEQRMiMlEUUpGh/9oADAMBAAIRAxEAPwDZK6KTmu0gzHBXQabBrua44cBzXabBru6uOPPnwPHlUZnwxP7zUkmmJdueD4VLkT9jyxdvMCeTUncCOtQI+Dind9NDedi1m9D+eaSW5pkyYOTSe85zmqiEndXjTAkFdL0AaO5rxpkSeFKV85rmwjmeK5XBXiaBx2vVyvVww1mlA0nFe6VwcFjFdpCmlE1wBQruaQDQ7X9cstA05r/UZGWFTgBF3M7HoAPP5VxwTpqQCs1h+2XTri4McOjXzIqlmJeMNgc8Lnn5irxpOuafrlgLzTJu8iPssGGGRsdGHgf1pLfQUmThwc+przHB4pIPHxNIZuapOYiTb0U7ADJOBUOSd1YFCh59pd3Qe/z/AHxSLtneRI1zjBz6fsfrS2QKCCAqr4+HTipVTb6GPW9+kz7MFWPgT4+VTEfdVcuJEt5i/Cso3DnAFGklB5B4603FbtPQUsJRcAjPXNKRwCw+VQmmBIPPWl95n6UOWvGdHhayaJOEB6scU5uzUFZN0kS/5v5VKzSxfkg0sHA2TilcU0p9pvhSuaohRANdzSSMVzNDRxYNcLc00WrgaldBwfLccmsW+1DtCLrtWltaSLOloBE8TElO8J8B0JGfpWjdsNafRtCuLmAAyHEaszbQpbxJ9KwKG6ludfsZpQm7vFww4DDd+Ijz56+lDy+xpnssOndlra11SOC4mvBc3DlI07pducZI4JJGc+XSnuzGof3R7YR28NybiyvJRbT7wRznAYHx2nPPqRVqv9chtdSW9Fkkk0Kgb1XBwxxy5woHLYycnnGBk1n11rcUvaWzvI7Ub47mSYJcEc+3lc446Y8+njUZt2vRaoSPoZGwgz1pLGoem3S3VhbzqCBLGr4bqMjOKkMeeDV5rEY2uxmUlbgORhCBg5GM+6vXFwEhOCQ3RQDjn/Yfypu4IBDOSFHUA8H31EZ97YyxcnacckeRNZeXn8KaQ8zoKkkladI3gcdQzlh7SjxGOnUccipN/cXSvGlss4lCEBd67D6kennxTSQpCBHlVKDaAT4cf0oh38CKHvJFRQhU56dQf5UeNpwnoWm6xIa037wIV745deW5z6AZomsnPX0qsXPaJihi02Lz/wAeQcfAf71Aj1fVkmUxXEdxvwSjLnn0wP0oc3IqnJL8fx6nuui9QMRcQZ8/5UQzmgumSTSx2stzF3Mp/HHnO04NFwaPxv4kuXp4Or1PrTlNIeSPKl1rTJCc560M7RX76Zot3eRbd8SZBYZA5Az64znHjiibYoF20QS9mdSUgEdzkgjI4IP8qnb6KStaBfZLtZHrNpeG7uII2t59geQiIsuOCVJ+vwo02saWpwdSsfd95Qn9a+etc2C6K4UEImdsYGPZFBJZSn4WJPoKVLUa64Eu2+jTvtGjPaLWYl0rVba4AXbHbpcpt4xnqwGTk9eT4cVI7G/Z5NbXq3etRvC0bKUiU5wQQfaPj06dPfWZ6bZXEoaVYTKx5AYgJ6k5PP8AvV37L/aFqPZ3bZ6tC15ZIwBUv/iQ5/hJOMf5Tx5EU+fSZmpVPedGh612YLWlwmmmPM647u4JKLkeDYJX61jt7oGp6bqKrd2qnveIhyRkD8PvBznPlVz7Zfa3Csa2nZZO8kYBpLu5h4j/AMqoep8yePIeIp2h9ttak1RRe6hK7Tyq24gAFuB0AweBjp4UFxuE2gK3RvWnwslnCshwyoqkeWABUlh/CeKH2twt7bR3Nrdd5BIu5GU+H+/86V3ZY+1Mx9Kj+ZLoP4tF3Ydm9Mfw5qOsU3JD8k8kmn2gYKPxseo6dM9OR1610QsF5LBtudw4APXp8POs1S6rR5SSwruvSS2lwot0SSRo88knnJHh6AcdKDzQ3U6d9cGZ5dw6xeyPmOv7zV6CKo5kkHhwxroSBsrIXYeO6Q8/WmS6xlY5PD0ijLazvF3axOc84MXBPyqeI7y0DNbQXEZJAMkQKqRnz6+dWxLW1AxGi58Dn95qFrUEbWAzGCTKPhgtj9BRmPrQ8nO67xAWG/v4pVOb1gM9EJHu4FWnSLiWewhefcJSCGDLg8E4yPdVds4BIWVlYZ8iOKNaUBHJPHk7VYbQefyj+tV4p8TPyX5fQajPjTuaZiIyaerUiAk0J7RKH0TUVY8G1k//AFNFOT1qBqaCTTrtX/C0Dgjz9k1Oys+z547Tj/qEdRJt7pM5/DnGPP8Ay/SgFqouLpN4BjU5b1/eKNdpFUJFyvCLjnB6ngD9/WhtogS3BH43DsT/AKR+poQ/0PQpeVKSzWEjRiNhwxwSBwPdUTtImI47iAY5wc/lz4H0NSO6mZcQlU4/E7YxUe8021+7vNqOoSyhFx7ACgnwHrUY6rdL887OJFSkG87l4K9A3UelIR92M8EH5fs1NksYSQ6O8UZP4pcbj7gKWNFuGg7+PdsbhAyHc/rgZxW5cknkv49p9BzsX24v+zd6wctcWUz5uIM85PVk8m+h8fA1uWmatp+qWkV5aXC9zMMpIeQfMHyPmK+ZPu8sMimRSjeB3DPFWHsn2ln7P6kZSrSWkhAuYB+FvIjyYeHy6GkviVdoVU10fRpkiSMGSUKh6NkbfUDmmO/tpZHVLiIovgrjk9eeffxnwoJYiz1KKK+09o5LeRAVKDIx16jlT+zUspLbp7YDoT7O05f3c4B+lRfGkd5smyXCDiKMMfF2Ix+/hTIluM5Myf8AqIyB885oYvaHTxew2pE+6WTu0kMXsb/LOeDwfCi6qEYDg5rlKA6Y7BudO8bAbJGQeDg/Xz5qLqzlYoFcEhpME8HwY1KihOCPvDKTlgoHQZ9ag33trCO8LhnYHoenw6+6oucZVPUcso9pL448qk27bbuQDxP8hSLThMAY45pSDbdsfWqR6EpdhuA5APpT2Kj2pyoqUBWifRIQcDypidd8MiADDqVPxGKcccUhSC6gnxFTplEfOXaxDHHFlgCEIxt8iPHw/pQWI4ijHTbEo+bZo92xXbG67vaDOuNuSdpX5eefTFArlRFDIP4TGvyAzSR/DD05a3SwI+ApJwh/ET0wKgXff38iFIcgk90rDhR/EfWuKe/YREnB5cjwXjj40Umn7u3VYl5bCxoDjcfCpfxfXs1JKlr9AW3sRc6g8LF5EiIE0h6sfIelS7+V7meSJD3Vsnssqficjwz5Dyokluum2QVcNPIfxHxY9SfQUPuJktkZ87lUePjz19+aPn5UCeNKdYOuY1hTAgVfZ3bNoOxfMnxNEOx3Z4do9SW0W4eJWXcW2FwvPA8Bz/Ij1oezJJp8ktyWEt0QUIHRFOMfT6U92T7Sp2f1Ce4KlgVG1QozkHIGfAefw+GmNzDz/kNGnp9nunaKr3cWo3y3ChtrwziInHP5QDg8VPk7WdnrLMS6m17LFhdy7pnb4gY/rmsun7U6/wBp9RitNMiuCGfKRWue9x6sOnHjx161e4ezXaWJJ4rO2+7RGMCKN7w+wcc/hz+xSc06uzLxpfYI1Cb+140uVb7rbvJ3iTStulQbsAgD8IDFM5bOGBxirDoPabZbi1v1meaJAzSF0G4HPIXdngjBxkeXpCuewev6pCi3V1ZwMoALb3kOMc5GKUPs7v4wgXWgNjMcRQ8DPJ6v7/QYpJ/oavB9Fpsu0OnToD352MODtyD7sZFS3vLKYpDDcBpd2VTa2c/Ksp1LVNN0XTn0vQZZ2dJMz37zZQ+ewYGMnxA8D1zmgFr94u7lfuv3qactlWUbcnrnJ5+ldS+x44nnZuqXFvaoj3k0cKtwgc43e4dT8KdheO4lZ4HDpuwSKynT9QvbWUffY4pVxlhE4dlA68jg+eOKut5bC6RL6xlfvDGuXhJUsvUHAxkjyPr410410yHI3D7LxaDAyemKmgcVTNEacSKHnkZsZ3Nnkev/ABVvQqVBOckVoXogr0akOBUV3wQc45qTP41ClJAbHkanRpR88dqpmn1OV4gVSa4kIG/8pbgcelCL2TcblT/8tWXtZBEO0Fz3Y2lb6QYBOMAvnjoOgqn3Em55gOS0mf1ro7RuqlmosGkDMAkYEtK2R8OBRa1j3XbSkkrBwuDgbiOfoQKhafiEKm3JjiGB6kDipLTC2tVhU7m5ZyDzuOSazW22zdKSlIVeMS5cnccYUeXnVf1N2uLtLKEH8QDY8/8AYUTubnuYWmc7nOQqjz8KFW4aK3urpuZFGwEfxt1+QzTcM52yfPWrwQxfzgyMEJ7uMCOPPkOM/wA6E9efX51KvCNigDqMA0yH7vumCglcnB8ea2wsR5fM9otnY5tTto5Pu7XMUbe1/hsUz7/aGatEerasjNsvryM88rK3T3bqz6LtHqEaBI5EjXPOxBRCy1/U5GVI9TkUN1AI46dPkKzcnFdPSvHzRKxIu6672hVcrq14MEDkvz09DQ/Vu0WuXlnPaTXszQSL7YEbbnA8MiMEjgcZqsvrOoqylryZo2IUsy9Dz09eT9Ks9jp19eWyyyajNE5UHGwZHXxz6nj0pFx0n7KVzyl2v/ATpulPIizXq7Rn2I2b8Hqw8/0o7b20UUsRJjhKsCJEZgVAIP4gcjIz0pybSryCJJF1J8lgG3R565PHtfCgGp3ep2F6IXvDISA6+yQACSBnn05pa4rp7on+Rx+vsm9oZ7+4uI9s9xdRRtuCSTmRTg8cDny6ijPY7Wr2JxBqNu0cTnPn3fqR4DP6+/ECC01NuXvY0kHLf4O8dPU1YNCgnaOXv5+8lDYDJGEwvHgPjTzFLDLzcvG4aLhp6d3c5A3IR1HSrFGQY1JOOKq9oe7EcSnYgXaMe6rHFzGp9K1Ixw+jkzZJ9aiSng+XjUiSokh3A/KpV7NiMM7WSLFqmpTMPaS6nPu9tlH86ptmpkvIx4s4z86P9tLmKTVL/Dbi91K67Tkbd7YOfjmg2jqDebzyEQmjKydNnupksNnIe9nkPiwXpnoP61y6lWMNIx4HUg1ywbNtI4JB7xuSPdSpLaK7AEhfaPygdenjWbry1noP1iB/ekwG9nOWbK20Q8PNvh0rk8gstPjhYjvD7beYJPP6AVJ1S/jwlvaqrMpGcfhGOg9w/l6mge1ry82s+7nLt5+laInyMXLyfjW/ZCncySF8YBpLH2B760LRPs/bUbFdSnl7i2lG6JAuWdfA89Aeo9KqnafRP7Hve5WTvAefUe+rzj9HmunusDZ5pUbOr7kyCPEU9Z2rz8jj1Pl50d0exie8MY2lITtKnq7Yz8/CmE0YeQnTrFnXayzHcdp45z1+uP6Vq+mQs0aEqGUjcCOuOelZn2ghZO7hjUbTcOE5JGeOnzz8eauv2Yaut1p82nzsRNbEMuedyHoM+h+mKg10WssM9kJopB+ZsY/ynGRVI7TRb9YjRQPaSIDI6ZZq0llUysFx+EHp7+aovam3P9v7k5AaJ/qTxUfPG0CZ70My5VxkDGTkeuSD+lENDAVpwC3JXnrnioN4uRL7PO/epP79amaSx+4yurYMj7QR18P5VQx0E9PlefUFJJKRkoAOhznJ+lXKJWEa4OBVO0dVWebauMSLj4Eg1cosd2vuqsvoEkebjpQzU47ibTbqOzYJcPEyxEnHtEcfWiFy3OB1qKSQwBx16VCjfLw+eb9bYq63dnKk0fsO6dVPTn3dKgaXEoluFjJxt2gk1YO21o1rqDXds/EruGQ+OMc/I/T3VX9FljWSUOuQw5HpRl7x6jfLTtaibbRTsC1s0TKeXjlfBRvH6inr+7Ma9xabJZnGGkXovuH86j233eW/YTAOx5Vs4DDwJ9a7qt2IoykQVWYYJAxxSZtLos2lDegu4ZLdCobL/mOep/2pGmSLG8jyEbFRs+pI4qTp1vDcO0l0yqijgMetRby3FqJVjkEiNjBH1BrRFLcMPyOK/BX9Gw9gdbi1fQVtW/7kKBWX1UAfpjFUjtxEy304cHDI5UFcbfH58Uv7LZDD2jEMcnMkOWQt1II8PQEn4VbftC0rvYjcJGeAS+B14xj6/Sin40Y32jKdMvVsxI6gHauQrc8jpXtJvZba5M8g3RsT3mTyfd86iXNu1rKVYcHp6ikNkog52jpVBUtLncFbu50RkAJe8cdRyAy49enw5881OsQ/ZvX1ve6Z4tndyZz7SnBOPXjPPlQXTpxFHoW4qQk7NjPhnirvPFDf252MN/hluf8AnipJ/RTkXZbra4juVhntyHjmTKOvIIqpdolMvaF4wM4WIHw+Zr3Zm/fS79dOuQVt7ht0Bb8j/wAPx5+IHnS9cQf3kLHgkx4z06DGB8ay8k5Q8Pf+Be4TfIM8859ev/FO2MSxRW64yuSwPqcmurD37Ae0o/Nny/3qTGgCrgcAeHh+wKqee32S9FjOJJD+JpHI/wDuSKtcYyinOMiq5pwMW3HAzn61Yo2XYOnSrJdHJkW5Ht58qhrIVbkjJYcemal3xC5DHHjzxQZ7ko7PjKr7RAPOBWa6w9GUzLNcVNRurW16GWQgsTwCxVap93ptxpGo3NleIUmjyjAcg56EeYPUVbg5Ov2CHHtyoRnwJcGr7rOhaN2gCtqKZlQbVljfbIo8s+I9CKnxciicZr5Oq0wxHGABu70H2GX9Kcisb6/FxcRxSTR2wDzuPygnrjritN1Hszo2hQwvYQu0jylXklfcwGCcDy5oX9mM3czai20MjBFOTwPxH+dWnlT3Cd0/FMqKSwRKqrcMoIAPBAAzny86j3N2rFl73cGDAkjzOT4eeK0DXOy9neSmezzbbzvePaHjOfEDII/T0qr3/Yy6jG62aOT0TKn5Hj60Zc7ujV8mnOeIN7P3n9j65Z3rM0aK+WYDqp4OPga3S6hj1LSy0ZDZQMrDkEEdflWCCynmvrawWNe+UlSRgZxn8wPOMGtJ7B6q2mkaLeXMMgz/ANPtfIB53Jn6gVSl9mamqZQe11j90nZR+R9vzH/FB4U3qq52kDOScCtK+0XSYzLHOfZt5mAZ1HKYqXpHZnSdNAdIfvMq/wDmmAOfcOg6eWa6uRJaJCSKPDaS3r6BZQ8SyM6jf7IHtdf1/fS1XmmanoJjnkxPaIcGZCMr/wCw8Pf+lCZ7hJO3NmwA9m7myF95+Pz+QrRTcRS+yc4I2srLkHw5HSld5h1vWVW+08ajZmW2kAIGfYblT5+Y99MRX9zfajbTXMbG6jnijmzySw6N8cA0VayfR5Xu7JDLYHO+MZJiB68eKj5jofRnUe4tJLXVrMrLEWQyIn5kB3cf5hyR5cjxpby1iOluey2wZQSbwQSSAPSnGB4KjjqceJx/Wotlqmn6iX+43cVwVOCEPPQHp16EU+0rbDn5+VNmHnVuk+2fkLnkUejfEa+6q3ZLuIc5yT0qxwJuiUnrjyqkvoCYL1PvmfcWBHkM0MnRhbzEg/gbqM+B9aNTqdx3qp9zUO1LbFp15IQcJA5A9ymvOr2e1OdGOxyZ7UaYGJIDpnw/NWqNHGwwY8k+v9KyZlki1mC4hePvIdjBWGckeYyOKtsPabU+Elgtv/xSj/8Aqmpfqi1qnWk3tjth02JwmCZiQR6IxrMtEutSt455bGeCIZXcJdpLYB6AjNX3Xrq61OCNJBHHEp3HCt+LGOpPv4qp3NhNLiOKSJoBwEjYoW+OOnoKfhpLULcdHYNe1iaXuoJe9nI/7UcQIHqT0okI+1so9mOA+RMygfrQ6CW4sUEUUKQrjkJMoyfXPJp9NUuY1J79go67btDx5Y3VVpfSI4/6AerQXN/rQtIYn++mRk7vgEEdRn4HmjGn6HrelH7y2mBmhBfvZHV9gAOSBnHAHvoJb6lKuvx3yTssjuwLn8XPHPwxR7VNUb7rMkl4zl1K7RJzz6Z6VWt6RNP9i26Zfr2k0Ka0nQfe0TbKpGOoOGAx44/fFBraW77l7e+d4Z4MIcttDgdCPDGKGdiddh0a/a7nbdaMojnCgEqMj2gB5fpkUJ7S3TXHaGfUY72Se2Mpe2e4PJU8gbfAY48OPDmlUeXTOvPoWZj/AHntiSHCzSEN4Nyatk9+seT306nPQuuKzhr1jdJcHl1YNuBxVx0fs9canbR3cl6qrJyFUbmx611yklovbfRP/vSYkCR3c20ceyqHH0qA/aC3spJrWWKR7d8yKyKM5bggjIHnyP8Ag/adj7duZhIV8yMZ92Kmy9htFuI1W4hmOOjCQqfWpq+NMbKMl2yWso+7yFp2JwUfnHTnFXnRu3MCWkVtqj3NvNEioWKmTdgdenWrEfs37Oyx4jiuY3K8Os5yPXnihjfZhcAukWqQujdDLand/pan/Lx0vYtcfl7Qd0rXEuXEtjex3Mfjhc7T6jqPjVptr6/eBGEkOCP4Kp/Zb7PRptyZ7i7725K7AUi2Iq+PHUn3/Lxq9R6HCEAKoTjkt1P0qbr/AFYv4p/omyoQSNo+BofqNr97sri1HsmaJkyeQMjFH5IQcnHNRnh5OeKF8bKK8M4H2eSHXYtTGpxxtFtZESAtgj3sOKNXPZy+uD/1HaPUQp/JCscI/wBIz881aDDxxXli6ZFLjHd6U6PsHYJJ3pvtSeXxdpUYn5ocV2XsbYyrte9vyozkNKvPyUCrmIRnOT08Kaa0JP4mPuFDKBpS37GWuRjULrGP/jjb67ag3HYhWH+FfM46bZYQB/prQDZsBwxwfSktZS44IxR/Y7UYFJ2A7RTXawdxEigk94ZF2KDzng5+GM1Y9L+zOKFke9vizjqFjGPhk1qps5mPPOOPWvGwbxU/SnfJyPoXEinjsTpclhNaEz4kQruLjg+BwBjjrVH1TsbeaSYl1XbcWEJMazwMQQD/ABDBx6Hpnr1raPuR8FIrjWJf2JELKeCCKE1aD+p80XVulrdB7b20Qg4ccHHnWzdj549V7P29+FCk5Qqo4Ug0XvOwWg3lwJptNiLA5IUFA3vCkA/KjEGlpawLBbqscaDCoigBfcB0o8leSSwVYmDo7dSRtZR/7Dn9KkrbquDwalLp+OWZseWMUtoNq5UMcfGouGP5IjP7KeHWnYoz/wCMZ91Ora7uWUk48qlQQMvRcCioYHaOQQc+p+lEFjAUA8kU3BHsOcU/jNaY48RJ12LNJKjyFer1WYggqvkPlXgi5/CPlXq9S4EWI1zXe7Xyr1eopAEtGtcCgDpXq9QOEY4pDKMgAYr1erjhRjVskjkV1VXyFer1ccdKjyHyrm1fIfKvV6uAewAelcIr1ergnQMc13wNer1cBil6U4BXq9ROR//Z">
            <a:hlinkClick r:id="rId5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4763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9894" name="Picture 38" descr="http://www.piplz.ru/photo/Yung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929454" y="428604"/>
            <a:ext cx="1771650" cy="1971676"/>
          </a:xfrm>
          <a:prstGeom prst="rect">
            <a:avLst/>
          </a:prstGeom>
          <a:noFill/>
        </p:spPr>
      </p:pic>
      <p:sp>
        <p:nvSpPr>
          <p:cNvPr id="249896" name="AutoShape 40" descr="data:image/jpg;base64,/9j/4AAQSkZJRgABAQAAAQABAAD/2wBDAAkGBwgHBgkIBwgKCgkLDRYPDQwMDRsUFRAWIB0iIiAdHx8kKDQsJCYxJx8fLT0tMTU3Ojo6Iys/RD84QzQ5Ojf/2wBDAQoKCg0MDRoPDxo3JR8lNzc3Nzc3Nzc3Nzc3Nzc3Nzc3Nzc3Nzc3Nzc3Nzc3Nzc3Nzc3Nzc3Nzc3Nzc3Nzc3Nzf/wAARCADEAJsDASIAAhEBAxEB/8QAHAAAAQUBAQEAAAAAAAAAAAAABQIDBAYHAQAI/8QAQBAAAgEDAwEFBQYDBwQCAwAAAQIDAAQRBRIhMQYTQVFhInGBkaEHFDJCsfBSweEVFiNiotHxJDNDclOSk7LC/8QAGQEAAwEBAQAAAAAAAAAAAAAAAQIDBAAF/8QAJREAAwEAAgICAgIDAQAAAAAAAAECEQMhEjEEQRMiMlEUUpGh/9oADAMBAAIRAxEAPwDZK6KTmu0gzHBXQabBrua44cBzXabBru6uOPPnwPHlUZnwxP7zUkmmJdueD4VLkT9jyxdvMCeTUncCOtQI+Dind9NDedi1m9D+eaSW5pkyYOTSe85zmqiEndXjTAkFdL0AaO5rxpkSeFKV85rmwjmeK5XBXiaBx2vVyvVww1mlA0nFe6VwcFjFdpCmlE1wBQruaQDQ7X9cstA05r/UZGWFTgBF3M7HoAPP5VxwTpqQCs1h+2XTri4McOjXzIqlmJeMNgc8Lnn5irxpOuafrlgLzTJu8iPssGGGRsdGHgf1pLfQUmThwc+przHB4pIPHxNIZuapOYiTb0U7ADJOBUOSd1YFCh59pd3Qe/z/AHxSLtneRI1zjBz6fsfrS2QKCCAqr4+HTipVTb6GPW9+kz7MFWPgT4+VTEfdVcuJEt5i/Cso3DnAFGklB5B4603FbtPQUsJRcAjPXNKRwCw+VQmmBIPPWl95n6UOWvGdHhayaJOEB6scU5uzUFZN0kS/5v5VKzSxfkg0sHA2TilcU0p9pvhSuaohRANdzSSMVzNDRxYNcLc00WrgaldBwfLccmsW+1DtCLrtWltaSLOloBE8TElO8J8B0JGfpWjdsNafRtCuLmAAyHEaszbQpbxJ9KwKG6ludfsZpQm7vFww4DDd+Ijz56+lDy+xpnssOndlra11SOC4mvBc3DlI07pducZI4JJGc+XSnuzGof3R7YR28NybiyvJRbT7wRznAYHx2nPPqRVqv9chtdSW9Fkkk0Kgb1XBwxxy5woHLYycnnGBk1n11rcUvaWzvI7Ub47mSYJcEc+3lc446Y8+njUZt2vRaoSPoZGwgz1pLGoem3S3VhbzqCBLGr4bqMjOKkMeeDV5rEY2uxmUlbgORhCBg5GM+6vXFwEhOCQ3RQDjn/Yfypu4IBDOSFHUA8H31EZ97YyxcnacckeRNZeXn8KaQ8zoKkkladI3gcdQzlh7SjxGOnUccipN/cXSvGlss4lCEBd67D6kennxTSQpCBHlVKDaAT4cf0oh38CKHvJFRQhU56dQf5UeNpwnoWm6xIa037wIV745deW5z6AZomsnPX0qsXPaJihi02Lz/wAeQcfAf71Aj1fVkmUxXEdxvwSjLnn0wP0oc3IqnJL8fx6nuui9QMRcQZ8/5UQzmgumSTSx2stzF3Mp/HHnO04NFwaPxv4kuXp4Or1PrTlNIeSPKl1rTJCc560M7RX76Zot3eRbd8SZBYZA5Az64znHjiibYoF20QS9mdSUgEdzkgjI4IP8qnb6KStaBfZLtZHrNpeG7uII2t59geQiIsuOCVJ+vwo02saWpwdSsfd95Qn9a+etc2C6K4UEImdsYGPZFBJZSn4WJPoKVLUa64Eu2+jTvtGjPaLWYl0rVba4AXbHbpcpt4xnqwGTk9eT4cVI7G/Z5NbXq3etRvC0bKUiU5wQQfaPj06dPfWZ6bZXEoaVYTKx5AYgJ6k5PP8AvV37L/aFqPZ3bZ6tC15ZIwBUv/iQ5/hJOMf5Tx5EU+fSZmpVPedGh612YLWlwmmmPM647u4JKLkeDYJX61jt7oGp6bqKrd2qnveIhyRkD8PvBznPlVz7Zfa3Csa2nZZO8kYBpLu5h4j/AMqoep8yePIeIp2h9ttak1RRe6hK7Tyq24gAFuB0AweBjp4UFxuE2gK3RvWnwslnCshwyoqkeWABUlh/CeKH2twt7bR3Nrdd5BIu5GU+H+/86V3ZY+1Mx9Kj+ZLoP4tF3Ydm9Mfw5qOsU3JD8k8kmn2gYKPxseo6dM9OR1610QsF5LBtudw4APXp8POs1S6rR5SSwruvSS2lwot0SSRo88knnJHh6AcdKDzQ3U6d9cGZ5dw6xeyPmOv7zV6CKo5kkHhwxroSBsrIXYeO6Q8/WmS6xlY5PD0ijLazvF3axOc84MXBPyqeI7y0DNbQXEZJAMkQKqRnz6+dWxLW1AxGi58Dn95qFrUEbWAzGCTKPhgtj9BRmPrQ8nO67xAWG/v4pVOb1gM9EJHu4FWnSLiWewhefcJSCGDLg8E4yPdVds4BIWVlYZ8iOKNaUBHJPHk7VYbQefyj+tV4p8TPyX5fQajPjTuaZiIyaerUiAk0J7RKH0TUVY8G1k//AFNFOT1qBqaCTTrtX/C0Dgjz9k1Oys+z547Tj/qEdRJt7pM5/DnGPP8Ay/SgFqouLpN4BjU5b1/eKNdpFUJFyvCLjnB6ngD9/WhtogS3BH43DsT/AKR+poQ/0PQpeVKSzWEjRiNhwxwSBwPdUTtImI47iAY5wc/lz4H0NSO6mZcQlU4/E7YxUe8021+7vNqOoSyhFx7ACgnwHrUY6rdL887OJFSkG87l4K9A3UelIR92M8EH5fs1NksYSQ6O8UZP4pcbj7gKWNFuGg7+PdsbhAyHc/rgZxW5cknkv49p9BzsX24v+zd6wctcWUz5uIM85PVk8m+h8fA1uWmatp+qWkV5aXC9zMMpIeQfMHyPmK+ZPu8sMimRSjeB3DPFWHsn2ln7P6kZSrSWkhAuYB+FvIjyYeHy6GkviVdoVU10fRpkiSMGSUKh6NkbfUDmmO/tpZHVLiIovgrjk9eeffxnwoJYiz1KKK+09o5LeRAVKDIx16jlT+zUspLbp7YDoT7O05f3c4B+lRfGkd5smyXCDiKMMfF2Ix+/hTIluM5Myf8AqIyB885oYvaHTxew2pE+6WTu0kMXsb/LOeDwfCi6qEYDg5rlKA6Y7BudO8bAbJGQeDg/Xz5qLqzlYoFcEhpME8HwY1KihOCPvDKTlgoHQZ9ag33trCO8LhnYHoenw6+6oucZVPUcso9pL448qk27bbuQDxP8hSLThMAY45pSDbdsfWqR6EpdhuA5APpT2Kj2pyoqUBWifRIQcDypidd8MiADDqVPxGKcccUhSC6gnxFTplEfOXaxDHHFlgCEIxt8iPHw/pQWI4ijHTbEo+bZo92xXbG67vaDOuNuSdpX5eefTFArlRFDIP4TGvyAzSR/DD05a3SwI+ApJwh/ET0wKgXff38iFIcgk90rDhR/EfWuKe/YREnB5cjwXjj40Umn7u3VYl5bCxoDjcfCpfxfXs1JKlr9AW3sRc6g8LF5EiIE0h6sfIelS7+V7meSJD3Vsnssqficjwz5Dyokluum2QVcNPIfxHxY9SfQUPuJktkZ87lUePjz19+aPn5UCeNKdYOuY1hTAgVfZ3bNoOxfMnxNEOx3Z4do9SW0W4eJWXcW2FwvPA8Bz/Ij1oezJJp8ktyWEt0QUIHRFOMfT6U92T7Sp2f1Ce4KlgVG1QozkHIGfAefw+GmNzDz/kNGnp9nunaKr3cWo3y3ChtrwziInHP5QDg8VPk7WdnrLMS6m17LFhdy7pnb4gY/rmsun7U6/wBp9RitNMiuCGfKRWue9x6sOnHjx161e4ezXaWJJ4rO2+7RGMCKN7w+wcc/hz+xSc06uzLxpfYI1Cb+140uVb7rbvJ3iTStulQbsAgD8IDFM5bOGBxirDoPabZbi1v1meaJAzSF0G4HPIXdngjBxkeXpCuewev6pCi3V1ZwMoALb3kOMc5GKUPs7v4wgXWgNjMcRQ8DPJ6v7/QYpJ/oavB9Fpsu0OnToD352MODtyD7sZFS3vLKYpDDcBpd2VTa2c/Ksp1LVNN0XTn0vQZZ2dJMz37zZQ+ewYGMnxA8D1zmgFr94u7lfuv3qactlWUbcnrnJ5+ldS+x44nnZuqXFvaoj3k0cKtwgc43e4dT8KdheO4lZ4HDpuwSKynT9QvbWUffY4pVxlhE4dlA68jg+eOKut5bC6RL6xlfvDGuXhJUsvUHAxkjyPr410410yHI3D7LxaDAyemKmgcVTNEacSKHnkZsZ3Nnkev/ABVvQqVBOckVoXogr0akOBUV3wQc45qTP41ClJAbHkanRpR88dqpmn1OV4gVSa4kIG/8pbgcelCL2TcblT/8tWXtZBEO0Fz3Y2lb6QYBOMAvnjoOgqn3Em55gOS0mf1ro7RuqlmosGkDMAkYEtK2R8OBRa1j3XbSkkrBwuDgbiOfoQKhafiEKm3JjiGB6kDipLTC2tVhU7m5ZyDzuOSazW22zdKSlIVeMS5cnccYUeXnVf1N2uLtLKEH8QDY8/8AYUTubnuYWmc7nOQqjz8KFW4aK3urpuZFGwEfxt1+QzTcM52yfPWrwQxfzgyMEJ7uMCOPPkOM/wA6E9efX51KvCNigDqMA0yH7vumCglcnB8ea2wsR5fM9otnY5tTto5Pu7XMUbe1/hsUz7/aGatEerasjNsvryM88rK3T3bqz6LtHqEaBI5EjXPOxBRCy1/U5GVI9TkUN1AI46dPkKzcnFdPSvHzRKxIu6672hVcrq14MEDkvz09DQ/Vu0WuXlnPaTXszQSL7YEbbnA8MiMEjgcZqsvrOoqylryZo2IUsy9Dz09eT9Ks9jp19eWyyyajNE5UHGwZHXxz6nj0pFx0n7KVzyl2v/ATpulPIizXq7Rn2I2b8Hqw8/0o7b20UUsRJjhKsCJEZgVAIP4gcjIz0pybSryCJJF1J8lgG3R565PHtfCgGp3ep2F6IXvDISA6+yQACSBnn05pa4rp7on+Rx+vsm9oZ7+4uI9s9xdRRtuCSTmRTg8cDny6ijPY7Wr2JxBqNu0cTnPn3fqR4DP6+/ECC01NuXvY0kHLf4O8dPU1YNCgnaOXv5+8lDYDJGEwvHgPjTzFLDLzcvG4aLhp6d3c5A3IR1HSrFGQY1JOOKq9oe7EcSnYgXaMe6rHFzGp9K1Ixw+jkzZJ9aiSng+XjUiSokh3A/KpV7NiMM7WSLFqmpTMPaS6nPu9tlH86ptmpkvIx4s4z86P9tLmKTVL/Dbi91K67Tkbd7YOfjmg2jqDebzyEQmjKydNnupksNnIe9nkPiwXpnoP61y6lWMNIx4HUg1ywbNtI4JB7xuSPdSpLaK7AEhfaPygdenjWbry1noP1iB/ekwG9nOWbK20Q8PNvh0rk8gstPjhYjvD7beYJPP6AVJ1S/jwlvaqrMpGcfhGOg9w/l6mge1ry82s+7nLt5+laInyMXLyfjW/ZCncySF8YBpLH2B760LRPs/bUbFdSnl7i2lG6JAuWdfA89Aeo9KqnafRP7Hve5WTvAefUe+rzj9HmunusDZ5pUbOr7kyCPEU9Z2rz8jj1Pl50d0exie8MY2lITtKnq7Yz8/CmE0YeQnTrFnXayzHcdp45z1+uP6Vq+mQs0aEqGUjcCOuOelZn2ghZO7hjUbTcOE5JGeOnzz8eauv2Yaut1p82nzsRNbEMuedyHoM+h+mKg10WssM9kJopB+ZsY/ynGRVI7TRb9YjRQPaSIDI6ZZq0llUysFx+EHp7+aovam3P9v7k5AaJ/qTxUfPG0CZ70My5VxkDGTkeuSD+lENDAVpwC3JXnrnioN4uRL7PO/epP79amaSx+4yurYMj7QR18P5VQx0E9PlefUFJJKRkoAOhznJ+lXKJWEa4OBVO0dVWebauMSLj4Eg1cosd2vuqsvoEkebjpQzU47ibTbqOzYJcPEyxEnHtEcfWiFy3OB1qKSQwBx16VCjfLw+eb9bYq63dnKk0fsO6dVPTn3dKgaXEoluFjJxt2gk1YO21o1rqDXds/EruGQ+OMc/I/T3VX9FljWSUOuQw5HpRl7x6jfLTtaibbRTsC1s0TKeXjlfBRvH6inr+7Ma9xabJZnGGkXovuH86j233eW/YTAOx5Vs4DDwJ9a7qt2IoykQVWYYJAxxSZtLos2lDegu4ZLdCobL/mOep/2pGmSLG8jyEbFRs+pI4qTp1vDcO0l0yqijgMetRby3FqJVjkEiNjBH1BrRFLcMPyOK/BX9Gw9gdbi1fQVtW/7kKBWX1UAfpjFUjtxEy304cHDI5UFcbfH58Uv7LZDD2jEMcnMkOWQt1II8PQEn4VbftC0rvYjcJGeAS+B14xj6/Sin40Y32jKdMvVsxI6gHauQrc8jpXtJvZba5M8g3RsT3mTyfd86iXNu1rKVYcHp6ikNkog52jpVBUtLncFbu50RkAJe8cdRyAy49enw5881OsQ/ZvX1ve6Z4tndyZz7SnBOPXjPPlQXTpxFHoW4qQk7NjPhnirvPFDf252MN/hluf8AnipJ/RTkXZbra4juVhntyHjmTKOvIIqpdolMvaF4wM4WIHw+Zr3Zm/fS79dOuQVt7ht0Bb8j/wAPx5+IHnS9cQf3kLHgkx4z06DGB8ay8k5Q8Pf+Be4TfIM8859ev/FO2MSxRW64yuSwPqcmurD37Ae0o/Nny/3qTGgCrgcAeHh+wKqee32S9FjOJJD+JpHI/wDuSKtcYyinOMiq5pwMW3HAzn61Yo2XYOnSrJdHJkW5Ht58qhrIVbkjJYcemal3xC5DHHjzxQZ7ko7PjKr7RAPOBWa6w9GUzLNcVNRurW16GWQgsTwCxVap93ptxpGo3NleIUmjyjAcg56EeYPUVbg5Ov2CHHtyoRnwJcGr7rOhaN2gCtqKZlQbVljfbIo8s+I9CKnxciicZr5Oq0wxHGABu70H2GX9Kcisb6/FxcRxSTR2wDzuPygnrjritN1Hszo2hQwvYQu0jylXklfcwGCcDy5oX9mM3czai20MjBFOTwPxH+dWnlT3Cd0/FMqKSwRKqrcMoIAPBAAzny86j3N2rFl73cGDAkjzOT4eeK0DXOy9neSmezzbbzvePaHjOfEDII/T0qr3/Yy6jG62aOT0TKn5Hj60Zc7ujV8mnOeIN7P3n9j65Z3rM0aK+WYDqp4OPga3S6hj1LSy0ZDZQMrDkEEdflWCCynmvrawWNe+UlSRgZxn8wPOMGtJ7B6q2mkaLeXMMgz/ANPtfIB53Jn6gVSl9mamqZQe11j90nZR+R9vzH/FB4U3qq52kDOScCtK+0XSYzLHOfZt5mAZ1HKYqXpHZnSdNAdIfvMq/wDmmAOfcOg6eWa6uRJaJCSKPDaS3r6BZQ8SyM6jf7IHtdf1/fS1XmmanoJjnkxPaIcGZCMr/wCw8Pf+lCZ7hJO3NmwA9m7myF95+Pz+QrRTcRS+yc4I2srLkHw5HSld5h1vWVW+08ajZmW2kAIGfYblT5+Y99MRX9zfajbTXMbG6jnijmzySw6N8cA0VayfR5Xu7JDLYHO+MZJiB68eKj5jofRnUe4tJLXVrMrLEWQyIn5kB3cf5hyR5cjxpby1iOluey2wZQSbwQSSAPSnGB4KjjqceJx/Wotlqmn6iX+43cVwVOCEPPQHp16EU+0rbDn5+VNmHnVuk+2fkLnkUejfEa+6q3ZLuIc5yT0qxwJuiUnrjyqkvoCYL1PvmfcWBHkM0MnRhbzEg/gbqM+B9aNTqdx3qp9zUO1LbFp15IQcJA5A9ymvOr2e1OdGOxyZ7UaYGJIDpnw/NWqNHGwwY8k+v9KyZlki1mC4hePvIdjBWGckeYyOKtsPabU+Elgtv/xSj/8Aqmpfqi1qnWk3tjth02JwmCZiQR6IxrMtEutSt455bGeCIZXcJdpLYB6AjNX3Xrq61OCNJBHHEp3HCt+LGOpPv4qp3NhNLiOKSJoBwEjYoW+OOnoKfhpLULcdHYNe1iaXuoJe9nI/7UcQIHqT0okI+1so9mOA+RMygfrQ6CW4sUEUUKQrjkJMoyfXPJp9NUuY1J79go67btDx5Y3VVpfSI4/6AerQXN/rQtIYn++mRk7vgEEdRn4HmjGn6HrelH7y2mBmhBfvZHV9gAOSBnHAHvoJb6lKuvx3yTssjuwLn8XPHPwxR7VNUb7rMkl4zl1K7RJzz6Z6VWt6RNP9i26Zfr2k0Ka0nQfe0TbKpGOoOGAx44/fFBraW77l7e+d4Z4MIcttDgdCPDGKGdiddh0a/a7nbdaMojnCgEqMj2gB5fpkUJ7S3TXHaGfUY72Se2Mpe2e4PJU8gbfAY48OPDmlUeXTOvPoWZj/AHntiSHCzSEN4Nyatk9+seT306nPQuuKzhr1jdJcHl1YNuBxVx0fs9canbR3cl6qrJyFUbmx611yklovbfRP/vSYkCR3c20ceyqHH0qA/aC3spJrWWKR7d8yKyKM5bggjIHnyP8Ag/adj7duZhIV8yMZ92Kmy9htFuI1W4hmOOjCQqfWpq+NMbKMl2yWso+7yFp2JwUfnHTnFXnRu3MCWkVtqj3NvNEioWKmTdgdenWrEfs37Oyx4jiuY3K8Os5yPXnihjfZhcAukWqQujdDLand/pan/Lx0vYtcfl7Qd0rXEuXEtjex3Mfjhc7T6jqPjVptr6/eBGEkOCP4Kp/Zb7PRptyZ7i7725K7AUi2Iq+PHUn3/Lxq9R6HCEAKoTjkt1P0qbr/AFYv4p/omyoQSNo+BofqNr97sri1HsmaJkyeQMjFH5IQcnHNRnh5OeKF8bKK8M4H2eSHXYtTGpxxtFtZESAtgj3sOKNXPZy+uD/1HaPUQp/JCscI/wBIz881aDDxxXli6ZFLjHd6U6PsHYJJ3pvtSeXxdpUYn5ocV2XsbYyrte9vyozkNKvPyUCrmIRnOT08Kaa0JP4mPuFDKBpS37GWuRjULrGP/jjb67ag3HYhWH+FfM46bZYQB/prQDZsBwxwfSktZS44IxR/Y7UYFJ2A7RTXawdxEigk94ZF2KDzng5+GM1Y9L+zOKFke9vizjqFjGPhk1qps5mPPOOPWvGwbxU/SnfJyPoXEinjsTpclhNaEz4kQruLjg+BwBjjrVH1TsbeaSYl1XbcWEJMazwMQQD/ABDBx6Hpnr1raPuR8FIrjWJf2JELKeCCKE1aD+p80XVulrdB7b20Qg4ccHHnWzdj549V7P29+FCk5Qqo4Ug0XvOwWg3lwJptNiLA5IUFA3vCkA/KjEGlpawLBbqscaDCoigBfcB0o8leSSwVYmDo7dSRtZR/7Dn9KkrbquDwalLp+OWZseWMUtoNq5UMcfGouGP5IjP7KeHWnYoz/wCMZ91Ora7uWUk48qlQQMvRcCioYHaOQQc+p+lEFjAUA8kU3BHsOcU/jNaY48RJ12LNJKjyFer1WYggqvkPlXgi5/CPlXq9S4EWI1zXe7Xyr1eopAEtGtcCgDpXq9QOEY4pDKMgAYr1erjhRjVskjkV1VXyFer1ccdKjyHyrm1fIfKvV6uAewAelcIr1ergnQMc13wNer1cBil6U4BXq9ROR//Z">
            <a:hlinkClick r:id="rId5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4763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898" name="AutoShape 42" descr="data:image/jpg;base64,/9j/4AAQSkZJRgABAQAAAQABAAD/2wBDAAkGBwgHBgkIBwgKCgkLDRYPDQwMDRsUFRAWIB0iIiAdHx8kKDQsJCYxJx8fLT0tMTU3Ojo6Iys/RD84QzQ5Ojf/2wBDAQoKCg0MDRoPDxo3JR8lNzc3Nzc3Nzc3Nzc3Nzc3Nzc3Nzc3Nzc3Nzc3Nzc3Nzc3Nzc3Nzc3Nzc3Nzc3Nzc3Nzf/wAARCADEAJsDASIAAhEBAxEB/8QAHAAAAQUBAQEAAAAAAAAAAAAABQIDBAYHAQAI/8QAQBAAAgEDAwEFBQYDBwQCAwAAAQIDAAQRBRIhMQYTQVFhInGBkaEHFDJCsfBSweEVFiNiotHxJDNDclOSk7LC/8QAGQEAAwEBAQAAAAAAAAAAAAAAAQIDBAAF/8QAJREAAwEAAgICAgIDAQAAAAAAAAECEQMhEjEEQRMiMlEUUpGh/9oADAMBAAIRAxEAPwDZK6KTmu0gzHBXQabBrua44cBzXabBru6uOPPnwPHlUZnwxP7zUkmmJdueD4VLkT9jyxdvMCeTUncCOtQI+Dind9NDedi1m9D+eaSW5pkyYOTSe85zmqiEndXjTAkFdL0AaO5rxpkSeFKV85rmwjmeK5XBXiaBx2vVyvVww1mlA0nFe6VwcFjFdpCmlE1wBQruaQDQ7X9cstA05r/UZGWFTgBF3M7HoAPP5VxwTpqQCs1h+2XTri4McOjXzIqlmJeMNgc8Lnn5irxpOuafrlgLzTJu8iPssGGGRsdGHgf1pLfQUmThwc+przHB4pIPHxNIZuapOYiTb0U7ADJOBUOSd1YFCh59pd3Qe/z/AHxSLtneRI1zjBz6fsfrS2QKCCAqr4+HTipVTb6GPW9+kz7MFWPgT4+VTEfdVcuJEt5i/Cso3DnAFGklB5B4603FbtPQUsJRcAjPXNKRwCw+VQmmBIPPWl95n6UOWvGdHhayaJOEB6scU5uzUFZN0kS/5v5VKzSxfkg0sHA2TilcU0p9pvhSuaohRANdzSSMVzNDRxYNcLc00WrgaldBwfLccmsW+1DtCLrtWltaSLOloBE8TElO8J8B0JGfpWjdsNafRtCuLmAAyHEaszbQpbxJ9KwKG6ludfsZpQm7vFww4DDd+Ijz56+lDy+xpnssOndlra11SOC4mvBc3DlI07pducZI4JJGc+XSnuzGof3R7YR28NybiyvJRbT7wRznAYHx2nPPqRVqv9chtdSW9Fkkk0Kgb1XBwxxy5woHLYycnnGBk1n11rcUvaWzvI7Ub47mSYJcEc+3lc446Y8+njUZt2vRaoSPoZGwgz1pLGoem3S3VhbzqCBLGr4bqMjOKkMeeDV5rEY2uxmUlbgORhCBg5GM+6vXFwEhOCQ3RQDjn/Yfypu4IBDOSFHUA8H31EZ97YyxcnacckeRNZeXn8KaQ8zoKkkladI3gcdQzlh7SjxGOnUccipN/cXSvGlss4lCEBd67D6kennxTSQpCBHlVKDaAT4cf0oh38CKHvJFRQhU56dQf5UeNpwnoWm6xIa037wIV745deW5z6AZomsnPX0qsXPaJihi02Lz/wAeQcfAf71Aj1fVkmUxXEdxvwSjLnn0wP0oc3IqnJL8fx6nuui9QMRcQZ8/5UQzmgumSTSx2stzF3Mp/HHnO04NFwaPxv4kuXp4Or1PrTlNIeSPKl1rTJCc560M7RX76Zot3eRbd8SZBYZA5Az64znHjiibYoF20QS9mdSUgEdzkgjI4IP8qnb6KStaBfZLtZHrNpeG7uII2t59geQiIsuOCVJ+vwo02saWpwdSsfd95Qn9a+etc2C6K4UEImdsYGPZFBJZSn4WJPoKVLUa64Eu2+jTvtGjPaLWYl0rVba4AXbHbpcpt4xnqwGTk9eT4cVI7G/Z5NbXq3etRvC0bKUiU5wQQfaPj06dPfWZ6bZXEoaVYTKx5AYgJ6k5PP8AvV37L/aFqPZ3bZ6tC15ZIwBUv/iQ5/hJOMf5Tx5EU+fSZmpVPedGh612YLWlwmmmPM647u4JKLkeDYJX61jt7oGp6bqKrd2qnveIhyRkD8PvBznPlVz7Zfa3Csa2nZZO8kYBpLu5h4j/AMqoep8yePIeIp2h9ttak1RRe6hK7Tyq24gAFuB0AweBjp4UFxuE2gK3RvWnwslnCshwyoqkeWABUlh/CeKH2twt7bR3Nrdd5BIu5GU+H+/86V3ZY+1Mx9Kj+ZLoP4tF3Ydm9Mfw5qOsU3JD8k8kmn2gYKPxseo6dM9OR1610QsF5LBtudw4APXp8POs1S6rR5SSwruvSS2lwot0SSRo88knnJHh6AcdKDzQ3U6d9cGZ5dw6xeyPmOv7zV6CKo5kkHhwxroSBsrIXYeO6Q8/WmS6xlY5PD0ijLazvF3axOc84MXBPyqeI7y0DNbQXEZJAMkQKqRnz6+dWxLW1AxGi58Dn95qFrUEbWAzGCTKPhgtj9BRmPrQ8nO67xAWG/v4pVOb1gM9EJHu4FWnSLiWewhefcJSCGDLg8E4yPdVds4BIWVlYZ8iOKNaUBHJPHk7VYbQefyj+tV4p8TPyX5fQajPjTuaZiIyaerUiAk0J7RKH0TUVY8G1k//AFNFOT1qBqaCTTrtX/C0Dgjz9k1Oys+z547Tj/qEdRJt7pM5/DnGPP8Ay/SgFqouLpN4BjU5b1/eKNdpFUJFyvCLjnB6ngD9/WhtogS3BH43DsT/AKR+poQ/0PQpeVKSzWEjRiNhwxwSBwPdUTtImI47iAY5wc/lz4H0NSO6mZcQlU4/E7YxUe8021+7vNqOoSyhFx7ACgnwHrUY6rdL887OJFSkG87l4K9A3UelIR92M8EH5fs1NksYSQ6O8UZP4pcbj7gKWNFuGg7+PdsbhAyHc/rgZxW5cknkv49p9BzsX24v+zd6wctcWUz5uIM85PVk8m+h8fA1uWmatp+qWkV5aXC9zMMpIeQfMHyPmK+ZPu8sMimRSjeB3DPFWHsn2ln7P6kZSrSWkhAuYB+FvIjyYeHy6GkviVdoVU10fRpkiSMGSUKh6NkbfUDmmO/tpZHVLiIovgrjk9eeffxnwoJYiz1KKK+09o5LeRAVKDIx16jlT+zUspLbp7YDoT7O05f3c4B+lRfGkd5smyXCDiKMMfF2Ix+/hTIluM5Myf8AqIyB885oYvaHTxew2pE+6WTu0kMXsb/LOeDwfCi6qEYDg5rlKA6Y7BudO8bAbJGQeDg/Xz5qLqzlYoFcEhpME8HwY1KihOCPvDKTlgoHQZ9ag33trCO8LhnYHoenw6+6oucZVPUcso9pL448qk27bbuQDxP8hSLThMAY45pSDbdsfWqR6EpdhuA5APpT2Kj2pyoqUBWifRIQcDypidd8MiADDqVPxGKcccUhSC6gnxFTplEfOXaxDHHFlgCEIxt8iPHw/pQWI4ijHTbEo+bZo92xXbG67vaDOuNuSdpX5eefTFArlRFDIP4TGvyAzSR/DD05a3SwI+ApJwh/ET0wKgXff38iFIcgk90rDhR/EfWuKe/YREnB5cjwXjj40Umn7u3VYl5bCxoDjcfCpfxfXs1JKlr9AW3sRc6g8LF5EiIE0h6sfIelS7+V7meSJD3Vsnssqficjwz5Dyokluum2QVcNPIfxHxY9SfQUPuJktkZ87lUePjz19+aPn5UCeNKdYOuY1hTAgVfZ3bNoOxfMnxNEOx3Z4do9SW0W4eJWXcW2FwvPA8Bz/Ij1oezJJp8ktyWEt0QUIHRFOMfT6U92T7Sp2f1Ce4KlgVG1QozkHIGfAefw+GmNzDz/kNGnp9nunaKr3cWo3y3ChtrwziInHP5QDg8VPk7WdnrLMS6m17LFhdy7pnb4gY/rmsun7U6/wBp9RitNMiuCGfKRWue9x6sOnHjx161e4ezXaWJJ4rO2+7RGMCKN7w+wcc/hz+xSc06uzLxpfYI1Cb+140uVb7rbvJ3iTStulQbsAgD8IDFM5bOGBxirDoPabZbi1v1meaJAzSF0G4HPIXdngjBxkeXpCuewev6pCi3V1ZwMoALb3kOMc5GKUPs7v4wgXWgNjMcRQ8DPJ6v7/QYpJ/oavB9Fpsu0OnToD352MODtyD7sZFS3vLKYpDDcBpd2VTa2c/Ksp1LVNN0XTn0vQZZ2dJMz37zZQ+ewYGMnxA8D1zmgFr94u7lfuv3qactlWUbcnrnJ5+ldS+x44nnZuqXFvaoj3k0cKtwgc43e4dT8KdheO4lZ4HDpuwSKynT9QvbWUffY4pVxlhE4dlA68jg+eOKut5bC6RL6xlfvDGuXhJUsvUHAxkjyPr410410yHI3D7LxaDAyemKmgcVTNEacSKHnkZsZ3Nnkev/ABVvQqVBOckVoXogr0akOBUV3wQc45qTP41ClJAbHkanRpR88dqpmn1OV4gVSa4kIG/8pbgcelCL2TcblT/8tWXtZBEO0Fz3Y2lb6QYBOMAvnjoOgqn3Em55gOS0mf1ro7RuqlmosGkDMAkYEtK2R8OBRa1j3XbSkkrBwuDgbiOfoQKhafiEKm3JjiGB6kDipLTC2tVhU7m5ZyDzuOSazW22zdKSlIVeMS5cnccYUeXnVf1N2uLtLKEH8QDY8/8AYUTubnuYWmc7nOQqjz8KFW4aK3urpuZFGwEfxt1+QzTcM52yfPWrwQxfzgyMEJ7uMCOPPkOM/wA6E9efX51KvCNigDqMA0yH7vumCglcnB8ea2wsR5fM9otnY5tTto5Pu7XMUbe1/hsUz7/aGatEerasjNsvryM88rK3T3bqz6LtHqEaBI5EjXPOxBRCy1/U5GVI9TkUN1AI46dPkKzcnFdPSvHzRKxIu6672hVcrq14MEDkvz09DQ/Vu0WuXlnPaTXszQSL7YEbbnA8MiMEjgcZqsvrOoqylryZo2IUsy9Dz09eT9Ks9jp19eWyyyajNE5UHGwZHXxz6nj0pFx0n7KVzyl2v/ATpulPIizXq7Rn2I2b8Hqw8/0o7b20UUsRJjhKsCJEZgVAIP4gcjIz0pybSryCJJF1J8lgG3R565PHtfCgGp3ep2F6IXvDISA6+yQACSBnn05pa4rp7on+Rx+vsm9oZ7+4uI9s9xdRRtuCSTmRTg8cDny6ijPY7Wr2JxBqNu0cTnPn3fqR4DP6+/ECC01NuXvY0kHLf4O8dPU1YNCgnaOXv5+8lDYDJGEwvHgPjTzFLDLzcvG4aLhp6d3c5A3IR1HSrFGQY1JOOKq9oe7EcSnYgXaMe6rHFzGp9K1Ixw+jkzZJ9aiSng+XjUiSokh3A/KpV7NiMM7WSLFqmpTMPaS6nPu9tlH86ptmpkvIx4s4z86P9tLmKTVL/Dbi91K67Tkbd7YOfjmg2jqDebzyEQmjKydNnupksNnIe9nkPiwXpnoP61y6lWMNIx4HUg1ywbNtI4JB7xuSPdSpLaK7AEhfaPygdenjWbry1noP1iB/ekwG9nOWbK20Q8PNvh0rk8gstPjhYjvD7beYJPP6AVJ1S/jwlvaqrMpGcfhGOg9w/l6mge1ry82s+7nLt5+laInyMXLyfjW/ZCncySF8YBpLH2B760LRPs/bUbFdSnl7i2lG6JAuWdfA89Aeo9KqnafRP7Hve5WTvAefUe+rzj9HmunusDZ5pUbOr7kyCPEU9Z2rz8jj1Pl50d0exie8MY2lITtKnq7Yz8/CmE0YeQnTrFnXayzHcdp45z1+uP6Vq+mQs0aEqGUjcCOuOelZn2ghZO7hjUbTcOE5JGeOnzz8eauv2Yaut1p82nzsRNbEMuedyHoM+h+mKg10WssM9kJopB+ZsY/ynGRVI7TRb9YjRQPaSIDI6ZZq0llUysFx+EHp7+aovam3P9v7k5AaJ/qTxUfPG0CZ70My5VxkDGTkeuSD+lENDAVpwC3JXnrnioN4uRL7PO/epP79amaSx+4yurYMj7QR18P5VQx0E9PlefUFJJKRkoAOhznJ+lXKJWEa4OBVO0dVWebauMSLj4Eg1cosd2vuqsvoEkebjpQzU47ibTbqOzYJcPEyxEnHtEcfWiFy3OB1qKSQwBx16VCjfLw+eb9bYq63dnKk0fsO6dVPTn3dKgaXEoluFjJxt2gk1YO21o1rqDXds/EruGQ+OMc/I/T3VX9FljWSUOuQw5HpRl7x6jfLTtaibbRTsC1s0TKeXjlfBRvH6inr+7Ma9xabJZnGGkXovuH86j233eW/YTAOx5Vs4DDwJ9a7qt2IoykQVWYYJAxxSZtLos2lDegu4ZLdCobL/mOep/2pGmSLG8jyEbFRs+pI4qTp1vDcO0l0yqijgMetRby3FqJVjkEiNjBH1BrRFLcMPyOK/BX9Gw9gdbi1fQVtW/7kKBWX1UAfpjFUjtxEy304cHDI5UFcbfH58Uv7LZDD2jEMcnMkOWQt1II8PQEn4VbftC0rvYjcJGeAS+B14xj6/Sin40Y32jKdMvVsxI6gHauQrc8jpXtJvZba5M8g3RsT3mTyfd86iXNu1rKVYcHp6ikNkog52jpVBUtLncFbu50RkAJe8cdRyAy49enw5881OsQ/ZvX1ve6Z4tndyZz7SnBOPXjPPlQXTpxFHoW4qQk7NjPhnirvPFDf252MN/hluf8AnipJ/RTkXZbra4juVhntyHjmTKOvIIqpdolMvaF4wM4WIHw+Zr3Zm/fS79dOuQVt7ht0Bb8j/wAPx5+IHnS9cQf3kLHgkx4z06DGB8ay8k5Q8Pf+Be4TfIM8859ev/FO2MSxRW64yuSwPqcmurD37Ae0o/Nny/3qTGgCrgcAeHh+wKqee32S9FjOJJD+JpHI/wDuSKtcYyinOMiq5pwMW3HAzn61Yo2XYOnSrJdHJkW5Ht58qhrIVbkjJYcemal3xC5DHHjzxQZ7ko7PjKr7RAPOBWa6w9GUzLNcVNRurW16GWQgsTwCxVap93ptxpGo3NleIUmjyjAcg56EeYPUVbg5Ov2CHHtyoRnwJcGr7rOhaN2gCtqKZlQbVljfbIo8s+I9CKnxciicZr5Oq0wxHGABu70H2GX9Kcisb6/FxcRxSTR2wDzuPygnrjritN1Hszo2hQwvYQu0jylXklfcwGCcDy5oX9mM3czai20MjBFOTwPxH+dWnlT3Cd0/FMqKSwRKqrcMoIAPBAAzny86j3N2rFl73cGDAkjzOT4eeK0DXOy9neSmezzbbzvePaHjOfEDII/T0qr3/Yy6jG62aOT0TKn5Hj60Zc7ujV8mnOeIN7P3n9j65Z3rM0aK+WYDqp4OPga3S6hj1LSy0ZDZQMrDkEEdflWCCynmvrawWNe+UlSRgZxn8wPOMGtJ7B6q2mkaLeXMMgz/ANPtfIB53Jn6gVSl9mamqZQe11j90nZR+R9vzH/FB4U3qq52kDOScCtK+0XSYzLHOfZt5mAZ1HKYqXpHZnSdNAdIfvMq/wDmmAOfcOg6eWa6uRJaJCSKPDaS3r6BZQ8SyM6jf7IHtdf1/fS1XmmanoJjnkxPaIcGZCMr/wCw8Pf+lCZ7hJO3NmwA9m7myF95+Pz+QrRTcRS+yc4I2srLkHw5HSld5h1vWVW+08ajZmW2kAIGfYblT5+Y99MRX9zfajbTXMbG6jnijmzySw6N8cA0VayfR5Xu7JDLYHO+MZJiB68eKj5jofRnUe4tJLXVrMrLEWQyIn5kB3cf5hyR5cjxpby1iOluey2wZQSbwQSSAPSnGB4KjjqceJx/Wotlqmn6iX+43cVwVOCEPPQHp16EU+0rbDn5+VNmHnVuk+2fkLnkUejfEa+6q3ZLuIc5yT0qxwJuiUnrjyqkvoCYL1PvmfcWBHkM0MnRhbzEg/gbqM+B9aNTqdx3qp9zUO1LbFp15IQcJA5A9ymvOr2e1OdGOxyZ7UaYGJIDpnw/NWqNHGwwY8k+v9KyZlki1mC4hePvIdjBWGckeYyOKtsPabU+Elgtv/xSj/8Aqmpfqi1qnWk3tjth02JwmCZiQR6IxrMtEutSt455bGeCIZXcJdpLYB6AjNX3Xrq61OCNJBHHEp3HCt+LGOpPv4qp3NhNLiOKSJoBwEjYoW+OOnoKfhpLULcdHYNe1iaXuoJe9nI/7UcQIHqT0okI+1so9mOA+RMygfrQ6CW4sUEUUKQrjkJMoyfXPJp9NUuY1J79go67btDx5Y3VVpfSI4/6AerQXN/rQtIYn++mRk7vgEEdRn4HmjGn6HrelH7y2mBmhBfvZHV9gAOSBnHAHvoJb6lKuvx3yTssjuwLn8XPHPwxR7VNUb7rMkl4zl1K7RJzz6Z6VWt6RNP9i26Zfr2k0Ka0nQfe0TbKpGOoOGAx44/fFBraW77l7e+d4Z4MIcttDgdCPDGKGdiddh0a/a7nbdaMojnCgEqMj2gB5fpkUJ7S3TXHaGfUY72Se2Mpe2e4PJU8gbfAY48OPDmlUeXTOvPoWZj/AHntiSHCzSEN4Nyatk9+seT306nPQuuKzhr1jdJcHl1YNuBxVx0fs9canbR3cl6qrJyFUbmx611yklovbfRP/vSYkCR3c20ceyqHH0qA/aC3spJrWWKR7d8yKyKM5bggjIHnyP8Ag/adj7duZhIV8yMZ92Kmy9htFuI1W4hmOOjCQqfWpq+NMbKMl2yWso+7yFp2JwUfnHTnFXnRu3MCWkVtqj3NvNEioWKmTdgdenWrEfs37Oyx4jiuY3K8Os5yPXnihjfZhcAukWqQujdDLand/pan/Lx0vYtcfl7Qd0rXEuXEtjex3Mfjhc7T6jqPjVptr6/eBGEkOCP4Kp/Zb7PRptyZ7i7725K7AUi2Iq+PHUn3/Lxq9R6HCEAKoTjkt1P0qbr/AFYv4p/omyoQSNo+BofqNr97sri1HsmaJkyeQMjFH5IQcnHNRnh5OeKF8bKK8M4H2eSHXYtTGpxxtFtZESAtgj3sOKNXPZy+uD/1HaPUQp/JCscI/wBIz881aDDxxXli6ZFLjHd6U6PsHYJJ3pvtSeXxdpUYn5ocV2XsbYyrte9vyozkNKvPyUCrmIRnOT08Kaa0JP4mPuFDKBpS37GWuRjULrGP/jjb67ag3HYhWH+FfM46bZYQB/prQDZsBwxwfSktZS44IxR/Y7UYFJ2A7RTXawdxEigk94ZF2KDzng5+GM1Y9L+zOKFke9vizjqFjGPhk1qps5mPPOOPWvGwbxU/SnfJyPoXEinjsTpclhNaEz4kQruLjg+BwBjjrVH1TsbeaSYl1XbcWEJMazwMQQD/ABDBx6Hpnr1raPuR8FIrjWJf2JELKeCCKE1aD+p80XVulrdB7b20Qg4ccHHnWzdj549V7P29+FCk5Qqo4Ug0XvOwWg3lwJptNiLA5IUFA3vCkA/KjEGlpawLBbqscaDCoigBfcB0o8leSSwVYmDo7dSRtZR/7Dn9KkrbquDwalLp+OWZseWMUtoNq5UMcfGouGP5IjP7KeHWnYoz/wCMZ91Ora7uWUk48qlQQMvRcCioYHaOQQc+p+lEFjAUA8kU3BHsOcU/jNaY48RJ12LNJKjyFer1WYggqvkPlXgi5/CPlXq9S4EWI1zXe7Xyr1eopAEtGtcCgDpXq9QOEY4pDKMgAYr1erjhRjVskjkV1VXyFer1ccdKjyHyrm1fIfKvV6uAewAelcIr1ergnQMc13wNer1cBil6U4BXq9ROR//Z">
            <a:hlinkClick r:id="rId5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4763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900" name="AutoShape 44" descr="data:image/jpg;base64,/9j/4AAQSkZJRgABAQAAAQABAAD/2wBDAAkGBwgHBgkIBwgKCgkLDRYPDQwMDRsUFRAWIB0iIiAdHx8kKDQsJCYxJx8fLT0tMTU3Ojo6Iys/RD84QzQ5Ojf/2wBDAQoKCg0MDRoPDxo3JR8lNzc3Nzc3Nzc3Nzc3Nzc3Nzc3Nzc3Nzc3Nzc3Nzc3Nzc3Nzc3Nzc3Nzc3Nzc3Nzc3Nzf/wAARCADEAJsDASIAAhEBAxEB/8QAHAAAAQUBAQEAAAAAAAAAAAAABQIDBAYHAQAI/8QAQBAAAgEDAwEFBQYDBwQCAwAAAQIDAAQRBRIhMQYTQVFhInGBkaEHFDJCsfBSweEVFiNiotHxJDNDclOSk7LC/8QAGQEAAwEBAQAAAAAAAAAAAAAAAQIDBAAF/8QAJREAAwEAAgICAgIDAQAAAAAAAAECEQMhEjEEQRMiMlEUUpGh/9oADAMBAAIRAxEAPwDZK6KTmu0gzHBXQabBrua44cBzXabBru6uOPPnwPHlUZnwxP7zUkmmJdueD4VLkT9jyxdvMCeTUncCOtQI+Dind9NDedi1m9D+eaSW5pkyYOTSe85zmqiEndXjTAkFdL0AaO5rxpkSeFKV85rmwjmeK5XBXiaBx2vVyvVww1mlA0nFe6VwcFjFdpCmlE1wBQruaQDQ7X9cstA05r/UZGWFTgBF3M7HoAPP5VxwTpqQCs1h+2XTri4McOjXzIqlmJeMNgc8Lnn5irxpOuafrlgLzTJu8iPssGGGRsdGHgf1pLfQUmThwc+przHB4pIPHxNIZuapOYiTb0U7ADJOBUOSd1YFCh59pd3Qe/z/AHxSLtneRI1zjBz6fsfrS2QKCCAqr4+HTipVTb6GPW9+kz7MFWPgT4+VTEfdVcuJEt5i/Cso3DnAFGklB5B4603FbtPQUsJRcAjPXNKRwCw+VQmmBIPPWl95n6UOWvGdHhayaJOEB6scU5uzUFZN0kS/5v5VKzSxfkg0sHA2TilcU0p9pvhSuaohRANdzSSMVzNDRxYNcLc00WrgaldBwfLccmsW+1DtCLrtWltaSLOloBE8TElO8J8B0JGfpWjdsNafRtCuLmAAyHEaszbQpbxJ9KwKG6ludfsZpQm7vFww4DDd+Ijz56+lDy+xpnssOndlra11SOC4mvBc3DlI07pducZI4JJGc+XSnuzGof3R7YR28NybiyvJRbT7wRznAYHx2nPPqRVqv9chtdSW9Fkkk0Kgb1XBwxxy5woHLYycnnGBk1n11rcUvaWzvI7Ub47mSYJcEc+3lc446Y8+njUZt2vRaoSPoZGwgz1pLGoem3S3VhbzqCBLGr4bqMjOKkMeeDV5rEY2uxmUlbgORhCBg5GM+6vXFwEhOCQ3RQDjn/Yfypu4IBDOSFHUA8H31EZ97YyxcnacckeRNZeXn8KaQ8zoKkkladI3gcdQzlh7SjxGOnUccipN/cXSvGlss4lCEBd67D6kennxTSQpCBHlVKDaAT4cf0oh38CKHvJFRQhU56dQf5UeNpwnoWm6xIa037wIV745deW5z6AZomsnPX0qsXPaJihi02Lz/wAeQcfAf71Aj1fVkmUxXEdxvwSjLnn0wP0oc3IqnJL8fx6nuui9QMRcQZ8/5UQzmgumSTSx2stzF3Mp/HHnO04NFwaPxv4kuXp4Or1PrTlNIeSPKl1rTJCc560M7RX76Zot3eRbd8SZBYZA5Az64znHjiibYoF20QS9mdSUgEdzkgjI4IP8qnb6KStaBfZLtZHrNpeG7uII2t59geQiIsuOCVJ+vwo02saWpwdSsfd95Qn9a+etc2C6K4UEImdsYGPZFBJZSn4WJPoKVLUa64Eu2+jTvtGjPaLWYl0rVba4AXbHbpcpt4xnqwGTk9eT4cVI7G/Z5NbXq3etRvC0bKUiU5wQQfaPj06dPfWZ6bZXEoaVYTKx5AYgJ6k5PP8AvV37L/aFqPZ3bZ6tC15ZIwBUv/iQ5/hJOMf5Tx5EU+fSZmpVPedGh612YLWlwmmmPM647u4JKLkeDYJX61jt7oGp6bqKrd2qnveIhyRkD8PvBznPlVz7Zfa3Csa2nZZO8kYBpLu5h4j/AMqoep8yePIeIp2h9ttak1RRe6hK7Tyq24gAFuB0AweBjp4UFxuE2gK3RvWnwslnCshwyoqkeWABUlh/CeKH2twt7bR3Nrdd5BIu5GU+H+/86V3ZY+1Mx9Kj+ZLoP4tF3Ydm9Mfw5qOsU3JD8k8kmn2gYKPxseo6dM9OR1610QsF5LBtudw4APXp8POs1S6rR5SSwruvSS2lwot0SSRo88knnJHh6AcdKDzQ3U6d9cGZ5dw6xeyPmOv7zV6CKo5kkHhwxroSBsrIXYeO6Q8/WmS6xlY5PD0ijLazvF3axOc84MXBPyqeI7y0DNbQXEZJAMkQKqRnz6+dWxLW1AxGi58Dn95qFrUEbWAzGCTKPhgtj9BRmPrQ8nO67xAWG/v4pVOb1gM9EJHu4FWnSLiWewhefcJSCGDLg8E4yPdVds4BIWVlYZ8iOKNaUBHJPHk7VYbQefyj+tV4p8TPyX5fQajPjTuaZiIyaerUiAk0J7RKH0TUVY8G1k//AFNFOT1qBqaCTTrtX/C0Dgjz9k1Oys+z547Tj/qEdRJt7pM5/DnGPP8Ay/SgFqouLpN4BjU5b1/eKNdpFUJFyvCLjnB6ngD9/WhtogS3BH43DsT/AKR+poQ/0PQpeVKSzWEjRiNhwxwSBwPdUTtImI47iAY5wc/lz4H0NSO6mZcQlU4/E7YxUe8021+7vNqOoSyhFx7ACgnwHrUY6rdL887OJFSkG87l4K9A3UelIR92M8EH5fs1NksYSQ6O8UZP4pcbj7gKWNFuGg7+PdsbhAyHc/rgZxW5cknkv49p9BzsX24v+zd6wctcWUz5uIM85PVk8m+h8fA1uWmatp+qWkV5aXC9zMMpIeQfMHyPmK+ZPu8sMimRSjeB3DPFWHsn2ln7P6kZSrSWkhAuYB+FvIjyYeHy6GkviVdoVU10fRpkiSMGSUKh6NkbfUDmmO/tpZHVLiIovgrjk9eeffxnwoJYiz1KKK+09o5LeRAVKDIx16jlT+zUspLbp7YDoT7O05f3c4B+lRfGkd5smyXCDiKMMfF2Ix+/hTIluM5Myf8AqIyB885oYvaHTxew2pE+6WTu0kMXsb/LOeDwfCi6qEYDg5rlKA6Y7BudO8bAbJGQeDg/Xz5qLqzlYoFcEhpME8HwY1KihOCPvDKTlgoHQZ9ag33trCO8LhnYHoenw6+6oucZVPUcso9pL448qk27bbuQDxP8hSLThMAY45pSDbdsfWqR6EpdhuA5APpT2Kj2pyoqUBWifRIQcDypidd8MiADDqVPxGKcccUhSC6gnxFTplEfOXaxDHHFlgCEIxt8iPHw/pQWI4ijHTbEo+bZo92xXbG67vaDOuNuSdpX5eefTFArlRFDIP4TGvyAzSR/DD05a3SwI+ApJwh/ET0wKgXff38iFIcgk90rDhR/EfWuKe/YREnB5cjwXjj40Umn7u3VYl5bCxoDjcfCpfxfXs1JKlr9AW3sRc6g8LF5EiIE0h6sfIelS7+V7meSJD3Vsnssqficjwz5Dyokluum2QVcNPIfxHxY9SfQUPuJktkZ87lUePjz19+aPn5UCeNKdYOuY1hTAgVfZ3bNoOxfMnxNEOx3Z4do9SW0W4eJWXcW2FwvPA8Bz/Ij1oezJJp8ktyWEt0QUIHRFOMfT6U92T7Sp2f1Ce4KlgVG1QozkHIGfAefw+GmNzDz/kNGnp9nunaKr3cWo3y3ChtrwziInHP5QDg8VPk7WdnrLMS6m17LFhdy7pnb4gY/rmsun7U6/wBp9RitNMiuCGfKRWue9x6sOnHjx161e4ezXaWJJ4rO2+7RGMCKN7w+wcc/hz+xSc06uzLxpfYI1Cb+140uVb7rbvJ3iTStulQbsAgD8IDFM5bOGBxirDoPabZbi1v1meaJAzSF0G4HPIXdngjBxkeXpCuewev6pCi3V1ZwMoALb3kOMc5GKUPs7v4wgXWgNjMcRQ8DPJ6v7/QYpJ/oavB9Fpsu0OnToD352MODtyD7sZFS3vLKYpDDcBpd2VTa2c/Ksp1LVNN0XTn0vQZZ2dJMz37zZQ+ewYGMnxA8D1zmgFr94u7lfuv3qactlWUbcnrnJ5+ldS+x44nnZuqXFvaoj3k0cKtwgc43e4dT8KdheO4lZ4HDpuwSKynT9QvbWUffY4pVxlhE4dlA68jg+eOKut5bC6RL6xlfvDGuXhJUsvUHAxkjyPr410410yHI3D7LxaDAyemKmgcVTNEacSKHnkZsZ3Nnkev/ABVvQqVBOckVoXogr0akOBUV3wQc45qTP41ClJAbHkanRpR88dqpmn1OV4gVSa4kIG/8pbgcelCL2TcblT/8tWXtZBEO0Fz3Y2lb6QYBOMAvnjoOgqn3Em55gOS0mf1ro7RuqlmosGkDMAkYEtK2R8OBRa1j3XbSkkrBwuDgbiOfoQKhafiEKm3JjiGB6kDipLTC2tVhU7m5ZyDzuOSazW22zdKSlIVeMS5cnccYUeXnVf1N2uLtLKEH8QDY8/8AYUTubnuYWmc7nOQqjz8KFW4aK3urpuZFGwEfxt1+QzTcM52yfPWrwQxfzgyMEJ7uMCOPPkOM/wA6E9efX51KvCNigDqMA0yH7vumCglcnB8ea2wsR5fM9otnY5tTto5Pu7XMUbe1/hsUz7/aGatEerasjNsvryM88rK3T3bqz6LtHqEaBI5EjXPOxBRCy1/U5GVI9TkUN1AI46dPkKzcnFdPSvHzRKxIu6672hVcrq14MEDkvz09DQ/Vu0WuXlnPaTXszQSL7YEbbnA8MiMEjgcZqsvrOoqylryZo2IUsy9Dz09eT9Ks9jp19eWyyyajNE5UHGwZHXxz6nj0pFx0n7KVzyl2v/ATpulPIizXq7Rn2I2b8Hqw8/0o7b20UUsRJjhKsCJEZgVAIP4gcjIz0pybSryCJJF1J8lgG3R565PHtfCgGp3ep2F6IXvDISA6+yQACSBnn05pa4rp7on+Rx+vsm9oZ7+4uI9s9xdRRtuCSTmRTg8cDny6ijPY7Wr2JxBqNu0cTnPn3fqR4DP6+/ECC01NuXvY0kHLf4O8dPU1YNCgnaOXv5+8lDYDJGEwvHgPjTzFLDLzcvG4aLhp6d3c5A3IR1HSrFGQY1JOOKq9oe7EcSnYgXaMe6rHFzGp9K1Ixw+jkzZJ9aiSng+XjUiSokh3A/KpV7NiMM7WSLFqmpTMPaS6nPu9tlH86ptmpkvIx4s4z86P9tLmKTVL/Dbi91K67Tkbd7YOfjmg2jqDebzyEQmjKydNnupksNnIe9nkPiwXpnoP61y6lWMNIx4HUg1ywbNtI4JB7xuSPdSpLaK7AEhfaPygdenjWbry1noP1iB/ekwG9nOWbK20Q8PNvh0rk8gstPjhYjvD7beYJPP6AVJ1S/jwlvaqrMpGcfhGOg9w/l6mge1ry82s+7nLt5+laInyMXLyfjW/ZCncySF8YBpLH2B760LRPs/bUbFdSnl7i2lG6JAuWdfA89Aeo9KqnafRP7Hve5WTvAefUe+rzj9HmunusDZ5pUbOr7kyCPEU9Z2rz8jj1Pl50d0exie8MY2lITtKnq7Yz8/CmE0YeQnTrFnXayzHcdp45z1+uP6Vq+mQs0aEqGUjcCOuOelZn2ghZO7hjUbTcOE5JGeOnzz8eauv2Yaut1p82nzsRNbEMuedyHoM+h+mKg10WssM9kJopB+ZsY/ynGRVI7TRb9YjRQPaSIDI6ZZq0llUysFx+EHp7+aovam3P9v7k5AaJ/qTxUfPG0CZ70My5VxkDGTkeuSD+lENDAVpwC3JXnrnioN4uRL7PO/epP79amaSx+4yurYMj7QR18P5VQx0E9PlefUFJJKRkoAOhznJ+lXKJWEa4OBVO0dVWebauMSLj4Eg1cosd2vuqsvoEkebjpQzU47ibTbqOzYJcPEyxEnHtEcfWiFy3OB1qKSQwBx16VCjfLw+eb9bYq63dnKk0fsO6dVPTn3dKgaXEoluFjJxt2gk1YO21o1rqDXds/EruGQ+OMc/I/T3VX9FljWSUOuQw5HpRl7x6jfLTtaibbRTsC1s0TKeXjlfBRvH6inr+7Ma9xabJZnGGkXovuH86j233eW/YTAOx5Vs4DDwJ9a7qt2IoykQVWYYJAxxSZtLos2lDegu4ZLdCobL/mOep/2pGmSLG8jyEbFRs+pI4qTp1vDcO0l0yqijgMetRby3FqJVjkEiNjBH1BrRFLcMPyOK/BX9Gw9gdbi1fQVtW/7kKBWX1UAfpjFUjtxEy304cHDI5UFcbfH58Uv7LZDD2jEMcnMkOWQt1II8PQEn4VbftC0rvYjcJGeAS+B14xj6/Sin40Y32jKdMvVsxI6gHauQrc8jpXtJvZba5M8g3RsT3mTyfd86iXNu1rKVYcHp6ikNkog52jpVBUtLncFbu50RkAJe8cdRyAy49enw5881OsQ/ZvX1ve6Z4tndyZz7SnBOPXjPPlQXTpxFHoW4qQk7NjPhnirvPFDf252MN/hluf8AnipJ/RTkXZbra4juVhntyHjmTKOvIIqpdolMvaF4wM4WIHw+Zr3Zm/fS79dOuQVt7ht0Bb8j/wAPx5+IHnS9cQf3kLHgkx4z06DGB8ay8k5Q8Pf+Be4TfIM8859ev/FO2MSxRW64yuSwPqcmurD37Ae0o/Nny/3qTGgCrgcAeHh+wKqee32S9FjOJJD+JpHI/wDuSKtcYyinOMiq5pwMW3HAzn61Yo2XYOnSrJdHJkW5Ht58qhrIVbkjJYcemal3xC5DHHjzxQZ7ko7PjKr7RAPOBWa6w9GUzLNcVNRurW16GWQgsTwCxVap93ptxpGo3NleIUmjyjAcg56EeYPUVbg5Ov2CHHtyoRnwJcGr7rOhaN2gCtqKZlQbVljfbIo8s+I9CKnxciicZr5Oq0wxHGABu70H2GX9Kcisb6/FxcRxSTR2wDzuPygnrjritN1Hszo2hQwvYQu0jylXklfcwGCcDy5oX9mM3czai20MjBFOTwPxH+dWnlT3Cd0/FMqKSwRKqrcMoIAPBAAzny86j3N2rFl73cGDAkjzOT4eeK0DXOy9neSmezzbbzvePaHjOfEDII/T0qr3/Yy6jG62aOT0TKn5Hj60Zc7ujV8mnOeIN7P3n9j65Z3rM0aK+WYDqp4OPga3S6hj1LSy0ZDZQMrDkEEdflWCCynmvrawWNe+UlSRgZxn8wPOMGtJ7B6q2mkaLeXMMgz/ANPtfIB53Jn6gVSl9mamqZQe11j90nZR+R9vzH/FB4U3qq52kDOScCtK+0XSYzLHOfZt5mAZ1HKYqXpHZnSdNAdIfvMq/wDmmAOfcOg6eWa6uRJaJCSKPDaS3r6BZQ8SyM6jf7IHtdf1/fS1XmmanoJjnkxPaIcGZCMr/wCw8Pf+lCZ7hJO3NmwA9m7myF95+Pz+QrRTcRS+yc4I2srLkHw5HSld5h1vWVW+08ajZmW2kAIGfYblT5+Y99MRX9zfajbTXMbG6jnijmzySw6N8cA0VayfR5Xu7JDLYHO+MZJiB68eKj5jofRnUe4tJLXVrMrLEWQyIn5kB3cf5hyR5cjxpby1iOluey2wZQSbwQSSAPSnGB4KjjqceJx/Wotlqmn6iX+43cVwVOCEPPQHp16EU+0rbDn5+VNmHnVuk+2fkLnkUejfEa+6q3ZLuIc5yT0qxwJuiUnrjyqkvoCYL1PvmfcWBHkM0MnRhbzEg/gbqM+B9aNTqdx3qp9zUO1LbFp15IQcJA5A9ymvOr2e1OdGOxyZ7UaYGJIDpnw/NWqNHGwwY8k+v9KyZlki1mC4hePvIdjBWGckeYyOKtsPabU+Elgtv/xSj/8Aqmpfqi1qnWk3tjth02JwmCZiQR6IxrMtEutSt455bGeCIZXcJdpLYB6AjNX3Xrq61OCNJBHHEp3HCt+LGOpPv4qp3NhNLiOKSJoBwEjYoW+OOnoKfhpLULcdHYNe1iaXuoJe9nI/7UcQIHqT0okI+1so9mOA+RMygfrQ6CW4sUEUUKQrjkJMoyfXPJp9NUuY1J79go67btDx5Y3VVpfSI4/6AerQXN/rQtIYn++mRk7vgEEdRn4HmjGn6HrelH7y2mBmhBfvZHV9gAOSBnHAHvoJb6lKuvx3yTssjuwLn8XPHPwxR7VNUb7rMkl4zl1K7RJzz6Z6VWt6RNP9i26Zfr2k0Ka0nQfe0TbKpGOoOGAx44/fFBraW77l7e+d4Z4MIcttDgdCPDGKGdiddh0a/a7nbdaMojnCgEqMj2gB5fpkUJ7S3TXHaGfUY72Se2Mpe2e4PJU8gbfAY48OPDmlUeXTOvPoWZj/AHntiSHCzSEN4Nyatk9+seT306nPQuuKzhr1jdJcHl1YNuBxVx0fs9canbR3cl6qrJyFUbmx611yklovbfRP/vSYkCR3c20ceyqHH0qA/aC3spJrWWKR7d8yKyKM5bggjIHnyP8Ag/adj7duZhIV8yMZ92Kmy9htFuI1W4hmOOjCQqfWpq+NMbKMl2yWso+7yFp2JwUfnHTnFXnRu3MCWkVtqj3NvNEioWKmTdgdenWrEfs37Oyx4jiuY3K8Os5yPXnihjfZhcAukWqQujdDLand/pan/Lx0vYtcfl7Qd0rXEuXEtjex3Mfjhc7T6jqPjVptr6/eBGEkOCP4Kp/Zb7PRptyZ7i7725K7AUi2Iq+PHUn3/Lxq9R6HCEAKoTjkt1P0qbr/AFYv4p/omyoQSNo+BofqNr97sri1HsmaJkyeQMjFH5IQcnHNRnh5OeKF8bKK8M4H2eSHXYtTGpxxtFtZESAtgj3sOKNXPZy+uD/1HaPUQp/JCscI/wBIz881aDDxxXli6ZFLjHd6U6PsHYJJ3pvtSeXxdpUYn5ocV2XsbYyrte9vyozkNKvPyUCrmIRnOT08Kaa0JP4mPuFDKBpS37GWuRjULrGP/jjb67ag3HYhWH+FfM46bZYQB/prQDZsBwxwfSktZS44IxR/Y7UYFJ2A7RTXawdxEigk94ZF2KDzng5+GM1Y9L+zOKFke9vizjqFjGPhk1qps5mPPOOPWvGwbxU/SnfJyPoXEinjsTpclhNaEz4kQruLjg+BwBjjrVH1TsbeaSYl1XbcWEJMazwMQQD/ABDBx6Hpnr1raPuR8FIrjWJf2JELKeCCKE1aD+p80XVulrdB7b20Qg4ccHHnWzdj549V7P29+FCk5Qqo4Ug0XvOwWg3lwJptNiLA5IUFA3vCkA/KjEGlpawLBbqscaDCoigBfcB0o8leSSwVYmDo7dSRtZR/7Dn9KkrbquDwalLp+OWZseWMUtoNq5UMcfGouGP5IjP7KeHWnYoz/wCMZ91Ora7uWUk48qlQQMvRcCioYHaOQQc+p+lEFjAUA8kU3BHsOcU/jNaY48RJ12LNJKjyFer1WYggqvkPlXgi5/CPlXq9S4EWI1zXe7Xyr1eopAEtGtcCgDpXq9QOEY4pDKMgAYr1erjhRjVskjkV1VXyFer1ccdKjyHyrm1fIfKvV6uAewAelcIr1ergnQMc13wNer1cBil6U4BXq9ROR//Z">
            <a:hlinkClick r:id="rId5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4763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902" name="AutoShape 46" descr="data:image/jpg;base64,/9j/4AAQSkZJRgABAQAAAQABAAD/2wBDAAkGBwgHBgkIBwgKCgkLDRYPDQwMDRsUFRAWIB0iIiAdHx8kKDQsJCYxJx8fLT0tMTU3Ojo6Iys/RD84QzQ5Ojf/2wBDAQoKCg0MDRoPDxo3JR8lNzc3Nzc3Nzc3Nzc3Nzc3Nzc3Nzc3Nzc3Nzc3Nzc3Nzc3Nzc3Nzc3Nzc3Nzc3Nzc3Nzf/wAARCADEAJsDASIAAhEBAxEB/8QAHAAAAQUBAQEAAAAAAAAAAAAABQIDBAYHAQAI/8QAQBAAAgEDAwEFBQYDBwQCAwAAAQIDAAQRBRIhMQYTQVFhInGBkaEHFDJCsfBSweEVFiNiotHxJDNDclOSk7LC/8QAGQEAAwEBAQAAAAAAAAAAAAAAAQIDBAAF/8QAJREAAwEAAgICAgIDAQAAAAAAAAECEQMhEjEEQRMiMlEUUpGh/9oADAMBAAIRAxEAPwDZK6KTmu0gzHBXQabBrua44cBzXabBru6uOPPnwPHlUZnwxP7zUkmmJdueD4VLkT9jyxdvMCeTUncCOtQI+Dind9NDedi1m9D+eaSW5pkyYOTSe85zmqiEndXjTAkFdL0AaO5rxpkSeFKV85rmwjmeK5XBXiaBx2vVyvVww1mlA0nFe6VwcFjFdpCmlE1wBQruaQDQ7X9cstA05r/UZGWFTgBF3M7HoAPP5VxwTpqQCs1h+2XTri4McOjXzIqlmJeMNgc8Lnn5irxpOuafrlgLzTJu8iPssGGGRsdGHgf1pLfQUmThwc+przHB4pIPHxNIZuapOYiTb0U7ADJOBUOSd1YFCh59pd3Qe/z/AHxSLtneRI1zjBz6fsfrS2QKCCAqr4+HTipVTb6GPW9+kz7MFWPgT4+VTEfdVcuJEt5i/Cso3DnAFGklB5B4603FbtPQUsJRcAjPXNKRwCw+VQmmBIPPWl95n6UOWvGdHhayaJOEB6scU5uzUFZN0kS/5v5VKzSxfkg0sHA2TilcU0p9pvhSuaohRANdzSSMVzNDRxYNcLc00WrgaldBwfLccmsW+1DtCLrtWltaSLOloBE8TElO8J8B0JGfpWjdsNafRtCuLmAAyHEaszbQpbxJ9KwKG6ludfsZpQm7vFww4DDd+Ijz56+lDy+xpnssOndlra11SOC4mvBc3DlI07pducZI4JJGc+XSnuzGof3R7YR28NybiyvJRbT7wRznAYHx2nPPqRVqv9chtdSW9Fkkk0Kgb1XBwxxy5woHLYycnnGBk1n11rcUvaWzvI7Ub47mSYJcEc+3lc446Y8+njUZt2vRaoSPoZGwgz1pLGoem3S3VhbzqCBLGr4bqMjOKkMeeDV5rEY2uxmUlbgORhCBg5GM+6vXFwEhOCQ3RQDjn/Yfypu4IBDOSFHUA8H31EZ97YyxcnacckeRNZeXn8KaQ8zoKkkladI3gcdQzlh7SjxGOnUccipN/cXSvGlss4lCEBd67D6kennxTSQpCBHlVKDaAT4cf0oh38CKHvJFRQhU56dQf5UeNpwnoWm6xIa037wIV745deW5z6AZomsnPX0qsXPaJihi02Lz/wAeQcfAf71Aj1fVkmUxXEdxvwSjLnn0wP0oc3IqnJL8fx6nuui9QMRcQZ8/5UQzmgumSTSx2stzF3Mp/HHnO04NFwaPxv4kuXp4Or1PrTlNIeSPKl1rTJCc560M7RX76Zot3eRbd8SZBYZA5Az64znHjiibYoF20QS9mdSUgEdzkgjI4IP8qnb6KStaBfZLtZHrNpeG7uII2t59geQiIsuOCVJ+vwo02saWpwdSsfd95Qn9a+etc2C6K4UEImdsYGPZFBJZSn4WJPoKVLUa64Eu2+jTvtGjPaLWYl0rVba4AXbHbpcpt4xnqwGTk9eT4cVI7G/Z5NbXq3etRvC0bKUiU5wQQfaPj06dPfWZ6bZXEoaVYTKx5AYgJ6k5PP8AvV37L/aFqPZ3bZ6tC15ZIwBUv/iQ5/hJOMf5Tx5EU+fSZmpVPedGh612YLWlwmmmPM647u4JKLkeDYJX61jt7oGp6bqKrd2qnveIhyRkD8PvBznPlVz7Zfa3Csa2nZZO8kYBpLu5h4j/AMqoep8yePIeIp2h9ttak1RRe6hK7Tyq24gAFuB0AweBjp4UFxuE2gK3RvWnwslnCshwyoqkeWABUlh/CeKH2twt7bR3Nrdd5BIu5GU+H+/86V3ZY+1Mx9Kj+ZLoP4tF3Ydm9Mfw5qOsU3JD8k8kmn2gYKPxseo6dM9OR1610QsF5LBtudw4APXp8POs1S6rR5SSwruvSS2lwot0SSRo88knnJHh6AcdKDzQ3U6d9cGZ5dw6xeyPmOv7zV6CKo5kkHhwxroSBsrIXYeO6Q8/WmS6xlY5PD0ijLazvF3axOc84MXBPyqeI7y0DNbQXEZJAMkQKqRnz6+dWxLW1AxGi58Dn95qFrUEbWAzGCTKPhgtj9BRmPrQ8nO67xAWG/v4pVOb1gM9EJHu4FWnSLiWewhefcJSCGDLg8E4yPdVds4BIWVlYZ8iOKNaUBHJPHk7VYbQefyj+tV4p8TPyX5fQajPjTuaZiIyaerUiAk0J7RKH0TUVY8G1k//AFNFOT1qBqaCTTrtX/C0Dgjz9k1Oys+z547Tj/qEdRJt7pM5/DnGPP8Ay/SgFqouLpN4BjU5b1/eKNdpFUJFyvCLjnB6ngD9/WhtogS3BH43DsT/AKR+poQ/0PQpeVKSzWEjRiNhwxwSBwPdUTtImI47iAY5wc/lz4H0NSO6mZcQlU4/E7YxUe8021+7vNqOoSyhFx7ACgnwHrUY6rdL887OJFSkG87l4K9A3UelIR92M8EH5fs1NksYSQ6O8UZP4pcbj7gKWNFuGg7+PdsbhAyHc/rgZxW5cknkv49p9BzsX24v+zd6wctcWUz5uIM85PVk8m+h8fA1uWmatp+qWkV5aXC9zMMpIeQfMHyPmK+ZPu8sMimRSjeB3DPFWHsn2ln7P6kZSrSWkhAuYB+FvIjyYeHy6GkviVdoVU10fRpkiSMGSUKh6NkbfUDmmO/tpZHVLiIovgrjk9eeffxnwoJYiz1KKK+09o5LeRAVKDIx16jlT+zUspLbp7YDoT7O05f3c4B+lRfGkd5smyXCDiKMMfF2Ix+/hTIluM5Myf8AqIyB885oYvaHTxew2pE+6WTu0kMXsb/LOeDwfCi6qEYDg5rlKA6Y7BudO8bAbJGQeDg/Xz5qLqzlYoFcEhpME8HwY1KihOCPvDKTlgoHQZ9ag33trCO8LhnYHoenw6+6oucZVPUcso9pL448qk27bbuQDxP8hSLThMAY45pSDbdsfWqR6EpdhuA5APpT2Kj2pyoqUBWifRIQcDypidd8MiADDqVPxGKcccUhSC6gnxFTplEfOXaxDHHFlgCEIxt8iPHw/pQWI4ijHTbEo+bZo92xXbG67vaDOuNuSdpX5eefTFArlRFDIP4TGvyAzSR/DD05a3SwI+ApJwh/ET0wKgXff38iFIcgk90rDhR/EfWuKe/YREnB5cjwXjj40Umn7u3VYl5bCxoDjcfCpfxfXs1JKlr9AW3sRc6g8LF5EiIE0h6sfIelS7+V7meSJD3Vsnssqficjwz5Dyokluum2QVcNPIfxHxY9SfQUPuJktkZ87lUePjz19+aPn5UCeNKdYOuY1hTAgVfZ3bNoOxfMnxNEOx3Z4do9SW0W4eJWXcW2FwvPA8Bz/Ij1oezJJp8ktyWEt0QUIHRFOMfT6U92T7Sp2f1Ce4KlgVG1QozkHIGfAefw+GmNzDz/kNGnp9nunaKr3cWo3y3ChtrwziInHP5QDg8VPk7WdnrLMS6m17LFhdy7pnb4gY/rmsun7U6/wBp9RitNMiuCGfKRWue9x6sOnHjx161e4ezXaWJJ4rO2+7RGMCKN7w+wcc/hz+xSc06uzLxpfYI1Cb+140uVb7rbvJ3iTStulQbsAgD8IDFM5bOGBxirDoPabZbi1v1meaJAzSF0G4HPIXdngjBxkeXpCuewev6pCi3V1ZwMoALb3kOMc5GKUPs7v4wgXWgNjMcRQ8DPJ6v7/QYpJ/oavB9Fpsu0OnToD352MODtyD7sZFS3vLKYpDDcBpd2VTa2c/Ksp1LVNN0XTn0vQZZ2dJMz37zZQ+ewYGMnxA8D1zmgFr94u7lfuv3qactlWUbcnrnJ5+ldS+x44nnZuqXFvaoj3k0cKtwgc43e4dT8KdheO4lZ4HDpuwSKynT9QvbWUffY4pVxlhE4dlA68jg+eOKut5bC6RL6xlfvDGuXhJUsvUHAxkjyPr410410yHI3D7LxaDAyemKmgcVTNEacSKHnkZsZ3Nnkev/ABVvQqVBOckVoXogr0akOBUV3wQc45qTP41ClJAbHkanRpR88dqpmn1OV4gVSa4kIG/8pbgcelCL2TcblT/8tWXtZBEO0Fz3Y2lb6QYBOMAvnjoOgqn3Em55gOS0mf1ro7RuqlmosGkDMAkYEtK2R8OBRa1j3XbSkkrBwuDgbiOfoQKhafiEKm3JjiGB6kDipLTC2tVhU7m5ZyDzuOSazW22zdKSlIVeMS5cnccYUeXnVf1N2uLtLKEH8QDY8/8AYUTubnuYWmc7nOQqjz8KFW4aK3urpuZFGwEfxt1+QzTcM52yfPWrwQxfzgyMEJ7uMCOPPkOM/wA6E9efX51KvCNigDqMA0yH7vumCglcnB8ea2wsR5fM9otnY5tTto5Pu7XMUbe1/hsUz7/aGatEerasjNsvryM88rK3T3bqz6LtHqEaBI5EjXPOxBRCy1/U5GVI9TkUN1AI46dPkKzcnFdPSvHzRKxIu6672hVcrq14MEDkvz09DQ/Vu0WuXlnPaTXszQSL7YEbbnA8MiMEjgcZqsvrOoqylryZo2IUsy9Dz09eT9Ks9jp19eWyyyajNE5UHGwZHXxz6nj0pFx0n7KVzyl2v/ATpulPIizXq7Rn2I2b8Hqw8/0o7b20UUsRJjhKsCJEZgVAIP4gcjIz0pybSryCJJF1J8lgG3R565PHtfCgGp3ep2F6IXvDISA6+yQACSBnn05pa4rp7on+Rx+vsm9oZ7+4uI9s9xdRRtuCSTmRTg8cDny6ijPY7Wr2JxBqNu0cTnPn3fqR4DP6+/ECC01NuXvY0kHLf4O8dPU1YNCgnaOXv5+8lDYDJGEwvHgPjTzFLDLzcvG4aLhp6d3c5A3IR1HSrFGQY1JOOKq9oe7EcSnYgXaMe6rHFzGp9K1Ixw+jkzZJ9aiSng+XjUiSokh3A/KpV7NiMM7WSLFqmpTMPaS6nPu9tlH86ptmpkvIx4s4z86P9tLmKTVL/Dbi91K67Tkbd7YOfjmg2jqDebzyEQmjKydNnupksNnIe9nkPiwXpnoP61y6lWMNIx4HUg1ywbNtI4JB7xuSPdSpLaK7AEhfaPygdenjWbry1noP1iB/ekwG9nOWbK20Q8PNvh0rk8gstPjhYjvD7beYJPP6AVJ1S/jwlvaqrMpGcfhGOg9w/l6mge1ry82s+7nLt5+laInyMXLyfjW/ZCncySF8YBpLH2B760LRPs/bUbFdSnl7i2lG6JAuWdfA89Aeo9KqnafRP7Hve5WTvAefUe+rzj9HmunusDZ5pUbOr7kyCPEU9Z2rz8jj1Pl50d0exie8MY2lITtKnq7Yz8/CmE0YeQnTrFnXayzHcdp45z1+uP6Vq+mQs0aEqGUjcCOuOelZn2ghZO7hjUbTcOE5JGeOnzz8eauv2Yaut1p82nzsRNbEMuedyHoM+h+mKg10WssM9kJopB+ZsY/ynGRVI7TRb9YjRQPaSIDI6ZZq0llUysFx+EHp7+aovam3P9v7k5AaJ/qTxUfPG0CZ70My5VxkDGTkeuSD+lENDAVpwC3JXnrnioN4uRL7PO/epP79amaSx+4yurYMj7QR18P5VQx0E9PlefUFJJKRkoAOhznJ+lXKJWEa4OBVO0dVWebauMSLj4Eg1cosd2vuqsvoEkebjpQzU47ibTbqOzYJcPEyxEnHtEcfWiFy3OB1qKSQwBx16VCjfLw+eb9bYq63dnKk0fsO6dVPTn3dKgaXEoluFjJxt2gk1YO21o1rqDXds/EruGQ+OMc/I/T3VX9FljWSUOuQw5HpRl7x6jfLTtaibbRTsC1s0TKeXjlfBRvH6inr+7Ma9xabJZnGGkXovuH86j233eW/YTAOx5Vs4DDwJ9a7qt2IoykQVWYYJAxxSZtLos2lDegu4ZLdCobL/mOep/2pGmSLG8jyEbFRs+pI4qTp1vDcO0l0yqijgMetRby3FqJVjkEiNjBH1BrRFLcMPyOK/BX9Gw9gdbi1fQVtW/7kKBWX1UAfpjFUjtxEy304cHDI5UFcbfH58Uv7LZDD2jEMcnMkOWQt1II8PQEn4VbftC0rvYjcJGeAS+B14xj6/Sin40Y32jKdMvVsxI6gHauQrc8jpXtJvZba5M8g3RsT3mTyfd86iXNu1rKVYcHp6ikNkog52jpVBUtLncFbu50RkAJe8cdRyAy49enw5881OsQ/ZvX1ve6Z4tndyZz7SnBOPXjPPlQXTpxFHoW4qQk7NjPhnirvPFDf252MN/hluf8AnipJ/RTkXZbra4juVhntyHjmTKOvIIqpdolMvaF4wM4WIHw+Zr3Zm/fS79dOuQVt7ht0Bb8j/wAPx5+IHnS9cQf3kLHgkx4z06DGB8ay8k5Q8Pf+Be4TfIM8859ev/FO2MSxRW64yuSwPqcmurD37Ae0o/Nny/3qTGgCrgcAeHh+wKqee32S9FjOJJD+JpHI/wDuSKtcYyinOMiq5pwMW3HAzn61Yo2XYOnSrJdHJkW5Ht58qhrIVbkjJYcemal3xC5DHHjzxQZ7ko7PjKr7RAPOBWa6w9GUzLNcVNRurW16GWQgsTwCxVap93ptxpGo3NleIUmjyjAcg56EeYPUVbg5Ov2CHHtyoRnwJcGr7rOhaN2gCtqKZlQbVljfbIo8s+I9CKnxciicZr5Oq0wxHGABu70H2GX9Kcisb6/FxcRxSTR2wDzuPygnrjritN1Hszo2hQwvYQu0jylXklfcwGCcDy5oX9mM3czai20MjBFOTwPxH+dWnlT3Cd0/FMqKSwRKqrcMoIAPBAAzny86j3N2rFl73cGDAkjzOT4eeK0DXOy9neSmezzbbzvePaHjOfEDII/T0qr3/Yy6jG62aOT0TKn5Hj60Zc7ujV8mnOeIN7P3n9j65Z3rM0aK+WYDqp4OPga3S6hj1LSy0ZDZQMrDkEEdflWCCynmvrawWNe+UlSRgZxn8wPOMGtJ7B6q2mkaLeXMMgz/ANPtfIB53Jn6gVSl9mamqZQe11j90nZR+R9vzH/FB4U3qq52kDOScCtK+0XSYzLHOfZt5mAZ1HKYqXpHZnSdNAdIfvMq/wDmmAOfcOg6eWa6uRJaJCSKPDaS3r6BZQ8SyM6jf7IHtdf1/fS1XmmanoJjnkxPaIcGZCMr/wCw8Pf+lCZ7hJO3NmwA9m7myF95+Pz+QrRTcRS+yc4I2srLkHw5HSld5h1vWVW+08ajZmW2kAIGfYblT5+Y99MRX9zfajbTXMbG6jnijmzySw6N8cA0VayfR5Xu7JDLYHO+MZJiB68eKj5jofRnUe4tJLXVrMrLEWQyIn5kB3cf5hyR5cjxpby1iOluey2wZQSbwQSSAPSnGB4KjjqceJx/Wotlqmn6iX+43cVwVOCEPPQHp16EU+0rbDn5+VNmHnVuk+2fkLnkUejfEa+6q3ZLuIc5yT0qxwJuiUnrjyqkvoCYL1PvmfcWBHkM0MnRhbzEg/gbqM+B9aNTqdx3qp9zUO1LbFp15IQcJA5A9ymvOr2e1OdGOxyZ7UaYGJIDpnw/NWqNHGwwY8k+v9KyZlki1mC4hePvIdjBWGckeYyOKtsPabU+Elgtv/xSj/8Aqmpfqi1qnWk3tjth02JwmCZiQR6IxrMtEutSt455bGeCIZXcJdpLYB6AjNX3Xrq61OCNJBHHEp3HCt+LGOpPv4qp3NhNLiOKSJoBwEjYoW+OOnoKfhpLULcdHYNe1iaXuoJe9nI/7UcQIHqT0okI+1so9mOA+RMygfrQ6CW4sUEUUKQrjkJMoyfXPJp9NUuY1J79go67btDx5Y3VVpfSI4/6AerQXN/rQtIYn++mRk7vgEEdRn4HmjGn6HrelH7y2mBmhBfvZHV9gAOSBnHAHvoJb6lKuvx3yTssjuwLn8XPHPwxR7VNUb7rMkl4zl1K7RJzz6Z6VWt6RNP9i26Zfr2k0Ka0nQfe0TbKpGOoOGAx44/fFBraW77l7e+d4Z4MIcttDgdCPDGKGdiddh0a/a7nbdaMojnCgEqMj2gB5fpkUJ7S3TXHaGfUY72Se2Mpe2e4PJU8gbfAY48OPDmlUeXTOvPoWZj/AHntiSHCzSEN4Nyatk9+seT306nPQuuKzhr1jdJcHl1YNuBxVx0fs9canbR3cl6qrJyFUbmx611yklovbfRP/vSYkCR3c20ceyqHH0qA/aC3spJrWWKR7d8yKyKM5bggjIHnyP8Ag/adj7duZhIV8yMZ92Kmy9htFuI1W4hmOOjCQqfWpq+NMbKMl2yWso+7yFp2JwUfnHTnFXnRu3MCWkVtqj3NvNEioWKmTdgdenWrEfs37Oyx4jiuY3K8Os5yPXnihjfZhcAukWqQujdDLand/pan/Lx0vYtcfl7Qd0rXEuXEtjex3Mfjhc7T6jqPjVptr6/eBGEkOCP4Kp/Zb7PRptyZ7i7725K7AUi2Iq+PHUn3/Lxq9R6HCEAKoTjkt1P0qbr/AFYv4p/omyoQSNo+BofqNr97sri1HsmaJkyeQMjFH5IQcnHNRnh5OeKF8bKK8M4H2eSHXYtTGpxxtFtZESAtgj3sOKNXPZy+uD/1HaPUQp/JCscI/wBIz881aDDxxXli6ZFLjHd6U6PsHYJJ3pvtSeXxdpUYn5ocV2XsbYyrte9vyozkNKvPyUCrmIRnOT08Kaa0JP4mPuFDKBpS37GWuRjULrGP/jjb67ag3HYhWH+FfM46bZYQB/prQDZsBwxwfSktZS44IxR/Y7UYFJ2A7RTXawdxEigk94ZF2KDzng5+GM1Y9L+zOKFke9vizjqFjGPhk1qps5mPPOOPWvGwbxU/SnfJyPoXEinjsTpclhNaEz4kQruLjg+BwBjjrVH1TsbeaSYl1XbcWEJMazwMQQD/ABDBx6Hpnr1raPuR8FIrjWJf2JELKeCCKE1aD+p80XVulrdB7b20Qg4ccHHnWzdj549V7P29+FCk5Qqo4Ug0XvOwWg3lwJptNiLA5IUFA3vCkA/KjEGlpawLBbqscaDCoigBfcB0o8leSSwVYmDo7dSRtZR/7Dn9KkrbquDwalLp+OWZseWMUtoNq5UMcfGouGP5IjP7KeHWnYoz/wCMZ91Ora7uWUk48qlQQMvRcCioYHaOQQc+p+lEFjAUA8kU3BHsOcU/jNaY48RJ12LNJKjyFer1WYggqvkPlXgi5/CPlXq9S4EWI1zXe7Xyr1eopAEtGtcCgDpXq9QOEY4pDKMgAYr1erjhRjVskjkV1VXyFer1ccdKjyHyrm1fIfKvV6uAewAelcIr1ergnQMc13wNer1cBil6U4BXq9ROR//Z">
            <a:hlinkClick r:id="rId5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4763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904" name="AutoShape 48" descr="data:image/jpg;base64,/9j/4AAQSkZJRgABAQAAAQABAAD/2wBDAAkGBwgHBgkIBwgKCgkLDRYPDQwMDRsUFRAWIB0iIiAdHx8kKDQsJCYxJx8fLT0tMTU3Ojo6Iys/RD84QzQ5Ojf/2wBDAQoKCg0MDRoPDxo3JR8lNzc3Nzc3Nzc3Nzc3Nzc3Nzc3Nzc3Nzc3Nzc3Nzc3Nzc3Nzc3Nzc3Nzc3Nzc3Nzc3Nzf/wAARCADEAJsDASIAAhEBAxEB/8QAHAAAAQUBAQEAAAAAAAAAAAAABQIDBAYHAQAI/8QAQBAAAgEDAwEFBQYDBwQCAwAAAQIDAAQRBRIhMQYTQVFhInGBkaEHFDJCsfBSweEVFiNiotHxJDNDclOSk7LC/8QAGQEAAwEBAQAAAAAAAAAAAAAAAQIDBAAF/8QAJREAAwEAAgICAgIDAQAAAAAAAAECEQMhEjEEQRMiMlEUUpGh/9oADAMBAAIRAxEAPwDZK6KTmu0gzHBXQabBrua44cBzXabBru6uOPPnwPHlUZnwxP7zUkmmJdueD4VLkT9jyxdvMCeTUncCOtQI+Dind9NDedi1m9D+eaSW5pkyYOTSe85zmqiEndXjTAkFdL0AaO5rxpkSeFKV85rmwjmeK5XBXiaBx2vVyvVww1mlA0nFe6VwcFjFdpCmlE1wBQruaQDQ7X9cstA05r/UZGWFTgBF3M7HoAPP5VxwTpqQCs1h+2XTri4McOjXzIqlmJeMNgc8Lnn5irxpOuafrlgLzTJu8iPssGGGRsdGHgf1pLfQUmThwc+przHB4pIPHxNIZuapOYiTb0U7ADJOBUOSd1YFCh59pd3Qe/z/AHxSLtneRI1zjBz6fsfrS2QKCCAqr4+HTipVTb6GPW9+kz7MFWPgT4+VTEfdVcuJEt5i/Cso3DnAFGklB5B4603FbtPQUsJRcAjPXNKRwCw+VQmmBIPPWl95n6UOWvGdHhayaJOEB6scU5uzUFZN0kS/5v5VKzSxfkg0sHA2TilcU0p9pvhSuaohRANdzSSMVzNDRxYNcLc00WrgaldBwfLccmsW+1DtCLrtWltaSLOloBE8TElO8J8B0JGfpWjdsNafRtCuLmAAyHEaszbQpbxJ9KwKG6ludfsZpQm7vFww4DDd+Ijz56+lDy+xpnssOndlra11SOC4mvBc3DlI07pducZI4JJGc+XSnuzGof3R7YR28NybiyvJRbT7wRznAYHx2nPPqRVqv9chtdSW9Fkkk0Kgb1XBwxxy5woHLYycnnGBk1n11rcUvaWzvI7Ub47mSYJcEc+3lc446Y8+njUZt2vRaoSPoZGwgz1pLGoem3S3VhbzqCBLGr4bqMjOKkMeeDV5rEY2uxmUlbgORhCBg5GM+6vXFwEhOCQ3RQDjn/Yfypu4IBDOSFHUA8H31EZ97YyxcnacckeRNZeXn8KaQ8zoKkkladI3gcdQzlh7SjxGOnUccipN/cXSvGlss4lCEBd67D6kennxTSQpCBHlVKDaAT4cf0oh38CKHvJFRQhU56dQf5UeNpwnoWm6xIa037wIV745deW5z6AZomsnPX0qsXPaJihi02Lz/wAeQcfAf71Aj1fVkmUxXEdxvwSjLnn0wP0oc3IqnJL8fx6nuui9QMRcQZ8/5UQzmgumSTSx2stzF3Mp/HHnO04NFwaPxv4kuXp4Or1PrTlNIeSPKl1rTJCc560M7RX76Zot3eRbd8SZBYZA5Az64znHjiibYoF20QS9mdSUgEdzkgjI4IP8qnb6KStaBfZLtZHrNpeG7uII2t59geQiIsuOCVJ+vwo02saWpwdSsfd95Qn9a+etc2C6K4UEImdsYGPZFBJZSn4WJPoKVLUa64Eu2+jTvtGjPaLWYl0rVba4AXbHbpcpt4xnqwGTk9eT4cVI7G/Z5NbXq3etRvC0bKUiU5wQQfaPj06dPfWZ6bZXEoaVYTKx5AYgJ6k5PP8AvV37L/aFqPZ3bZ6tC15ZIwBUv/iQ5/hJOMf5Tx5EU+fSZmpVPedGh612YLWlwmmmPM647u4JKLkeDYJX61jt7oGp6bqKrd2qnveIhyRkD8PvBznPlVz7Zfa3Csa2nZZO8kYBpLu5h4j/AMqoep8yePIeIp2h9ttak1RRe6hK7Tyq24gAFuB0AweBjp4UFxuE2gK3RvWnwslnCshwyoqkeWABUlh/CeKH2twt7bR3Nrdd5BIu5GU+H+/86V3ZY+1Mx9Kj+ZLoP4tF3Ydm9Mfw5qOsU3JD8k8kmn2gYKPxseo6dM9OR1610QsF5LBtudw4APXp8POs1S6rR5SSwruvSS2lwot0SSRo88knnJHh6AcdKDzQ3U6d9cGZ5dw6xeyPmOv7zV6CKo5kkHhwxroSBsrIXYeO6Q8/WmS6xlY5PD0ijLazvF3axOc84MXBPyqeI7y0DNbQXEZJAMkQKqRnz6+dWxLW1AxGi58Dn95qFrUEbWAzGCTKPhgtj9BRmPrQ8nO67xAWG/v4pVOb1gM9EJHu4FWnSLiWewhefcJSCGDLg8E4yPdVds4BIWVlYZ8iOKNaUBHJPHk7VYbQefyj+tV4p8TPyX5fQajPjTuaZiIyaerUiAk0J7RKH0TUVY8G1k//AFNFOT1qBqaCTTrtX/C0Dgjz9k1Oys+z547Tj/qEdRJt7pM5/DnGPP8Ay/SgFqouLpN4BjU5b1/eKNdpFUJFyvCLjnB6ngD9/WhtogS3BH43DsT/AKR+poQ/0PQpeVKSzWEjRiNhwxwSBwPdUTtImI47iAY5wc/lz4H0NSO6mZcQlU4/E7YxUe8021+7vNqOoSyhFx7ACgnwHrUY6rdL887OJFSkG87l4K9A3UelIR92M8EH5fs1NksYSQ6O8UZP4pcbj7gKWNFuGg7+PdsbhAyHc/rgZxW5cknkv49p9BzsX24v+zd6wctcWUz5uIM85PVk8m+h8fA1uWmatp+qWkV5aXC9zMMpIeQfMHyPmK+ZPu8sMimRSjeB3DPFWHsn2ln7P6kZSrSWkhAuYB+FvIjyYeHy6GkviVdoVU10fRpkiSMGSUKh6NkbfUDmmO/tpZHVLiIovgrjk9eeffxnwoJYiz1KKK+09o5LeRAVKDIx16jlT+zUspLbp7YDoT7O05f3c4B+lRfGkd5smyXCDiKMMfF2Ix+/hTIluM5Myf8AqIyB885oYvaHTxew2pE+6WTu0kMXsb/LOeDwfCi6qEYDg5rlKA6Y7BudO8bAbJGQeDg/Xz5qLqzlYoFcEhpME8HwY1KihOCPvDKTlgoHQZ9ag33trCO8LhnYHoenw6+6oucZVPUcso9pL448qk27bbuQDxP8hSLThMAY45pSDbdsfWqR6EpdhuA5APpT2Kj2pyoqUBWifRIQcDypidd8MiADDqVPxGKcccUhSC6gnxFTplEfOXaxDHHFlgCEIxt8iPHw/pQWI4ijHTbEo+bZo92xXbG67vaDOuNuSdpX5eefTFArlRFDIP4TGvyAzSR/DD05a3SwI+ApJwh/ET0wKgXff38iFIcgk90rDhR/EfWuKe/YREnB5cjwXjj40Umn7u3VYl5bCxoDjcfCpfxfXs1JKlr9AW3sRc6g8LF5EiIE0h6sfIelS7+V7meSJD3Vsnssqficjwz5Dyokluum2QVcNPIfxHxY9SfQUPuJktkZ87lUePjz19+aPn5UCeNKdYOuY1hTAgVfZ3bNoOxfMnxNEOx3Z4do9SW0W4eJWXcW2FwvPA8Bz/Ij1oezJJp8ktyWEt0QUIHRFOMfT6U92T7Sp2f1Ce4KlgVG1QozkHIGfAefw+GmNzDz/kNGnp9nunaKr3cWo3y3ChtrwziInHP5QDg8VPk7WdnrLMS6m17LFhdy7pnb4gY/rmsun7U6/wBp9RitNMiuCGfKRWue9x6sOnHjx161e4ezXaWJJ4rO2+7RGMCKN7w+wcc/hz+xSc06uzLxpfYI1Cb+140uVb7rbvJ3iTStulQbsAgD8IDFM5bOGBxirDoPabZbi1v1meaJAzSF0G4HPIXdngjBxkeXpCuewev6pCi3V1ZwMoALb3kOMc5GKUPs7v4wgXWgNjMcRQ8DPJ6v7/QYpJ/oavB9Fpsu0OnToD352MODtyD7sZFS3vLKYpDDcBpd2VTa2c/Ksp1LVNN0XTn0vQZZ2dJMz37zZQ+ewYGMnxA8D1zmgFr94u7lfuv3qactlWUbcnrnJ5+ldS+x44nnZuqXFvaoj3k0cKtwgc43e4dT8KdheO4lZ4HDpuwSKynT9QvbWUffY4pVxlhE4dlA68jg+eOKut5bC6RL6xlfvDGuXhJUsvUHAxkjyPr410410yHI3D7LxaDAyemKmgcVTNEacSKHnkZsZ3Nnkev/ABVvQqVBOckVoXogr0akOBUV3wQc45qTP41ClJAbHkanRpR88dqpmn1OV4gVSa4kIG/8pbgcelCL2TcblT/8tWXtZBEO0Fz3Y2lb6QYBOMAvnjoOgqn3Em55gOS0mf1ro7RuqlmosGkDMAkYEtK2R8OBRa1j3XbSkkrBwuDgbiOfoQKhafiEKm3JjiGB6kDipLTC2tVhU7m5ZyDzuOSazW22zdKSlIVeMS5cnccYUeXnVf1N2uLtLKEH8QDY8/8AYUTubnuYWmc7nOQqjz8KFW4aK3urpuZFGwEfxt1+QzTcM52yfPWrwQxfzgyMEJ7uMCOPPkOM/wA6E9efX51KvCNigDqMA0yH7vumCglcnB8ea2wsR5fM9otnY5tTto5Pu7XMUbe1/hsUz7/aGatEerasjNsvryM88rK3T3bqz6LtHqEaBI5EjXPOxBRCy1/U5GVI9TkUN1AI46dPkKzcnFdPSvHzRKxIu6672hVcrq14MEDkvz09DQ/Vu0WuXlnPaTXszQSL7YEbbnA8MiMEjgcZqsvrOoqylryZo2IUsy9Dz09eT9Ks9jp19eWyyyajNE5UHGwZHXxz6nj0pFx0n7KVzyl2v/ATpulPIizXq7Rn2I2b8Hqw8/0o7b20UUsRJjhKsCJEZgVAIP4gcjIz0pybSryCJJF1J8lgG3R565PHtfCgGp3ep2F6IXvDISA6+yQACSBnn05pa4rp7on+Rx+vsm9oZ7+4uI9s9xdRRtuCSTmRTg8cDny6ijPY7Wr2JxBqNu0cTnPn3fqR4DP6+/ECC01NuXvY0kHLf4O8dPU1YNCgnaOXv5+8lDYDJGEwvHgPjTzFLDLzcvG4aLhp6d3c5A3IR1HSrFGQY1JOOKq9oe7EcSnYgXaMe6rHFzGp9K1Ixw+jkzZJ9aiSng+XjUiSokh3A/KpV7NiMM7WSLFqmpTMPaS6nPu9tlH86ptmpkvIx4s4z86P9tLmKTVL/Dbi91K67Tkbd7YOfjmg2jqDebzyEQmjKydNnupksNnIe9nkPiwXpnoP61y6lWMNIx4HUg1ywbNtI4JB7xuSPdSpLaK7AEhfaPygdenjWbry1noP1iB/ekwG9nOWbK20Q8PNvh0rk8gstPjhYjvD7beYJPP6AVJ1S/jwlvaqrMpGcfhGOg9w/l6mge1ry82s+7nLt5+laInyMXLyfjW/ZCncySF8YBpLH2B760LRPs/bUbFdSnl7i2lG6JAuWdfA89Aeo9KqnafRP7Hve5WTvAefUe+rzj9HmunusDZ5pUbOr7kyCPEU9Z2rz8jj1Pl50d0exie8MY2lITtKnq7Yz8/CmE0YeQnTrFnXayzHcdp45z1+uP6Vq+mQs0aEqGUjcCOuOelZn2ghZO7hjUbTcOE5JGeOnzz8eauv2Yaut1p82nzsRNbEMuedyHoM+h+mKg10WssM9kJopB+ZsY/ynGRVI7TRb9YjRQPaSIDI6ZZq0llUysFx+EHp7+aovam3P9v7k5AaJ/qTxUfPG0CZ70My5VxkDGTkeuSD+lENDAVpwC3JXnrnioN4uRL7PO/epP79amaSx+4yurYMj7QR18P5VQx0E9PlefUFJJKRkoAOhznJ+lXKJWEa4OBVO0dVWebauMSLj4Eg1cosd2vuqsvoEkebjpQzU47ibTbqOzYJcPEyxEnHtEcfWiFy3OB1qKSQwBx16VCjfLw+eb9bYq63dnKk0fsO6dVPTn3dKgaXEoluFjJxt2gk1YO21o1rqDXds/EruGQ+OMc/I/T3VX9FljWSUOuQw5HpRl7x6jfLTtaibbRTsC1s0TKeXjlfBRvH6inr+7Ma9xabJZnGGkXovuH86j233eW/YTAOx5Vs4DDwJ9a7qt2IoykQVWYYJAxxSZtLos2lDegu4ZLdCobL/mOep/2pGmSLG8jyEbFRs+pI4qTp1vDcO0l0yqijgMetRby3FqJVjkEiNjBH1BrRFLcMPyOK/BX9Gw9gdbi1fQVtW/7kKBWX1UAfpjFUjtxEy304cHDI5UFcbfH58Uv7LZDD2jEMcnMkOWQt1II8PQEn4VbftC0rvYjcJGeAS+B14xj6/Sin40Y32jKdMvVsxI6gHauQrc8jpXtJvZba5M8g3RsT3mTyfd86iXNu1rKVYcHp6ikNkog52jpVBUtLncFbu50RkAJe8cdRyAy49enw5881OsQ/ZvX1ve6Z4tndyZz7SnBOPXjPPlQXTpxFHoW4qQk7NjPhnirvPFDf252MN/hluf8AnipJ/RTkXZbra4juVhntyHjmTKOvIIqpdolMvaF4wM4WIHw+Zr3Zm/fS79dOuQVt7ht0Bb8j/wAPx5+IHnS9cQf3kLHgkx4z06DGB8ay8k5Q8Pf+Be4TfIM8859ev/FO2MSxRW64yuSwPqcmurD37Ae0o/Nny/3qTGgCrgcAeHh+wKqee32S9FjOJJD+JpHI/wDuSKtcYyinOMiq5pwMW3HAzn61Yo2XYOnSrJdHJkW5Ht58qhrIVbkjJYcemal3xC5DHHjzxQZ7ko7PjKr7RAPOBWa6w9GUzLNcVNRurW16GWQgsTwCxVap93ptxpGo3NleIUmjyjAcg56EeYPUVbg5Ov2CHHtyoRnwJcGr7rOhaN2gCtqKZlQbVljfbIo8s+I9CKnxciicZr5Oq0wxHGABu70H2GX9Kcisb6/FxcRxSTR2wDzuPygnrjritN1Hszo2hQwvYQu0jylXklfcwGCcDy5oX9mM3czai20MjBFOTwPxH+dWnlT3Cd0/FMqKSwRKqrcMoIAPBAAzny86j3N2rFl73cGDAkjzOT4eeK0DXOy9neSmezzbbzvePaHjOfEDII/T0qr3/Yy6jG62aOT0TKn5Hj60Zc7ujV8mnOeIN7P3n9j65Z3rM0aK+WYDqp4OPga3S6hj1LSy0ZDZQMrDkEEdflWCCynmvrawWNe+UlSRgZxn8wPOMGtJ7B6q2mkaLeXMMgz/ANPtfIB53Jn6gVSl9mamqZQe11j90nZR+R9vzH/FB4U3qq52kDOScCtK+0XSYzLHOfZt5mAZ1HKYqXpHZnSdNAdIfvMq/wDmmAOfcOg6eWa6uRJaJCSKPDaS3r6BZQ8SyM6jf7IHtdf1/fS1XmmanoJjnkxPaIcGZCMr/wCw8Pf+lCZ7hJO3NmwA9m7myF95+Pz+QrRTcRS+yc4I2srLkHw5HSld5h1vWVW+08ajZmW2kAIGfYblT5+Y99MRX9zfajbTXMbG6jnijmzySw6N8cA0VayfR5Xu7JDLYHO+MZJiB68eKj5jofRnUe4tJLXVrMrLEWQyIn5kB3cf5hyR5cjxpby1iOluey2wZQSbwQSSAPSnGB4KjjqceJx/Wotlqmn6iX+43cVwVOCEPPQHp16EU+0rbDn5+VNmHnVuk+2fkLnkUejfEa+6q3ZLuIc5yT0qxwJuiUnrjyqkvoCYL1PvmfcWBHkM0MnRhbzEg/gbqM+B9aNTqdx3qp9zUO1LbFp15IQcJA5A9ymvOr2e1OdGOxyZ7UaYGJIDpnw/NWqNHGwwY8k+v9KyZlki1mC4hePvIdjBWGckeYyOKtsPabU+Elgtv/xSj/8Aqmpfqi1qnWk3tjth02JwmCZiQR6IxrMtEutSt455bGeCIZXcJdpLYB6AjNX3Xrq61OCNJBHHEp3HCt+LGOpPv4qp3NhNLiOKSJoBwEjYoW+OOnoKfhpLULcdHYNe1iaXuoJe9nI/7UcQIHqT0okI+1so9mOA+RMygfrQ6CW4sUEUUKQrjkJMoyfXPJp9NUuY1J79go67btDx5Y3VVpfSI4/6AerQXN/rQtIYn++mRk7vgEEdRn4HmjGn6HrelH7y2mBmhBfvZHV9gAOSBnHAHvoJb6lKuvx3yTssjuwLn8XPHPwxR7VNUb7rMkl4zl1K7RJzz6Z6VWt6RNP9i26Zfr2k0Ka0nQfe0TbKpGOoOGAx44/fFBraW77l7e+d4Z4MIcttDgdCPDGKGdiddh0a/a7nbdaMojnCgEqMj2gB5fpkUJ7S3TXHaGfUY72Se2Mpe2e4PJU8gbfAY48OPDmlUeXTOvPoWZj/AHntiSHCzSEN4Nyatk9+seT306nPQuuKzhr1jdJcHl1YNuBxVx0fs9canbR3cl6qrJyFUbmx611yklovbfRP/vSYkCR3c20ceyqHH0qA/aC3spJrWWKR7d8yKyKM5bggjIHnyP8Ag/adj7duZhIV8yMZ92Kmy9htFuI1W4hmOOjCQqfWpq+NMbKMl2yWso+7yFp2JwUfnHTnFXnRu3MCWkVtqj3NvNEioWKmTdgdenWrEfs37Oyx4jiuY3K8Os5yPXnihjfZhcAukWqQujdDLand/pan/Lx0vYtcfl7Qd0rXEuXEtjex3Mfjhc7T6jqPjVptr6/eBGEkOCP4Kp/Zb7PRptyZ7i7725K7AUi2Iq+PHUn3/Lxq9R6HCEAKoTjkt1P0qbr/AFYv4p/omyoQSNo+BofqNr97sri1HsmaJkyeQMjFH5IQcnHNRnh5OeKF8bKK8M4H2eSHXYtTGpxxtFtZESAtgj3sOKNXPZy+uD/1HaPUQp/JCscI/wBIz881aDDxxXli6ZFLjHd6U6PsHYJJ3pvtSeXxdpUYn5ocV2XsbYyrte9vyozkNKvPyUCrmIRnOT08Kaa0JP4mPuFDKBpS37GWuRjULrGP/jjb67ag3HYhWH+FfM46bZYQB/prQDZsBwxwfSktZS44IxR/Y7UYFJ2A7RTXawdxEigk94ZF2KDzng5+GM1Y9L+zOKFke9vizjqFjGPhk1qps5mPPOOPWvGwbxU/SnfJyPoXEinjsTpclhNaEz4kQruLjg+BwBjjrVH1TsbeaSYl1XbcWEJMazwMQQD/ABDBx6Hpnr1raPuR8FIrjWJf2JELKeCCKE1aD+p80XVulrdB7b20Qg4ccHHnWzdj549V7P29+FCk5Qqo4Ug0XvOwWg3lwJptNiLA5IUFA3vCkA/KjEGlpawLBbqscaDCoigBfcB0o8leSSwVYmDo7dSRtZR/7Dn9KkrbquDwalLp+OWZseWMUtoNq5UMcfGouGP5IjP7KeHWnYoz/wCMZ91Ora7uWUk48qlQQMvRcCioYHaOQQc+p+lEFjAUA8kU3BHsOcU/jNaY48RJ12LNJKjyFer1WYggqvkPlXgi5/CPlXq9S4EWI1zXe7Xyr1eopAEtGtcCgDpXq9QOEY4pDKMgAYr1erjhRjVskjkV1VXyFer1ccdKjyHyrm1fIfKvV6uAewAelcIr1ergnQMc13wNer1cBil6U4BXq9ROR//Z">
            <a:hlinkClick r:id="rId5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4763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906" name="AutoShape 50" descr="data:image/jpg;base64,/9j/4AAQSkZJRgABAQAAAQABAAD/2wBDAAkGBwgHBgkIBwgKCgkLDRYPDQwMDRsUFRAWIB0iIiAdHx8kKDQsJCYxJx8fLT0tMTU3Ojo6Iys/RD84QzQ5Ojf/2wBDAQoKCg0MDRoPDxo3JR8lNzc3Nzc3Nzc3Nzc3Nzc3Nzc3Nzc3Nzc3Nzc3Nzc3Nzc3Nzc3Nzc3Nzc3Nzc3Nzc3Nzf/wAARCADEAJsDASIAAhEBAxEB/8QAHAAAAQUBAQEAAAAAAAAAAAAABQIDBAYHAQAI/8QAQBAAAgEDAwEFBQYDBwQCAwAAAQIDAAQRBRIhMQYTQVFhInGBkaEHFDJCsfBSweEVFiNiotHxJDNDclOSk7LC/8QAGQEAAwEBAQAAAAAAAAAAAAAAAQIDBAAF/8QAJREAAwEAAgICAgIDAQAAAAAAAAECEQMhEjEEQRMiMlEUUpGh/9oADAMBAAIRAxEAPwDZK6KTmu0gzHBXQabBrua44cBzXabBru6uOPPnwPHlUZnwxP7zUkmmJdueD4VLkT9jyxdvMCeTUncCOtQI+Dind9NDedi1m9D+eaSW5pkyYOTSe85zmqiEndXjTAkFdL0AaO5rxpkSeFKV85rmwjmeK5XBXiaBx2vVyvVww1mlA0nFe6VwcFjFdpCmlE1wBQruaQDQ7X9cstA05r/UZGWFTgBF3M7HoAPP5VxwTpqQCs1h+2XTri4McOjXzIqlmJeMNgc8Lnn5irxpOuafrlgLzTJu8iPssGGGRsdGHgf1pLfQUmThwc+przHB4pIPHxNIZuapOYiTb0U7ADJOBUOSd1YFCh59pd3Qe/z/AHxSLtneRI1zjBz6fsfrS2QKCCAqr4+HTipVTb6GPW9+kz7MFWPgT4+VTEfdVcuJEt5i/Cso3DnAFGklB5B4603FbtPQUsJRcAjPXNKRwCw+VQmmBIPPWl95n6UOWvGdHhayaJOEB6scU5uzUFZN0kS/5v5VKzSxfkg0sHA2TilcU0p9pvhSuaohRANdzSSMVzNDRxYNcLc00WrgaldBwfLccmsW+1DtCLrtWltaSLOloBE8TElO8J8B0JGfpWjdsNafRtCuLmAAyHEaszbQpbxJ9KwKG6ludfsZpQm7vFww4DDd+Ijz56+lDy+xpnssOndlra11SOC4mvBc3DlI07pducZI4JJGc+XSnuzGof3R7YR28NybiyvJRbT7wRznAYHx2nPPqRVqv9chtdSW9Fkkk0Kgb1XBwxxy5woHLYycnnGBk1n11rcUvaWzvI7Ub47mSYJcEc+3lc446Y8+njUZt2vRaoSPoZGwgz1pLGoem3S3VhbzqCBLGr4bqMjOKkMeeDV5rEY2uxmUlbgORhCBg5GM+6vXFwEhOCQ3RQDjn/Yfypu4IBDOSFHUA8H31EZ97YyxcnacckeRNZeXn8KaQ8zoKkkladI3gcdQzlh7SjxGOnUccipN/cXSvGlss4lCEBd67D6kennxTSQpCBHlVKDaAT4cf0oh38CKHvJFRQhU56dQf5UeNpwnoWm6xIa037wIV745deW5z6AZomsnPX0qsXPaJihi02Lz/wAeQcfAf71Aj1fVkmUxXEdxvwSjLnn0wP0oc3IqnJL8fx6nuui9QMRcQZ8/5UQzmgumSTSx2stzF3Mp/HHnO04NFwaPxv4kuXp4Or1PrTlNIeSPKl1rTJCc560M7RX76Zot3eRbd8SZBYZA5Az64znHjiibYoF20QS9mdSUgEdzkgjI4IP8qnb6KStaBfZLtZHrNpeG7uII2t59geQiIsuOCVJ+vwo02saWpwdSsfd95Qn9a+etc2C6K4UEImdsYGPZFBJZSn4WJPoKVLUa64Eu2+jTvtGjPaLWYl0rVba4AXbHbpcpt4xnqwGTk9eT4cVI7G/Z5NbXq3etRvC0bKUiU5wQQfaPj06dPfWZ6bZXEoaVYTKx5AYgJ6k5PP8AvV37L/aFqPZ3bZ6tC15ZIwBUv/iQ5/hJOMf5Tx5EU+fSZmpVPedGh612YLWlwmmmPM647u4JKLkeDYJX61jt7oGp6bqKrd2qnveIhyRkD8PvBznPlVz7Zfa3Csa2nZZO8kYBpLu5h4j/AMqoep8yePIeIp2h9ttak1RRe6hK7Tyq24gAFuB0AweBjp4UFxuE2gK3RvWnwslnCshwyoqkeWABUlh/CeKH2twt7bR3Nrdd5BIu5GU+H+/86V3ZY+1Mx9Kj+ZLoP4tF3Ydm9Mfw5qOsU3JD8k8kmn2gYKPxseo6dM9OR1610QsF5LBtudw4APXp8POs1S6rR5SSwruvSS2lwot0SSRo88knnJHh6AcdKDzQ3U6d9cGZ5dw6xeyPmOv7zV6CKo5kkHhwxroSBsrIXYeO6Q8/WmS6xlY5PD0ijLazvF3axOc84MXBPyqeI7y0DNbQXEZJAMkQKqRnz6+dWxLW1AxGi58Dn95qFrUEbWAzGCTKPhgtj9BRmPrQ8nO67xAWG/v4pVOb1gM9EJHu4FWnSLiWewhefcJSCGDLg8E4yPdVds4BIWVlYZ8iOKNaUBHJPHk7VYbQefyj+tV4p8TPyX5fQajPjTuaZiIyaerUiAk0J7RKH0TUVY8G1k//AFNFOT1qBqaCTTrtX/C0Dgjz9k1Oys+z547Tj/qEdRJt7pM5/DnGPP8Ay/SgFqouLpN4BjU5b1/eKNdpFUJFyvCLjnB6ngD9/WhtogS3BH43DsT/AKR+poQ/0PQpeVKSzWEjRiNhwxwSBwPdUTtImI47iAY5wc/lz4H0NSO6mZcQlU4/E7YxUe8021+7vNqOoSyhFx7ACgnwHrUY6rdL887OJFSkG87l4K9A3UelIR92M8EH5fs1NksYSQ6O8UZP4pcbj7gKWNFuGg7+PdsbhAyHc/rgZxW5cknkv49p9BzsX24v+zd6wctcWUz5uIM85PVk8m+h8fA1uWmatp+qWkV5aXC9zMMpIeQfMHyPmK+ZPu8sMimRSjeB3DPFWHsn2ln7P6kZSrSWkhAuYB+FvIjyYeHy6GkviVdoVU10fRpkiSMGSUKh6NkbfUDmmO/tpZHVLiIovgrjk9eeffxnwoJYiz1KKK+09o5LeRAVKDIx16jlT+zUspLbp7YDoT7O05f3c4B+lRfGkd5smyXCDiKMMfF2Ix+/hTIluM5Myf8AqIyB885oYvaHTxew2pE+6WTu0kMXsb/LOeDwfCi6qEYDg5rlKA6Y7BudO8bAbJGQeDg/Xz5qLqzlYoFcEhpME8HwY1KihOCPvDKTlgoHQZ9ag33trCO8LhnYHoenw6+6oucZVPUcso9pL448qk27bbuQDxP8hSLThMAY45pSDbdsfWqR6EpdhuA5APpT2Kj2pyoqUBWifRIQcDypidd8MiADDqVPxGKcccUhSC6gnxFTplEfOXaxDHHFlgCEIxt8iPHw/pQWI4ijHTbEo+bZo92xXbG67vaDOuNuSdpX5eefTFArlRFDIP4TGvyAzSR/DD05a3SwI+ApJwh/ET0wKgXff38iFIcgk90rDhR/EfWuKe/YREnB5cjwXjj40Umn7u3VYl5bCxoDjcfCpfxfXs1JKlr9AW3sRc6g8LF5EiIE0h6sfIelS7+V7meSJD3Vsnssqficjwz5Dyokluum2QVcNPIfxHxY9SfQUPuJktkZ87lUePjz19+aPn5UCeNKdYOuY1hTAgVfZ3bNoOxfMnxNEOx3Z4do9SW0W4eJWXcW2FwvPA8Bz/Ij1oezJJp8ktyWEt0QUIHRFOMfT6U92T7Sp2f1Ce4KlgVG1QozkHIGfAefw+GmNzDz/kNGnp9nunaKr3cWo3y3ChtrwziInHP5QDg8VPk7WdnrLMS6m17LFhdy7pnb4gY/rmsun7U6/wBp9RitNMiuCGfKRWue9x6sOnHjx161e4ezXaWJJ4rO2+7RGMCKN7w+wcc/hz+xSc06uzLxpfYI1Cb+140uVb7rbvJ3iTStulQbsAgD8IDFM5bOGBxirDoPabZbi1v1meaJAzSF0G4HPIXdngjBxkeXpCuewev6pCi3V1ZwMoALb3kOMc5GKUPs7v4wgXWgNjMcRQ8DPJ6v7/QYpJ/oavB9Fpsu0OnToD352MODtyD7sZFS3vLKYpDDcBpd2VTa2c/Ksp1LVNN0XTn0vQZZ2dJMz37zZQ+ewYGMnxA8D1zmgFr94u7lfuv3qactlWUbcnrnJ5+ldS+x44nnZuqXFvaoj3k0cKtwgc43e4dT8KdheO4lZ4HDpuwSKynT9QvbWUffY4pVxlhE4dlA68jg+eOKut5bC6RL6xlfvDGuXhJUsvUHAxkjyPr410410yHI3D7LxaDAyemKmgcVTNEacSKHnkZsZ3Nnkev/ABVvQqVBOckVoXogr0akOBUV3wQc45qTP41ClJAbHkanRpR88dqpmn1OV4gVSa4kIG/8pbgcelCL2TcblT/8tWXtZBEO0Fz3Y2lb6QYBOMAvnjoOgqn3Em55gOS0mf1ro7RuqlmosGkDMAkYEtK2R8OBRa1j3XbSkkrBwuDgbiOfoQKhafiEKm3JjiGB6kDipLTC2tVhU7m5ZyDzuOSazW22zdKSlIVeMS5cnccYUeXnVf1N2uLtLKEH8QDY8/8AYUTubnuYWmc7nOQqjz8KFW4aK3urpuZFGwEfxt1+QzTcM52yfPWrwQxfzgyMEJ7uMCOPPkOM/wA6E9efX51KvCNigDqMA0yH7vumCglcnB8ea2wsR5fM9otnY5tTto5Pu7XMUbe1/hsUz7/aGatEerasjNsvryM88rK3T3bqz6LtHqEaBI5EjXPOxBRCy1/U5GVI9TkUN1AI46dPkKzcnFdPSvHzRKxIu6672hVcrq14MEDkvz09DQ/Vu0WuXlnPaTXszQSL7YEbbnA8MiMEjgcZqsvrOoqylryZo2IUsy9Dz09eT9Ks9jp19eWyyyajNE5UHGwZHXxz6nj0pFx0n7KVzyl2v/ATpulPIizXq7Rn2I2b8Hqw8/0o7b20UUsRJjhKsCJEZgVAIP4gcjIz0pybSryCJJF1J8lgG3R565PHtfCgGp3ep2F6IXvDISA6+yQACSBnn05pa4rp7on+Rx+vsm9oZ7+4uI9s9xdRRtuCSTmRTg8cDny6ijPY7Wr2JxBqNu0cTnPn3fqR4DP6+/ECC01NuXvY0kHLf4O8dPU1YNCgnaOXv5+8lDYDJGEwvHgPjTzFLDLzcvG4aLhp6d3c5A3IR1HSrFGQY1JOOKq9oe7EcSnYgXaMe6rHFzGp9K1Ixw+jkzZJ9aiSng+XjUiSokh3A/KpV7NiMM7WSLFqmpTMPaS6nPu9tlH86ptmpkvIx4s4z86P9tLmKTVL/Dbi91K67Tkbd7YOfjmg2jqDebzyEQmjKydNnupksNnIe9nkPiwXpnoP61y6lWMNIx4HUg1ywbNtI4JB7xuSPdSpLaK7AEhfaPygdenjWbry1noP1iB/ekwG9nOWbK20Q8PNvh0rk8gstPjhYjvD7beYJPP6AVJ1S/jwlvaqrMpGcfhGOg9w/l6mge1ry82s+7nLt5+laInyMXLyfjW/ZCncySF8YBpLH2B760LRPs/bUbFdSnl7i2lG6JAuWdfA89Aeo9KqnafRP7Hve5WTvAefUe+rzj9HmunusDZ5pUbOr7kyCPEU9Z2rz8jj1Pl50d0exie8MY2lITtKnq7Yz8/CmE0YeQnTrFnXayzHcdp45z1+uP6Vq+mQs0aEqGUjcCOuOelZn2ghZO7hjUbTcOE5JGeOnzz8eauv2Yaut1p82nzsRNbEMuedyHoM+h+mKg10WssM9kJopB+ZsY/ynGRVI7TRb9YjRQPaSIDI6ZZq0llUysFx+EHp7+aovam3P9v7k5AaJ/qTxUfPG0CZ70My5VxkDGTkeuSD+lENDAVpwC3JXnrnioN4uRL7PO/epP79amaSx+4yurYMj7QR18P5VQx0E9PlefUFJJKRkoAOhznJ+lXKJWEa4OBVO0dVWebauMSLj4Eg1cosd2vuqsvoEkebjpQzU47ibTbqOzYJcPEyxEnHtEcfWiFy3OB1qKSQwBx16VCjfLw+eb9bYq63dnKk0fsO6dVPTn3dKgaXEoluFjJxt2gk1YO21o1rqDXds/EruGQ+OMc/I/T3VX9FljWSUOuQw5HpRl7x6jfLTtaibbRTsC1s0TKeXjlfBRvH6inr+7Ma9xabJZnGGkXovuH86j233eW/YTAOx5Vs4DDwJ9a7qt2IoykQVWYYJAxxSZtLos2lDegu4ZLdCobL/mOep/2pGmSLG8jyEbFRs+pI4qTp1vDcO0l0yqijgMetRby3FqJVjkEiNjBH1BrRFLcMPyOK/BX9Gw9gdbi1fQVtW/7kKBWX1UAfpjFUjtxEy304cHDI5UFcbfH58Uv7LZDD2jEMcnMkOWQt1II8PQEn4VbftC0rvYjcJGeAS+B14xj6/Sin40Y32jKdMvVsxI6gHauQrc8jpXtJvZba5M8g3RsT3mTyfd86iXNu1rKVYcHp6ikNkog52jpVBUtLncFbu50RkAJe8cdRyAy49enw5881OsQ/ZvX1ve6Z4tndyZz7SnBOPXjPPlQXTpxFHoW4qQk7NjPhnirvPFDf252MN/hluf8AnipJ/RTkXZbra4juVhntyHjmTKOvIIqpdolMvaF4wM4WIHw+Zr3Zm/fS79dOuQVt7ht0Bb8j/wAPx5+IHnS9cQf3kLHgkx4z06DGB8ay8k5Q8Pf+Be4TfIM8859ev/FO2MSxRW64yuSwPqcmurD37Ae0o/Nny/3qTGgCrgcAeHh+wKqee32S9FjOJJD+JpHI/wDuSKtcYyinOMiq5pwMW3HAzn61Yo2XYOnSrJdHJkW5Ht58qhrIVbkjJYcemal3xC5DHHjzxQZ7ko7PjKr7RAPOBWa6w9GUzLNcVNRurW16GWQgsTwCxVap93ptxpGo3NleIUmjyjAcg56EeYPUVbg5Ov2CHHtyoRnwJcGr7rOhaN2gCtqKZlQbVljfbIo8s+I9CKnxciicZr5Oq0wxHGABu70H2GX9Kcisb6/FxcRxSTR2wDzuPygnrjritN1Hszo2hQwvYQu0jylXklfcwGCcDy5oX9mM3czai20MjBFOTwPxH+dWnlT3Cd0/FMqKSwRKqrcMoIAPBAAzny86j3N2rFl73cGDAkjzOT4eeK0DXOy9neSmezzbbzvePaHjOfEDII/T0qr3/Yy6jG62aOT0TKn5Hj60Zc7ujV8mnOeIN7P3n9j65Z3rM0aK+WYDqp4OPga3S6hj1LSy0ZDZQMrDkEEdflWCCynmvrawWNe+UlSRgZxn8wPOMGtJ7B6q2mkaLeXMMgz/ANPtfIB53Jn6gVSl9mamqZQe11j90nZR+R9vzH/FB4U3qq52kDOScCtK+0XSYzLHOfZt5mAZ1HKYqXpHZnSdNAdIfvMq/wDmmAOfcOg6eWa6uRJaJCSKPDaS3r6BZQ8SyM6jf7IHtdf1/fS1XmmanoJjnkxPaIcGZCMr/wCw8Pf+lCZ7hJO3NmwA9m7myF95+Pz+QrRTcRS+yc4I2srLkHw5HSld5h1vWVW+08ajZmW2kAIGfYblT5+Y99MRX9zfajbTXMbG6jnijmzySw6N8cA0VayfR5Xu7JDLYHO+MZJiB68eKj5jofRnUe4tJLXVrMrLEWQyIn5kB3cf5hyR5cjxpby1iOluey2wZQSbwQSSAPSnGB4KjjqceJx/Wotlqmn6iX+43cVwVOCEPPQHp16EU+0rbDn5+VNmHnVuk+2fkLnkUejfEa+6q3ZLuIc5yT0qxwJuiUnrjyqkvoCYL1PvmfcWBHkM0MnRhbzEg/gbqM+B9aNTqdx3qp9zUO1LbFp15IQcJA5A9ymvOr2e1OdGOxyZ7UaYGJIDpnw/NWqNHGwwY8k+v9KyZlki1mC4hePvIdjBWGckeYyOKtsPabU+Elgtv/xSj/8Aqmpfqi1qnWk3tjth02JwmCZiQR6IxrMtEutSt455bGeCIZXcJdpLYB6AjNX3Xrq61OCNJBHHEp3HCt+LGOpPv4qp3NhNLiOKSJoBwEjYoW+OOnoKfhpLULcdHYNe1iaXuoJe9nI/7UcQIHqT0okI+1so9mOA+RMygfrQ6CW4sUEUUKQrjkJMoyfXPJp9NUuY1J79go67btDx5Y3VVpfSI4/6AerQXN/rQtIYn++mRk7vgEEdRn4HmjGn6HrelH7y2mBmhBfvZHV9gAOSBnHAHvoJb6lKuvx3yTssjuwLn8XPHPwxR7VNUb7rMkl4zl1K7RJzz6Z6VWt6RNP9i26Zfr2k0Ka0nQfe0TbKpGOoOGAx44/fFBraW77l7e+d4Z4MIcttDgdCPDGKGdiddh0a/a7nbdaMojnCgEqMj2gB5fpkUJ7S3TXHaGfUY72Se2Mpe2e4PJU8gbfAY48OPDmlUeXTOvPoWZj/AHntiSHCzSEN4Nyatk9+seT306nPQuuKzhr1jdJcHl1YNuBxVx0fs9canbR3cl6qrJyFUbmx611yklovbfRP/vSYkCR3c20ceyqHH0qA/aC3spJrWWKR7d8yKyKM5bggjIHnyP8Ag/adj7duZhIV8yMZ92Kmy9htFuI1W4hmOOjCQqfWpq+NMbKMl2yWso+7yFp2JwUfnHTnFXnRu3MCWkVtqj3NvNEioWKmTdgdenWrEfs37Oyx4jiuY3K8Os5yPXnihjfZhcAukWqQujdDLand/pan/Lx0vYtcfl7Qd0rXEuXEtjex3Mfjhc7T6jqPjVptr6/eBGEkOCP4Kp/Zb7PRptyZ7i7725K7AUi2Iq+PHUn3/Lxq9R6HCEAKoTjkt1P0qbr/AFYv4p/omyoQSNo+BofqNr97sri1HsmaJkyeQMjFH5IQcnHNRnh5OeKF8bKK8M4H2eSHXYtTGpxxtFtZESAtgj3sOKNXPZy+uD/1HaPUQp/JCscI/wBIz881aDDxxXli6ZFLjHd6U6PsHYJJ3pvtSeXxdpUYn5ocV2XsbYyrte9vyozkNKvPyUCrmIRnOT08Kaa0JP4mPuFDKBpS37GWuRjULrGP/jjb67ag3HYhWH+FfM46bZYQB/prQDZsBwxwfSktZS44IxR/Y7UYFJ2A7RTXawdxEigk94ZF2KDzng5+GM1Y9L+zOKFke9vizjqFjGPhk1qps5mPPOOPWvGwbxU/SnfJyPoXEinjsTpclhNaEz4kQruLjg+BwBjjrVH1TsbeaSYl1XbcWEJMazwMQQD/ABDBx6Hpnr1raPuR8FIrjWJf2JELKeCCKE1aD+p80XVulrdB7b20Qg4ccHHnWzdj549V7P29+FCk5Qqo4Ug0XvOwWg3lwJptNiLA5IUFA3vCkA/KjEGlpawLBbqscaDCoigBfcB0o8leSSwVYmDo7dSRtZR/7Dn9KkrbquDwalLp+OWZseWMUtoNq5UMcfGouGP5IjP7KeHWnYoz/wCMZ91Ora7uWUk48qlQQMvRcCioYHaOQQc+p+lEFjAUA8kU3BHsOcU/jNaY48RJ12LNJKjyFer1WYggqvkPlXgi5/CPlXq9S4EWI1zXe7Xyr1eopAEtGtcCgDpXq9QOEY4pDKMgAYr1erjhRjVskjkV1VXyFer1ccdKjyHyrm1fIfKvV6uAewAelcIr1ergnQMc13wNer1cBil6U4BXq9ROR//Z">
            <a:hlinkClick r:id="rId5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4763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908" name="AutoShape 52" descr="data:image/jpg;base64,/9j/4AAQSkZJRgABAQAAAQABAAD/2wBDAAkGBwgHBgkIBwgKCgkLDRYPDQwMDRsUFRAWIB0iIiAdHx8kKDQsJCYxJx8fLT0tMTU3Ojo6Iys/RD84QzQ5Ojf/2wBDAQoKCg0MDRoPDxo3JR8lNzc3Nzc3Nzc3Nzc3Nzc3Nzc3Nzc3Nzc3Nzc3Nzc3Nzc3Nzc3Nzc3Nzc3Nzc3Nzc3Nzf/wAARCADEAJsDASIAAhEBAxEB/8QAHAAAAQUBAQEAAAAAAAAAAAAABQIDBAYHAQAI/8QAQBAAAgEDAwEFBQYDBwQCAwAAAQIDAAQRBRIhMQYTQVFhInGBkaEHFDJCsfBSweEVFiNiotHxJDNDclOSk7LC/8QAGQEAAwEBAQAAAAAAAAAAAAAAAQIDBAAF/8QAJREAAwEAAgICAgIDAQAAAAAAAAECEQMhEjEEQRMiMlEUUpGh/9oADAMBAAIRAxEAPwDZK6KTmu0gzHBXQabBrua44cBzXabBru6uOPPnwPHlUZnwxP7zUkmmJdueD4VLkT9jyxdvMCeTUncCOtQI+Dind9NDedi1m9D+eaSW5pkyYOTSe85zmqiEndXjTAkFdL0AaO5rxpkSeFKV85rmwjmeK5XBXiaBx2vVyvVww1mlA0nFe6VwcFjFdpCmlE1wBQruaQDQ7X9cstA05r/UZGWFTgBF3M7HoAPP5VxwTpqQCs1h+2XTri4McOjXzIqlmJeMNgc8Lnn5irxpOuafrlgLzTJu8iPssGGGRsdGHgf1pLfQUmThwc+przHB4pIPHxNIZuapOYiTb0U7ADJOBUOSd1YFCh59pd3Qe/z/AHxSLtneRI1zjBz6fsfrS2QKCCAqr4+HTipVTb6GPW9+kz7MFWPgT4+VTEfdVcuJEt5i/Cso3DnAFGklB5B4603FbtPQUsJRcAjPXNKRwCw+VQmmBIPPWl95n6UOWvGdHhayaJOEB6scU5uzUFZN0kS/5v5VKzSxfkg0sHA2TilcU0p9pvhSuaohRANdzSSMVzNDRxYNcLc00WrgaldBwfLccmsW+1DtCLrtWltaSLOloBE8TElO8J8B0JGfpWjdsNafRtCuLmAAyHEaszbQpbxJ9KwKG6ludfsZpQm7vFww4DDd+Ijz56+lDy+xpnssOndlra11SOC4mvBc3DlI07pducZI4JJGc+XSnuzGof3R7YR28NybiyvJRbT7wRznAYHx2nPPqRVqv9chtdSW9Fkkk0Kgb1XBwxxy5woHLYycnnGBk1n11rcUvaWzvI7Ub47mSYJcEc+3lc446Y8+njUZt2vRaoSPoZGwgz1pLGoem3S3VhbzqCBLGr4bqMjOKkMeeDV5rEY2uxmUlbgORhCBg5GM+6vXFwEhOCQ3RQDjn/Yfypu4IBDOSFHUA8H31EZ97YyxcnacckeRNZeXn8KaQ8zoKkkladI3gcdQzlh7SjxGOnUccipN/cXSvGlss4lCEBd67D6kennxTSQpCBHlVKDaAT4cf0oh38CKHvJFRQhU56dQf5UeNpwnoWm6xIa037wIV745deW5z6AZomsnPX0qsXPaJihi02Lz/wAeQcfAf71Aj1fVkmUxXEdxvwSjLnn0wP0oc3IqnJL8fx6nuui9QMRcQZ8/5UQzmgumSTSx2stzF3Mp/HHnO04NFwaPxv4kuXp4Or1PrTlNIeSPKl1rTJCc560M7RX76Zot3eRbd8SZBYZA5Az64znHjiibYoF20QS9mdSUgEdzkgjI4IP8qnb6KStaBfZLtZHrNpeG7uII2t59geQiIsuOCVJ+vwo02saWpwdSsfd95Qn9a+etc2C6K4UEImdsYGPZFBJZSn4WJPoKVLUa64Eu2+jTvtGjPaLWYl0rVba4AXbHbpcpt4xnqwGTk9eT4cVI7G/Z5NbXq3etRvC0bKUiU5wQQfaPj06dPfWZ6bZXEoaVYTKx5AYgJ6k5PP8AvV37L/aFqPZ3bZ6tC15ZIwBUv/iQ5/hJOMf5Tx5EU+fSZmpVPedGh612YLWlwmmmPM647u4JKLkeDYJX61jt7oGp6bqKrd2qnveIhyRkD8PvBznPlVz7Zfa3Csa2nZZO8kYBpLu5h4j/AMqoep8yePIeIp2h9ttak1RRe6hK7Tyq24gAFuB0AweBjp4UFxuE2gK3RvWnwslnCshwyoqkeWABUlh/CeKH2twt7bR3Nrdd5BIu5GU+H+/86V3ZY+1Mx9Kj+ZLoP4tF3Ydm9Mfw5qOsU3JD8k8kmn2gYKPxseo6dM9OR1610QsF5LBtudw4APXp8POs1S6rR5SSwruvSS2lwot0SSRo88knnJHh6AcdKDzQ3U6d9cGZ5dw6xeyPmOv7zV6CKo5kkHhwxroSBsrIXYeO6Q8/WmS6xlY5PD0ijLazvF3axOc84MXBPyqeI7y0DNbQXEZJAMkQKqRnz6+dWxLW1AxGi58Dn95qFrUEbWAzGCTKPhgtj9BRmPrQ8nO67xAWG/v4pVOb1gM9EJHu4FWnSLiWewhefcJSCGDLg8E4yPdVds4BIWVlYZ8iOKNaUBHJPHk7VYbQefyj+tV4p8TPyX5fQajPjTuaZiIyaerUiAk0J7RKH0TUVY8G1k//AFNFOT1qBqaCTTrtX/C0Dgjz9k1Oys+z547Tj/qEdRJt7pM5/DnGPP8Ay/SgFqouLpN4BjU5b1/eKNdpFUJFyvCLjnB6ngD9/WhtogS3BH43DsT/AKR+poQ/0PQpeVKSzWEjRiNhwxwSBwPdUTtImI47iAY5wc/lz4H0NSO6mZcQlU4/E7YxUe8021+7vNqOoSyhFx7ACgnwHrUY6rdL887OJFSkG87l4K9A3UelIR92M8EH5fs1NksYSQ6O8UZP4pcbj7gKWNFuGg7+PdsbhAyHc/rgZxW5cknkv49p9BzsX24v+zd6wctcWUz5uIM85PVk8m+h8fA1uWmatp+qWkV5aXC9zMMpIeQfMHyPmK+ZPu8sMimRSjeB3DPFWHsn2ln7P6kZSrSWkhAuYB+FvIjyYeHy6GkviVdoVU10fRpkiSMGSUKh6NkbfUDmmO/tpZHVLiIovgrjk9eeffxnwoJYiz1KKK+09o5LeRAVKDIx16jlT+zUspLbp7YDoT7O05f3c4B+lRfGkd5smyXCDiKMMfF2Ix+/hTIluM5Myf8AqIyB885oYvaHTxew2pE+6WTu0kMXsb/LOeDwfCi6qEYDg5rlKA6Y7BudO8bAbJGQeDg/Xz5qLqzlYoFcEhpME8HwY1KihOCPvDKTlgoHQZ9ag33trCO8LhnYHoenw6+6oucZVPUcso9pL448qk27bbuQDxP8hSLThMAY45pSDbdsfWqR6EpdhuA5APpT2Kj2pyoqUBWifRIQcDypidd8MiADDqVPxGKcccUhSC6gnxFTplEfOXaxDHHFlgCEIxt8iPHw/pQWI4ijHTbEo+bZo92xXbG67vaDOuNuSdpX5eefTFArlRFDIP4TGvyAzSR/DD05a3SwI+ApJwh/ET0wKgXff38iFIcgk90rDhR/EfWuKe/YREnB5cjwXjj40Umn7u3VYl5bCxoDjcfCpfxfXs1JKlr9AW3sRc6g8LF5EiIE0h6sfIelS7+V7meSJD3Vsnssqficjwz5Dyokluum2QVcNPIfxHxY9SfQUPuJktkZ87lUePjz19+aPn5UCeNKdYOuY1hTAgVfZ3bNoOxfMnxNEOx3Z4do9SW0W4eJWXcW2FwvPA8Bz/Ij1oezJJp8ktyWEt0QUIHRFOMfT6U92T7Sp2f1Ce4KlgVG1QozkHIGfAefw+GmNzDz/kNGnp9nunaKr3cWo3y3ChtrwziInHP5QDg8VPk7WdnrLMS6m17LFhdy7pnb4gY/rmsun7U6/wBp9RitNMiuCGfKRWue9x6sOnHjx161e4ezXaWJJ4rO2+7RGMCKN7w+wcc/hz+xSc06uzLxpfYI1Cb+140uVb7rbvJ3iTStulQbsAgD8IDFM5bOGBxirDoPabZbi1v1meaJAzSF0G4HPIXdngjBxkeXpCuewev6pCi3V1ZwMoALb3kOMc5GKUPs7v4wgXWgNjMcRQ8DPJ6v7/QYpJ/oavB9Fpsu0OnToD352MODtyD7sZFS3vLKYpDDcBpd2VTa2c/Ksp1LVNN0XTn0vQZZ2dJMz37zZQ+ewYGMnxA8D1zmgFr94u7lfuv3qactlWUbcnrnJ5+ldS+x44nnZuqXFvaoj3k0cKtwgc43e4dT8KdheO4lZ4HDpuwSKynT9QvbWUffY4pVxlhE4dlA68jg+eOKut5bC6RL6xlfvDGuXhJUsvUHAxkjyPr410410yHI3D7LxaDAyemKmgcVTNEacSKHnkZsZ3Nnkev/ABVvQqVBOckVoXogr0akOBUV3wQc45qTP41ClJAbHkanRpR88dqpmn1OV4gVSa4kIG/8pbgcelCL2TcblT/8tWXtZBEO0Fz3Y2lb6QYBOMAvnjoOgqn3Em55gOS0mf1ro7RuqlmosGkDMAkYEtK2R8OBRa1j3XbSkkrBwuDgbiOfoQKhafiEKm3JjiGB6kDipLTC2tVhU7m5ZyDzuOSazW22zdKSlIVeMS5cnccYUeXnVf1N2uLtLKEH8QDY8/8AYUTubnuYWmc7nOQqjz8KFW4aK3urpuZFGwEfxt1+QzTcM52yfPWrwQxfzgyMEJ7uMCOPPkOM/wA6E9efX51KvCNigDqMA0yH7vumCglcnB8ea2wsR5fM9otnY5tTto5Pu7XMUbe1/hsUz7/aGatEerasjNsvryM88rK3T3bqz6LtHqEaBI5EjXPOxBRCy1/U5GVI9TkUN1AI46dPkKzcnFdPSvHzRKxIu6672hVcrq14MEDkvz09DQ/Vu0WuXlnPaTXszQSL7YEbbnA8MiMEjgcZqsvrOoqylryZo2IUsy9Dz09eT9Ks9jp19eWyyyajNE5UHGwZHXxz6nj0pFx0n7KVzyl2v/ATpulPIizXq7Rn2I2b8Hqw8/0o7b20UUsRJjhKsCJEZgVAIP4gcjIz0pybSryCJJF1J8lgG3R565PHtfCgGp3ep2F6IXvDISA6+yQACSBnn05pa4rp7on+Rx+vsm9oZ7+4uI9s9xdRRtuCSTmRTg8cDny6ijPY7Wr2JxBqNu0cTnPn3fqR4DP6+/ECC01NuXvY0kHLf4O8dPU1YNCgnaOXv5+8lDYDJGEwvHgPjTzFLDLzcvG4aLhp6d3c5A3IR1HSrFGQY1JOOKq9oe7EcSnYgXaMe6rHFzGp9K1Ixw+jkzZJ9aiSng+XjUiSokh3A/KpV7NiMM7WSLFqmpTMPaS6nPu9tlH86ptmpkvIx4s4z86P9tLmKTVL/Dbi91K67Tkbd7YOfjmg2jqDebzyEQmjKydNnupksNnIe9nkPiwXpnoP61y6lWMNIx4HUg1ywbNtI4JB7xuSPdSpLaK7AEhfaPygdenjWbry1noP1iB/ekwG9nOWbK20Q8PNvh0rk8gstPjhYjvD7beYJPP6AVJ1S/jwlvaqrMpGcfhGOg9w/l6mge1ry82s+7nLt5+laInyMXLyfjW/ZCncySF8YBpLH2B760LRPs/bUbFdSnl7i2lG6JAuWdfA89Aeo9KqnafRP7Hve5WTvAefUe+rzj9HmunusDZ5pUbOr7kyCPEU9Z2rz8jj1Pl50d0exie8MY2lITtKnq7Yz8/CmE0YeQnTrFnXayzHcdp45z1+uP6Vq+mQs0aEqGUjcCOuOelZn2ghZO7hjUbTcOE5JGeOnzz8eauv2Yaut1p82nzsRNbEMuedyHoM+h+mKg10WssM9kJopB+ZsY/ynGRVI7TRb9YjRQPaSIDI6ZZq0llUysFx+EHp7+aovam3P9v7k5AaJ/qTxUfPG0CZ70My5VxkDGTkeuSD+lENDAVpwC3JXnrnioN4uRL7PO/epP79amaSx+4yurYMj7QR18P5VQx0E9PlefUFJJKRkoAOhznJ+lXKJWEa4OBVO0dVWebauMSLj4Eg1cosd2vuqsvoEkebjpQzU47ibTbqOzYJcPEyxEnHtEcfWiFy3OB1qKSQwBx16VCjfLw+eb9bYq63dnKk0fsO6dVPTn3dKgaXEoluFjJxt2gk1YO21o1rqDXds/EruGQ+OMc/I/T3VX9FljWSUOuQw5HpRl7x6jfLTtaibbRTsC1s0TKeXjlfBRvH6inr+7Ma9xabJZnGGkXovuH86j233eW/YTAOx5Vs4DDwJ9a7qt2IoykQVWYYJAxxSZtLos2lDegu4ZLdCobL/mOep/2pGmSLG8jyEbFRs+pI4qTp1vDcO0l0yqijgMetRby3FqJVjkEiNjBH1BrRFLcMPyOK/BX9Gw9gdbi1fQVtW/7kKBWX1UAfpjFUjtxEy304cHDI5UFcbfH58Uv7LZDD2jEMcnMkOWQt1II8PQEn4VbftC0rvYjcJGeAS+B14xj6/Sin40Y32jKdMvVsxI6gHauQrc8jpXtJvZba5M8g3RsT3mTyfd86iXNu1rKVYcHp6ikNkog52jpVBUtLncFbu50RkAJe8cdRyAy49enw5881OsQ/ZvX1ve6Z4tndyZz7SnBOPXjPPlQXTpxFHoW4qQk7NjPhnirvPFDf252MN/hluf8AnipJ/RTkXZbra4juVhntyHjmTKOvIIqpdolMvaF4wM4WIHw+Zr3Zm/fS79dOuQVt7ht0Bb8j/wAPx5+IHnS9cQf3kLHgkx4z06DGB8ay8k5Q8Pf+Be4TfIM8859ev/FO2MSxRW64yuSwPqcmurD37Ae0o/Nny/3qTGgCrgcAeHh+wKqee32S9FjOJJD+JpHI/wDuSKtcYyinOMiq5pwMW3HAzn61Yo2XYOnSrJdHJkW5Ht58qhrIVbkjJYcemal3xC5DHHjzxQZ7ko7PjKr7RAPOBWa6w9GUzLNcVNRurW16GWQgsTwCxVap93ptxpGo3NleIUmjyjAcg56EeYPUVbg5Ov2CHHtyoRnwJcGr7rOhaN2gCtqKZlQbVljfbIo8s+I9CKnxciicZr5Oq0wxHGABu70H2GX9Kcisb6/FxcRxSTR2wDzuPygnrjritN1Hszo2hQwvYQu0jylXklfcwGCcDy5oX9mM3czai20MjBFOTwPxH+dWnlT3Cd0/FMqKSwRKqrcMoIAPBAAzny86j3N2rFl73cGDAkjzOT4eeK0DXOy9neSmezzbbzvePaHjOfEDII/T0qr3/Yy6jG62aOT0TKn5Hj60Zc7ujV8mnOeIN7P3n9j65Z3rM0aK+WYDqp4OPga3S6hj1LSy0ZDZQMrDkEEdflWCCynmvrawWNe+UlSRgZxn8wPOMGtJ7B6q2mkaLeXMMgz/ANPtfIB53Jn6gVSl9mamqZQe11j90nZR+R9vzH/FB4U3qq52kDOScCtK+0XSYzLHOfZt5mAZ1HKYqXpHZnSdNAdIfvMq/wDmmAOfcOg6eWa6uRJaJCSKPDaS3r6BZQ8SyM6jf7IHtdf1/fS1XmmanoJjnkxPaIcGZCMr/wCw8Pf+lCZ7hJO3NmwA9m7myF95+Pz+QrRTcRS+yc4I2srLkHw5HSld5h1vWVW+08ajZmW2kAIGfYblT5+Y99MRX9zfajbTXMbG6jnijmzySw6N8cA0VayfR5Xu7JDLYHO+MZJiB68eKj5jofRnUe4tJLXVrMrLEWQyIn5kB3cf5hyR5cjxpby1iOluey2wZQSbwQSSAPSnGB4KjjqceJx/Wotlqmn6iX+43cVwVOCEPPQHp16EU+0rbDn5+VNmHnVuk+2fkLnkUejfEa+6q3ZLuIc5yT0qxwJuiUnrjyqkvoCYL1PvmfcWBHkM0MnRhbzEg/gbqM+B9aNTqdx3qp9zUO1LbFp15IQcJA5A9ymvOr2e1OdGOxyZ7UaYGJIDpnw/NWqNHGwwY8k+v9KyZlki1mC4hePvIdjBWGckeYyOKtsPabU+Elgtv/xSj/8Aqmpfqi1qnWk3tjth02JwmCZiQR6IxrMtEutSt455bGeCIZXcJdpLYB6AjNX3Xrq61OCNJBHHEp3HCt+LGOpPv4qp3NhNLiOKSJoBwEjYoW+OOnoKfhpLULcdHYNe1iaXuoJe9nI/7UcQIHqT0okI+1so9mOA+RMygfrQ6CW4sUEUUKQrjkJMoyfXPJp9NUuY1J79go67btDx5Y3VVpfSI4/6AerQXN/rQtIYn++mRk7vgEEdRn4HmjGn6HrelH7y2mBmhBfvZHV9gAOSBnHAHvoJb6lKuvx3yTssjuwLn8XPHPwxR7VNUb7rMkl4zl1K7RJzz6Z6VWt6RNP9i26Zfr2k0Ka0nQfe0TbKpGOoOGAx44/fFBraW77l7e+d4Z4MIcttDgdCPDGKGdiddh0a/a7nbdaMojnCgEqMj2gB5fpkUJ7S3TXHaGfUY72Se2Mpe2e4PJU8gbfAY48OPDmlUeXTOvPoWZj/AHntiSHCzSEN4Nyatk9+seT306nPQuuKzhr1jdJcHl1YNuBxVx0fs9canbR3cl6qrJyFUbmx611yklovbfRP/vSYkCR3c20ceyqHH0qA/aC3spJrWWKR7d8yKyKM5bggjIHnyP8Ag/adj7duZhIV8yMZ92Kmy9htFuI1W4hmOOjCQqfWpq+NMbKMl2yWso+7yFp2JwUfnHTnFXnRu3MCWkVtqj3NvNEioWKmTdgdenWrEfs37Oyx4jiuY3K8Os5yPXnihjfZhcAukWqQujdDLand/pan/Lx0vYtcfl7Qd0rXEuXEtjex3Mfjhc7T6jqPjVptr6/eBGEkOCP4Kp/Zb7PRptyZ7i7725K7AUi2Iq+PHUn3/Lxq9R6HCEAKoTjkt1P0qbr/AFYv4p/omyoQSNo+BofqNr97sri1HsmaJkyeQMjFH5IQcnHNRnh5OeKF8bKK8M4H2eSHXYtTGpxxtFtZESAtgj3sOKNXPZy+uD/1HaPUQp/JCscI/wBIz881aDDxxXli6ZFLjHd6U6PsHYJJ3pvtSeXxdpUYn5ocV2XsbYyrte9vyozkNKvPyUCrmIRnOT08Kaa0JP4mPuFDKBpS37GWuRjULrGP/jjb67ag3HYhWH+FfM46bZYQB/prQDZsBwxwfSktZS44IxR/Y7UYFJ2A7RTXawdxEigk94ZF2KDzng5+GM1Y9L+zOKFke9vizjqFjGPhk1qps5mPPOOPWvGwbxU/SnfJyPoXEinjsTpclhNaEz4kQruLjg+BwBjjrVH1TsbeaSYl1XbcWEJMazwMQQD/ABDBx6Hpnr1raPuR8FIrjWJf2JELKeCCKE1aD+p80XVulrdB7b20Qg4ccHHnWzdj549V7P29+FCk5Qqo4Ug0XvOwWg3lwJptNiLA5IUFA3vCkA/KjEGlpawLBbqscaDCoigBfcB0o8leSSwVYmDo7dSRtZR/7Dn9KkrbquDwalLp+OWZseWMUtoNq5UMcfGouGP5IjP7KeHWnYoz/wCMZ91Ora7uWUk48qlQQMvRcCioYHaOQQc+p+lEFjAUA8kU3BHsOcU/jNaY48RJ12LNJKjyFer1WYggqvkPlXgi5/CPlXq9S4EWI1zXe7Xyr1eopAEtGtcCgDpXq9QOEY4pDKMgAYr1erjhRjVskjkV1VXyFer1ccdKjyHyrm1fIfKvV6uAewAelcIr1ergnQMc13wNer1cBil6U4BXq9ROR//Z">
            <a:hlinkClick r:id="rId5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4763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910" name="AutoShape 54" descr="data:image/jpg;base64,/9j/4AAQSkZJRgABAQAAAQABAAD/2wBDAAkGBwgHBgkIBwgKCgkLDRYPDQwMDRsUFRAWIB0iIiAdHx8kKDQsJCYxJx8fLT0tMTU3Ojo6Iys/RD84QzQ5Ojf/2wBDAQoKCg0MDRoPDxo3JR8lNzc3Nzc3Nzc3Nzc3Nzc3Nzc3Nzc3Nzc3Nzc3Nzc3Nzc3Nzc3Nzc3Nzc3Nzc3Nzc3Nzf/wAARCADEAJsDASIAAhEBAxEB/8QAHAAAAQUBAQEAAAAAAAAAAAAABQIDBAYHAQAI/8QAQBAAAgEDAwEFBQYDBwQCAwAAAQIDAAQRBRIhMQYTQVFhInGBkaEHFDJCsfBSweEVFiNiotHxJDNDclOSk7LC/8QAGQEAAwEBAQAAAAAAAAAAAAAAAQIDBAAF/8QAJREAAwEAAgICAgIDAQAAAAAAAAECEQMhEjEEQRMiMlEUUpGh/9oADAMBAAIRAxEAPwDZK6KTmu0gzHBXQabBrua44cBzXabBru6uOPPnwPHlUZnwxP7zUkmmJdueD4VLkT9jyxdvMCeTUncCOtQI+Dind9NDedi1m9D+eaSW5pkyYOTSe85zmqiEndXjTAkFdL0AaO5rxpkSeFKV85rmwjmeK5XBXiaBx2vVyvVww1mlA0nFe6VwcFjFdpCmlE1wBQruaQDQ7X9cstA05r/UZGWFTgBF3M7HoAPP5VxwTpqQCs1h+2XTri4McOjXzIqlmJeMNgc8Lnn5irxpOuafrlgLzTJu8iPssGGGRsdGHgf1pLfQUmThwc+przHB4pIPHxNIZuapOYiTb0U7ADJOBUOSd1YFCh59pd3Qe/z/AHxSLtneRI1zjBz6fsfrS2QKCCAqr4+HTipVTb6GPW9+kz7MFWPgT4+VTEfdVcuJEt5i/Cso3DnAFGklB5B4603FbtPQUsJRcAjPXNKRwCw+VQmmBIPPWl95n6UOWvGdHhayaJOEB6scU5uzUFZN0kS/5v5VKzSxfkg0sHA2TilcU0p9pvhSuaohRANdzSSMVzNDRxYNcLc00WrgaldBwfLccmsW+1DtCLrtWltaSLOloBE8TElO8J8B0JGfpWjdsNafRtCuLmAAyHEaszbQpbxJ9KwKG6ludfsZpQm7vFww4DDd+Ijz56+lDy+xpnssOndlra11SOC4mvBc3DlI07pducZI4JJGc+XSnuzGof3R7YR28NybiyvJRbT7wRznAYHx2nPPqRVqv9chtdSW9Fkkk0Kgb1XBwxxy5woHLYycnnGBk1n11rcUvaWzvI7Ub47mSYJcEc+3lc446Y8+njUZt2vRaoSPoZGwgz1pLGoem3S3VhbzqCBLGr4bqMjOKkMeeDV5rEY2uxmUlbgORhCBg5GM+6vXFwEhOCQ3RQDjn/Yfypu4IBDOSFHUA8H31EZ97YyxcnacckeRNZeXn8KaQ8zoKkkladI3gcdQzlh7SjxGOnUccipN/cXSvGlss4lCEBd67D6kennxTSQpCBHlVKDaAT4cf0oh38CKHvJFRQhU56dQf5UeNpwnoWm6xIa037wIV745deW5z6AZomsnPX0qsXPaJihi02Lz/wAeQcfAf71Aj1fVkmUxXEdxvwSjLnn0wP0oc3IqnJL8fx6nuui9QMRcQZ8/5UQzmgumSTSx2stzF3Mp/HHnO04NFwaPxv4kuXp4Or1PrTlNIeSPKl1rTJCc560M7RX76Zot3eRbd8SZBYZA5Az64znHjiibYoF20QS9mdSUgEdzkgjI4IP8qnb6KStaBfZLtZHrNpeG7uII2t59geQiIsuOCVJ+vwo02saWpwdSsfd95Qn9a+etc2C6K4UEImdsYGPZFBJZSn4WJPoKVLUa64Eu2+jTvtGjPaLWYl0rVba4AXbHbpcpt4xnqwGTk9eT4cVI7G/Z5NbXq3etRvC0bKUiU5wQQfaPj06dPfWZ6bZXEoaVYTKx5AYgJ6k5PP8AvV37L/aFqPZ3bZ6tC15ZIwBUv/iQ5/hJOMf5Tx5EU+fSZmpVPedGh612YLWlwmmmPM647u4JKLkeDYJX61jt7oGp6bqKrd2qnveIhyRkD8PvBznPlVz7Zfa3Csa2nZZO8kYBpLu5h4j/AMqoep8yePIeIp2h9ttak1RRe6hK7Tyq24gAFuB0AweBjp4UFxuE2gK3RvWnwslnCshwyoqkeWABUlh/CeKH2twt7bR3Nrdd5BIu5GU+H+/86V3ZY+1Mx9Kj+ZLoP4tF3Ydm9Mfw5qOsU3JD8k8kmn2gYKPxseo6dM9OR1610QsF5LBtudw4APXp8POs1S6rR5SSwruvSS2lwot0SSRo88knnJHh6AcdKDzQ3U6d9cGZ5dw6xeyPmOv7zV6CKo5kkHhwxroSBsrIXYeO6Q8/WmS6xlY5PD0ijLazvF3axOc84MXBPyqeI7y0DNbQXEZJAMkQKqRnz6+dWxLW1AxGi58Dn95qFrUEbWAzGCTKPhgtj9BRmPrQ8nO67xAWG/v4pVOb1gM9EJHu4FWnSLiWewhefcJSCGDLg8E4yPdVds4BIWVlYZ8iOKNaUBHJPHk7VYbQefyj+tV4p8TPyX5fQajPjTuaZiIyaerUiAk0J7RKH0TUVY8G1k//AFNFOT1qBqaCTTrtX/C0Dgjz9k1Oys+z547Tj/qEdRJt7pM5/DnGPP8Ay/SgFqouLpN4BjU5b1/eKNdpFUJFyvCLjnB6ngD9/WhtogS3BH43DsT/AKR+poQ/0PQpeVKSzWEjRiNhwxwSBwPdUTtImI47iAY5wc/lz4H0NSO6mZcQlU4/E7YxUe8021+7vNqOoSyhFx7ACgnwHrUY6rdL887OJFSkG87l4K9A3UelIR92M8EH5fs1NksYSQ6O8UZP4pcbj7gKWNFuGg7+PdsbhAyHc/rgZxW5cknkv49p9BzsX24v+zd6wctcWUz5uIM85PVk8m+h8fA1uWmatp+qWkV5aXC9zMMpIeQfMHyPmK+ZPu8sMimRSjeB3DPFWHsn2ln7P6kZSrSWkhAuYB+FvIjyYeHy6GkviVdoVU10fRpkiSMGSUKh6NkbfUDmmO/tpZHVLiIovgrjk9eeffxnwoJYiz1KKK+09o5LeRAVKDIx16jlT+zUspLbp7YDoT7O05f3c4B+lRfGkd5smyXCDiKMMfF2Ix+/hTIluM5Myf8AqIyB885oYvaHTxew2pE+6WTu0kMXsb/LOeDwfCi6qEYDg5rlKA6Y7BudO8bAbJGQeDg/Xz5qLqzlYoFcEhpME8HwY1KihOCPvDKTlgoHQZ9ag33trCO8LhnYHoenw6+6oucZVPUcso9pL448qk27bbuQDxP8hSLThMAY45pSDbdsfWqR6EpdhuA5APpT2Kj2pyoqUBWifRIQcDypidd8MiADDqVPxGKcccUhSC6gnxFTplEfOXaxDHHFlgCEIxt8iPHw/pQWI4ijHTbEo+bZo92xXbG67vaDOuNuSdpX5eefTFArlRFDIP4TGvyAzSR/DD05a3SwI+ApJwh/ET0wKgXff38iFIcgk90rDhR/EfWuKe/YREnB5cjwXjj40Umn7u3VYl5bCxoDjcfCpfxfXs1JKlr9AW3sRc6g8LF5EiIE0h6sfIelS7+V7meSJD3Vsnssqficjwz5Dyokluum2QVcNPIfxHxY9SfQUPuJktkZ87lUePjz19+aPn5UCeNKdYOuY1hTAgVfZ3bNoOxfMnxNEOx3Z4do9SW0W4eJWXcW2FwvPA8Bz/Ij1oezJJp8ktyWEt0QUIHRFOMfT6U92T7Sp2f1Ce4KlgVG1QozkHIGfAefw+GmNzDz/kNGnp9nunaKr3cWo3y3ChtrwziInHP5QDg8VPk7WdnrLMS6m17LFhdy7pnb4gY/rmsun7U6/wBp9RitNMiuCGfKRWue9x6sOnHjx161e4ezXaWJJ4rO2+7RGMCKN7w+wcc/hz+xSc06uzLxpfYI1Cb+140uVb7rbvJ3iTStulQbsAgD8IDFM5bOGBxirDoPabZbi1v1meaJAzSF0G4HPIXdngjBxkeXpCuewev6pCi3V1ZwMoALb3kOMc5GKUPs7v4wgXWgNjMcRQ8DPJ6v7/QYpJ/oavB9Fpsu0OnToD352MODtyD7sZFS3vLKYpDDcBpd2VTa2c/Ksp1LVNN0XTn0vQZZ2dJMz37zZQ+ewYGMnxA8D1zmgFr94u7lfuv3qactlWUbcnrnJ5+ldS+x44nnZuqXFvaoj3k0cKtwgc43e4dT8KdheO4lZ4HDpuwSKynT9QvbWUffY4pVxlhE4dlA68jg+eOKut5bC6RL6xlfvDGuXhJUsvUHAxkjyPr410410yHI3D7LxaDAyemKmgcVTNEacSKHnkZsZ3Nnkev/ABVvQqVBOckVoXogr0akOBUV3wQc45qTP41ClJAbHkanRpR88dqpmn1OV4gVSa4kIG/8pbgcelCL2TcblT/8tWXtZBEO0Fz3Y2lb6QYBOMAvnjoOgqn3Em55gOS0mf1ro7RuqlmosGkDMAkYEtK2R8OBRa1j3XbSkkrBwuDgbiOfoQKhafiEKm3JjiGB6kDipLTC2tVhU7m5ZyDzuOSazW22zdKSlIVeMS5cnccYUeXnVf1N2uLtLKEH8QDY8/8AYUTubnuYWmc7nOQqjz8KFW4aK3urpuZFGwEfxt1+QzTcM52yfPWrwQxfzgyMEJ7uMCOPPkOM/wA6E9efX51KvCNigDqMA0yH7vumCglcnB8ea2wsR5fM9otnY5tTto5Pu7XMUbe1/hsUz7/aGatEerasjNsvryM88rK3T3bqz6LtHqEaBI5EjXPOxBRCy1/U5GVI9TkUN1AI46dPkKzcnFdPSvHzRKxIu6672hVcrq14MEDkvz09DQ/Vu0WuXlnPaTXszQSL7YEbbnA8MiMEjgcZqsvrOoqylryZo2IUsy9Dz09eT9Ks9jp19eWyyyajNE5UHGwZHXxz6nj0pFx0n7KVzyl2v/ATpulPIizXq7Rn2I2b8Hqw8/0o7b20UUsRJjhKsCJEZgVAIP4gcjIz0pybSryCJJF1J8lgG3R565PHtfCgGp3ep2F6IXvDISA6+yQACSBnn05pa4rp7on+Rx+vsm9oZ7+4uI9s9xdRRtuCSTmRTg8cDny6ijPY7Wr2JxBqNu0cTnPn3fqR4DP6+/ECC01NuXvY0kHLf4O8dPU1YNCgnaOXv5+8lDYDJGEwvHgPjTzFLDLzcvG4aLhp6d3c5A3IR1HSrFGQY1JOOKq9oe7EcSnYgXaMe6rHFzGp9K1Ixw+jkzZJ9aiSng+XjUiSokh3A/KpV7NiMM7WSLFqmpTMPaS6nPu9tlH86ptmpkvIx4s4z86P9tLmKTVL/Dbi91K67Tkbd7YOfjmg2jqDebzyEQmjKydNnupksNnIe9nkPiwXpnoP61y6lWMNIx4HUg1ywbNtI4JB7xuSPdSpLaK7AEhfaPygdenjWbry1noP1iB/ekwG9nOWbK20Q8PNvh0rk8gstPjhYjvD7beYJPP6AVJ1S/jwlvaqrMpGcfhGOg9w/l6mge1ry82s+7nLt5+laInyMXLyfjW/ZCncySF8YBpLH2B760LRPs/bUbFdSnl7i2lG6JAuWdfA89Aeo9KqnafRP7Hve5WTvAefUe+rzj9HmunusDZ5pUbOr7kyCPEU9Z2rz8jj1Pl50d0exie8MY2lITtKnq7Yz8/CmE0YeQnTrFnXayzHcdp45z1+uP6Vq+mQs0aEqGUjcCOuOelZn2ghZO7hjUbTcOE5JGeOnzz8eauv2Yaut1p82nzsRNbEMuedyHoM+h+mKg10WssM9kJopB+ZsY/ynGRVI7TRb9YjRQPaSIDI6ZZq0llUysFx+EHp7+aovam3P9v7k5AaJ/qTxUfPG0CZ70My5VxkDGTkeuSD+lENDAVpwC3JXnrnioN4uRL7PO/epP79amaSx+4yurYMj7QR18P5VQx0E9PlefUFJJKRkoAOhznJ+lXKJWEa4OBVO0dVWebauMSLj4Eg1cosd2vuqsvoEkebjpQzU47ibTbqOzYJcPEyxEnHtEcfWiFy3OB1qKSQwBx16VCjfLw+eb9bYq63dnKk0fsO6dVPTn3dKgaXEoluFjJxt2gk1YO21o1rqDXds/EruGQ+OMc/I/T3VX9FljWSUOuQw5HpRl7x6jfLTtaibbRTsC1s0TKeXjlfBRvH6inr+7Ma9xabJZnGGkXovuH86j233eW/YTAOx5Vs4DDwJ9a7qt2IoykQVWYYJAxxSZtLos2lDegu4ZLdCobL/mOep/2pGmSLG8jyEbFRs+pI4qTp1vDcO0l0yqijgMetRby3FqJVjkEiNjBH1BrRFLcMPyOK/BX9Gw9gdbi1fQVtW/7kKBWX1UAfpjFUjtxEy304cHDI5UFcbfH58Uv7LZDD2jEMcnMkOWQt1II8PQEn4VbftC0rvYjcJGeAS+B14xj6/Sin40Y32jKdMvVsxI6gHauQrc8jpXtJvZba5M8g3RsT3mTyfd86iXNu1rKVYcHp6ikNkog52jpVBUtLncFbu50RkAJe8cdRyAy49enw5881OsQ/ZvX1ve6Z4tndyZz7SnBOPXjPPlQXTpxFHoW4qQk7NjPhnirvPFDf252MN/hluf8AnipJ/RTkXZbra4juVhntyHjmTKOvIIqpdolMvaF4wM4WIHw+Zr3Zm/fS79dOuQVt7ht0Bb8j/wAPx5+IHnS9cQf3kLHgkx4z06DGB8ay8k5Q8Pf+Be4TfIM8859ev/FO2MSxRW64yuSwPqcmurD37Ae0o/Nny/3qTGgCrgcAeHh+wKqee32S9FjOJJD+JpHI/wDuSKtcYyinOMiq5pwMW3HAzn61Yo2XYOnSrJdHJkW5Ht58qhrIVbkjJYcemal3xC5DHHjzxQZ7ko7PjKr7RAPOBWa6w9GUzLNcVNRurW16GWQgsTwCxVap93ptxpGo3NleIUmjyjAcg56EeYPUVbg5Ov2CHHtyoRnwJcGr7rOhaN2gCtqKZlQbVljfbIo8s+I9CKnxciicZr5Oq0wxHGABu70H2GX9Kcisb6/FxcRxSTR2wDzuPygnrjritN1Hszo2hQwvYQu0jylXklfcwGCcDy5oX9mM3czai20MjBFOTwPxH+dWnlT3Cd0/FMqKSwRKqrcMoIAPBAAzny86j3N2rFl73cGDAkjzOT4eeK0DXOy9neSmezzbbzvePaHjOfEDII/T0qr3/Yy6jG62aOT0TKn5Hj60Zc7ujV8mnOeIN7P3n9j65Z3rM0aK+WYDqp4OPga3S6hj1LSy0ZDZQMrDkEEdflWCCynmvrawWNe+UlSRgZxn8wPOMGtJ7B6q2mkaLeXMMgz/ANPtfIB53Jn6gVSl9mamqZQe11j90nZR+R9vzH/FB4U3qq52kDOScCtK+0XSYzLHOfZt5mAZ1HKYqXpHZnSdNAdIfvMq/wDmmAOfcOg6eWa6uRJaJCSKPDaS3r6BZQ8SyM6jf7IHtdf1/fS1XmmanoJjnkxPaIcGZCMr/wCw8Pf+lCZ7hJO3NmwA9m7myF95+Pz+QrRTcRS+yc4I2srLkHw5HSld5h1vWVW+08ajZmW2kAIGfYblT5+Y99MRX9zfajbTXMbG6jnijmzySw6N8cA0VayfR5Xu7JDLYHO+MZJiB68eKj5jofRnUe4tJLXVrMrLEWQyIn5kB3cf5hyR5cjxpby1iOluey2wZQSbwQSSAPSnGB4KjjqceJx/Wotlqmn6iX+43cVwVOCEPPQHp16EU+0rbDn5+VNmHnVuk+2fkLnkUejfEa+6q3ZLuIc5yT0qxwJuiUnrjyqkvoCYL1PvmfcWBHkM0MnRhbzEg/gbqM+B9aNTqdx3qp9zUO1LbFp15IQcJA5A9ymvOr2e1OdGOxyZ7UaYGJIDpnw/NWqNHGwwY8k+v9KyZlki1mC4hePvIdjBWGckeYyOKtsPabU+Elgtv/xSj/8Aqmpfqi1qnWk3tjth02JwmCZiQR6IxrMtEutSt455bGeCIZXcJdpLYB6AjNX3Xrq61OCNJBHHEp3HCt+LGOpPv4qp3NhNLiOKSJoBwEjYoW+OOnoKfhpLULcdHYNe1iaXuoJe9nI/7UcQIHqT0okI+1so9mOA+RMygfrQ6CW4sUEUUKQrjkJMoyfXPJp9NUuY1J79go67btDx5Y3VVpfSI4/6AerQXN/rQtIYn++mRk7vgEEdRn4HmjGn6HrelH7y2mBmhBfvZHV9gAOSBnHAHvoJb6lKuvx3yTssjuwLn8XPHPwxR7VNUb7rMkl4zl1K7RJzz6Z6VWt6RNP9i26Zfr2k0Ka0nQfe0TbKpGOoOGAx44/fFBraW77l7e+d4Z4MIcttDgdCPDGKGdiddh0a/a7nbdaMojnCgEqMj2gB5fpkUJ7S3TXHaGfUY72Se2Mpe2e4PJU8gbfAY48OPDmlUeXTOvPoWZj/AHntiSHCzSEN4Nyatk9+seT306nPQuuKzhr1jdJcHl1YNuBxVx0fs9canbR3cl6qrJyFUbmx611yklovbfRP/vSYkCR3c20ceyqHH0qA/aC3spJrWWKR7d8yKyKM5bggjIHnyP8Ag/adj7duZhIV8yMZ92Kmy9htFuI1W4hmOOjCQqfWpq+NMbKMl2yWso+7yFp2JwUfnHTnFXnRu3MCWkVtqj3NvNEioWKmTdgdenWrEfs37Oyx4jiuY3K8Os5yPXnihjfZhcAukWqQujdDLand/pan/Lx0vYtcfl7Qd0rXEuXEtjex3Mfjhc7T6jqPjVptr6/eBGEkOCP4Kp/Zb7PRptyZ7i7725K7AUi2Iq+PHUn3/Lxq9R6HCEAKoTjkt1P0qbr/AFYv4p/omyoQSNo+BofqNr97sri1HsmaJkyeQMjFH5IQcnHNRnh5OeKF8bKK8M4H2eSHXYtTGpxxtFtZESAtgj3sOKNXPZy+uD/1HaPUQp/JCscI/wBIz881aDDxxXli6ZFLjHd6U6PsHYJJ3pvtSeXxdpUYn5ocV2XsbYyrte9vyozkNKvPyUCrmIRnOT08Kaa0JP4mPuFDKBpS37GWuRjULrGP/jjb67ag3HYhWH+FfM46bZYQB/prQDZsBwxwfSktZS44IxR/Y7UYFJ2A7RTXawdxEigk94ZF2KDzng5+GM1Y9L+zOKFke9vizjqFjGPhk1qps5mPPOOPWvGwbxU/SnfJyPoXEinjsTpclhNaEz4kQruLjg+BwBjjrVH1TsbeaSYl1XbcWEJMazwMQQD/ABDBx6Hpnr1raPuR8FIrjWJf2JELKeCCKE1aD+p80XVulrdB7b20Qg4ccHHnWzdj549V7P29+FCk5Qqo4Ug0XvOwWg3lwJptNiLA5IUFA3vCkA/KjEGlpawLBbqscaDCoigBfcB0o8leSSwVYmDo7dSRtZR/7Dn9KkrbquDwalLp+OWZseWMUtoNq5UMcfGouGP5IjP7KeHWnYoz/wCMZ91Ora7uWUk48qlQQMvRcCioYHaOQQc+p+lEFjAUA8kU3BHsOcU/jNaY48RJ12LNJKjyFer1WYggqvkPlXgi5/CPlXq9S4EWI1zXe7Xyr1eopAEtGtcCgDpXq9QOEY4pDKMgAYr1erjhRjVskjkV1VXyFer1ccdKjyHyrm1fIfKvV6uAewAelcIr1ergnQMc13wNer1cBil6U4BXq9ROR//Z">
            <a:hlinkClick r:id="rId5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4763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912" name="AutoShape 56" descr="data:image/jpg;base64,/9j/4AAQSkZJRgABAQAAAQABAAD/2wBDAAkGBwgHBgkIBwgKCgkLDRYPDQwMDRsUFRAWIB0iIiAdHx8kKDQsJCYxJx8fLT0tMTU3Ojo6Iys/RD84QzQ5Ojf/2wBDAQoKCg0MDRoPDxo3JR8lNzc3Nzc3Nzc3Nzc3Nzc3Nzc3Nzc3Nzc3Nzc3Nzc3Nzc3Nzc3Nzc3Nzc3Nzc3Nzc3Nzf/wAARCABeAEgDASIAAhEBAxEB/8QAGwAAAQUBAQAAAAAAAAAAAAAABQADBAYHAgH/xAA0EAACAQMCBAUCAwgDAAAAAAABAgMABBEFIQYSMUETIlFhcTKBkaGxBxQVI1JiweHR8PH/xAAUAQEAAAAAAAAAAAAAAAAAAAAA/8QAFBEBAAAAAAAAAAAAAAAAAAAAAP/aAAwDAQACEQMRAD8Arxrg5Ixk05jNdrHvmgjmImuo7Ge4YrBE7kbkKOnzT6QyXFx4aMFiUecg+Yn0FWjQOGjcBJjlIvqTGVc57n0oAttwndy+V3EbkY5cH6ttvzG/uKjXPDGqQIZFtzKgzum/StYstLa0QAMX5TkFySQT13qUlowAC8qY6YG3rQYK6sjYdSpHYivK0rX+FRqLXI8HwtQCmSJkbKTAenp+tZrOktvM8MylJEOGUjBFB4TSpsnNKgNAV3huXCDLHoMdT2rwCp2jwrPq1pEzlVMgJIG5ABOKAtpunS2c1tZzNKFRfFlwcB2xnlJHX7bbY361dtOnUxjBAPvVUu7tpeIGSNFURxkMuSxHoSf8b/lU3R53nkKgMeTqFoLetwxGD1p0Sk1AjuQxAaJeX1VwxHzT4mjjwW6H03oG70GSMhXKSKco4O6n/u1Zt+0fTGIttZVQonwkiY+lh3z3zV+v7iUyBoowIgRzFjv+FUP9peoA2OlWCsQWj8dx2IOQPzzQUUUq5U5pUB9acjlWCeGd5UjCSDHPnzEg+m4779KUa5FOpDIZEMOBLh0TIzuylR+ooJsswt5fHgDj98xsyhSAM/lXK3urNcTQ2arBAqAzO4y5x/SOpoekElvYpDL4qyQkEeKpUjmAbG/vkbUfS9ttSiCXMAMgAHMjFTt3yKAVNHqj20NxbauYruYP4saPIF9ehyMb5ztjON6sl0L7U+FVWzvBBqMDjx3Utkbb79RnY5FeXv8AD9M0+KJFiiedwXeRiSiDfJJ3rvQbuyaLUCl9buZE8pDgBhgnO9AEstO1hFiD3MhlSfmkYSSZeM4BbzZB+349qAcbanHqOsRpCf5Vpbpbj5Xr+Zx9q1CBYIbN7+xVihViyc2QrDOdvkGsMVy5Lk55jnegdDYpVz1pUFxjTFPhdsYP2pRREkbU/MY7e3eaU4SMFmPsKCLqd3LeXEv7x4fOIkwwB5mwSN9/0x3rvT7hookS3hMkvZQuSx9BQspdX1nHq9hiUxJ4d3Ao80Y5iVYDupB6+xqdDeOdMWW1xHcwvlGJ+n+7Hfbb7mgOmPTbKBpeI5Ua4lAYxMOYkZzhV9NiKSXfBsWqNOsUaDA/mSxMqZLAZUnbO+fgHpQm0sor6ZSsrXN9MAZbifohzny4+kUYsdBkhe4t7nU471wmTDIXOF9iSaArdKbHStRFkfFgniZ4jnPIWXrnoR3z8/NYnHgbdcd60DVdZj4f0Ka0sbtpVlcxW0THeBSPNv3UZwPc1nqHpQSBSrlGpUGkN4cEbSysqIoyzMcAVTeItfXU1a0suZYFOS56yY/Qd6H6xq11qshEjFYFPljXp8n1NQUQocr1oJ+gaxc6VdpNbyFHXoeox3UjuD6VeEsrTiSBrrR2S0v0HNLas3lP9ynsD/7is7aNW86HAzuMjY0W0G/lsZ0uIJQHjOzdQM9j6g9xQSLuXWNFuTDc27RsenOpGfhh1/GjXDUF7fuOcJA0ziIGPmLEHrksTsACa0HSL+y1/TuZo0cHaWBwG5T/AJHoaGveaNw7r8drFbcgdPPKHJERPoD2xjJ7Aj3oKP8AtB4eFlqLtaKfBWISRgknyg4YfY4Pw/tVMQ4rauMAJLFr2MZOn3PORjOYyoDj4w2ftVL1XhvT3Q3FqTDEw5sx7iP5HdfcdPzoKaCRSopdaDfWwLKizp6xHf8ADrSoB3IATXuO1dMN6cii5jnNBHMak7ipC8qW/IhHMzZI6HGP9mn1hArsxAjB3B7UErh/W59Ju0dHK4OCG6MPQ+1GOIhLKV1m3nR0nlPNkEtE/XkO+OgGD3xVUmxChJUSIOxOCPg0S0O+JjaFl8S2nUxvE/cf6O4PY0Gl8ORSXPDt/aTESMJJIuYrjIKKQMfBx9qpmmQSXmj3mlSSlJrZuRXz26rn26Ve+FbRLDhdWjC5nBlGBj6sAZHrgDOO+aqXFEP8F4ziMRHhX0QVlUYweufxoIFnqRnjLECOdG5LiL+lv+DSoRqpew1uW5hYYlkCupHXKg0qD//Z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155575" y="-427038"/>
            <a:ext cx="685800" cy="8953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914" name="AutoShape 58" descr="data:image/jpg;base64,/9j/4AAQSkZJRgABAQAAAQABAAD/2wBDAAkGBwgHBgkIBwgKCgkLDRYPDQwMDRsUFRAWIB0iIiAdHx8kKDQsJCYxJx8fLT0tMTU3Ojo6Iys/RD84QzQ5Ojf/2wBDAQoKCg0MDRoPDxo3JR8lNzc3Nzc3Nzc3Nzc3Nzc3Nzc3Nzc3Nzc3Nzc3Nzc3Nzc3Nzc3Nzc3Nzc3Nzc3Nzc3Nzf/wAARCABeAEgDASIAAhEBAxEB/8QAGwAAAQUBAQAAAAAAAAAAAAAABQADBAYHAgH/xAA0EAACAQMCBAUCAwgDAAAAAAABAgMABBEFIQYSMUETIlFhcTKBkaGxBxQVI1JiweHR8PH/xAAUAQEAAAAAAAAAAAAAAAAAAAAA/8QAFBEBAAAAAAAAAAAAAAAAAAAAAP/aAAwDAQACEQMRAD8Arxrg5Ixk05jNdrHvmgjmImuo7Ge4YrBE7kbkKOnzT6QyXFx4aMFiUecg+Yn0FWjQOGjcBJjlIvqTGVc57n0oAttwndy+V3EbkY5cH6ttvzG/uKjXPDGqQIZFtzKgzum/StYstLa0QAMX5TkFySQT13qUlowAC8qY6YG3rQYK6sjYdSpHYivK0rX+FRqLXI8HwtQCmSJkbKTAenp+tZrOktvM8MylJEOGUjBFB4TSpsnNKgNAV3huXCDLHoMdT2rwCp2jwrPq1pEzlVMgJIG5ABOKAtpunS2c1tZzNKFRfFlwcB2xnlJHX7bbY361dtOnUxjBAPvVUu7tpeIGSNFURxkMuSxHoSf8b/lU3R53nkKgMeTqFoLetwxGD1p0Sk1AjuQxAaJeX1VwxHzT4mjjwW6H03oG70GSMhXKSKco4O6n/u1Zt+0fTGIttZVQonwkiY+lh3z3zV+v7iUyBoowIgRzFjv+FUP9peoA2OlWCsQWj8dx2IOQPzzQUUUq5U5pUB9acjlWCeGd5UjCSDHPnzEg+m4779KUa5FOpDIZEMOBLh0TIzuylR+ooJsswt5fHgDj98xsyhSAM/lXK3urNcTQ2arBAqAzO4y5x/SOpoekElvYpDL4qyQkEeKpUjmAbG/vkbUfS9ttSiCXMAMgAHMjFTt3yKAVNHqj20NxbauYruYP4saPIF9ehyMb5ztjON6sl0L7U+FVWzvBBqMDjx3Utkbb79RnY5FeXv8AD9M0+KJFiiedwXeRiSiDfJJ3rvQbuyaLUCl9buZE8pDgBhgnO9AEstO1hFiD3MhlSfmkYSSZeM4BbzZB+349qAcbanHqOsRpCf5Vpbpbj5Xr+Zx9q1CBYIbN7+xVihViyc2QrDOdvkGsMVy5Lk55jnegdDYpVz1pUFxjTFPhdsYP2pRREkbU/MY7e3eaU4SMFmPsKCLqd3LeXEv7x4fOIkwwB5mwSN9/0x3rvT7hookS3hMkvZQuSx9BQspdX1nHq9hiUxJ4d3Ao80Y5iVYDupB6+xqdDeOdMWW1xHcwvlGJ+n+7Hfbb7mgOmPTbKBpeI5Ua4lAYxMOYkZzhV9NiKSXfBsWqNOsUaDA/mSxMqZLAZUnbO+fgHpQm0sor6ZSsrXN9MAZbifohzny4+kUYsdBkhe4t7nU471wmTDIXOF9iSaArdKbHStRFkfFgniZ4jnPIWXrnoR3z8/NYnHgbdcd60DVdZj4f0Ka0sbtpVlcxW0THeBSPNv3UZwPc1nqHpQSBSrlGpUGkN4cEbSysqIoyzMcAVTeItfXU1a0suZYFOS56yY/Qd6H6xq11qshEjFYFPljXp8n1NQUQocr1oJ+gaxc6VdpNbyFHXoeox3UjuD6VeEsrTiSBrrR2S0v0HNLas3lP9ynsD/7is7aNW86HAzuMjY0W0G/lsZ0uIJQHjOzdQM9j6g9xQSLuXWNFuTDc27RsenOpGfhh1/GjXDUF7fuOcJA0ziIGPmLEHrksTsACa0HSL+y1/TuZo0cHaWBwG5T/AJHoaGveaNw7r8drFbcgdPPKHJERPoD2xjJ7Aj3oKP8AtB4eFlqLtaKfBWISRgknyg4YfY4Pw/tVMQ4rauMAJLFr2MZOn3PORjOYyoDj4w2ftVL1XhvT3Q3FqTDEw5sx7iP5HdfcdPzoKaCRSopdaDfWwLKizp6xHf8ADrSoB3IATXuO1dMN6cii5jnNBHMak7ipC8qW/IhHMzZI6HGP9mn1hArsxAjB3B7UErh/W59Ju0dHK4OCG6MPQ+1GOIhLKV1m3nR0nlPNkEtE/XkO+OgGD3xVUmxChJUSIOxOCPg0S0O+JjaFl8S2nUxvE/cf6O4PY0Gl8ORSXPDt/aTESMJJIuYrjIKKQMfBx9qpmmQSXmj3mlSSlJrZuRXz26rn26Ve+FbRLDhdWjC5nBlGBj6sAZHrgDOO+aqXFEP8F4ziMRHhX0QVlUYweufxoIFnqRnjLECOdG5LiL+lv+DSoRqpew1uW5hYYlkCupHXKg0qD//Z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155575" y="-427038"/>
            <a:ext cx="685800" cy="8953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916" name="AutoShape 60" descr="data:image/jpg;base64,/9j/4AAQSkZJRgABAQAAAQABAAD/2wBDAAkGBwgHBgkIBwgKCgkLDRYPDQwMDRsUFRAWIB0iIiAdHx8kKDQsJCYxJx8fLT0tMTU3Ojo6Iys/RD84QzQ5Ojf/2wBDAQoKCg0MDRoPDxo3JR8lNzc3Nzc3Nzc3Nzc3Nzc3Nzc3Nzc3Nzc3Nzc3Nzc3Nzc3Nzc3Nzc3Nzc3Nzc3Nzc3Nzf/wAARCABeAEgDASIAAhEBAxEB/8QAGwAAAQUBAQAAAAAAAAAAAAAABQADBAYHAgH/xAA0EAACAQMCBAUCAwgDAAAAAAABAgMABBEFIQYSMUETIlFhcTKBkaGxBxQVI1JiweHR8PH/xAAUAQEAAAAAAAAAAAAAAAAAAAAA/8QAFBEBAAAAAAAAAAAAAAAAAAAAAP/aAAwDAQACEQMRAD8Arxrg5Ixk05jNdrHvmgjmImuo7Ge4YrBE7kbkKOnzT6QyXFx4aMFiUecg+Yn0FWjQOGjcBJjlIvqTGVc57n0oAttwndy+V3EbkY5cH6ttvzG/uKjXPDGqQIZFtzKgzum/StYstLa0QAMX5TkFySQT13qUlowAC8qY6YG3rQYK6sjYdSpHYivK0rX+FRqLXI8HwtQCmSJkbKTAenp+tZrOktvM8MylJEOGUjBFB4TSpsnNKgNAV3huXCDLHoMdT2rwCp2jwrPq1pEzlVMgJIG5ABOKAtpunS2c1tZzNKFRfFlwcB2xnlJHX7bbY361dtOnUxjBAPvVUu7tpeIGSNFURxkMuSxHoSf8b/lU3R53nkKgMeTqFoLetwxGD1p0Sk1AjuQxAaJeX1VwxHzT4mjjwW6H03oG70GSMhXKSKco4O6n/u1Zt+0fTGIttZVQonwkiY+lh3z3zV+v7iUyBoowIgRzFjv+FUP9peoA2OlWCsQWj8dx2IOQPzzQUUUq5U5pUB9acjlWCeGd5UjCSDHPnzEg+m4779KUa5FOpDIZEMOBLh0TIzuylR+ooJsswt5fHgDj98xsyhSAM/lXK3urNcTQ2arBAqAzO4y5x/SOpoekElvYpDL4qyQkEeKpUjmAbG/vkbUfS9ttSiCXMAMgAHMjFTt3yKAVNHqj20NxbauYruYP4saPIF9ehyMb5ztjON6sl0L7U+FVWzvBBqMDjx3Utkbb79RnY5FeXv8AD9M0+KJFiiedwXeRiSiDfJJ3rvQbuyaLUCl9buZE8pDgBhgnO9AEstO1hFiD3MhlSfmkYSSZeM4BbzZB+349qAcbanHqOsRpCf5Vpbpbj5Xr+Zx9q1CBYIbN7+xVihViyc2QrDOdvkGsMVy5Lk55jnegdDYpVz1pUFxjTFPhdsYP2pRREkbU/MY7e3eaU4SMFmPsKCLqd3LeXEv7x4fOIkwwB5mwSN9/0x3rvT7hookS3hMkvZQuSx9BQspdX1nHq9hiUxJ4d3Ao80Y5iVYDupB6+xqdDeOdMWW1xHcwvlGJ+n+7Hfbb7mgOmPTbKBpeI5Ua4lAYxMOYkZzhV9NiKSXfBsWqNOsUaDA/mSxMqZLAZUnbO+fgHpQm0sor6ZSsrXN9MAZbifohzny4+kUYsdBkhe4t7nU471wmTDIXOF9iSaArdKbHStRFkfFgniZ4jnPIWXrnoR3z8/NYnHgbdcd60DVdZj4f0Ka0sbtpVlcxW0THeBSPNv3UZwPc1nqHpQSBSrlGpUGkN4cEbSysqIoyzMcAVTeItfXU1a0suZYFOS56yY/Qd6H6xq11qshEjFYFPljXp8n1NQUQocr1oJ+gaxc6VdpNbyFHXoeox3UjuD6VeEsrTiSBrrR2S0v0HNLas3lP9ynsD/7is7aNW86HAzuMjY0W0G/lsZ0uIJQHjOzdQM9j6g9xQSLuXWNFuTDc27RsenOpGfhh1/GjXDUF7fuOcJA0ziIGPmLEHrksTsACa0HSL+y1/TuZo0cHaWBwG5T/AJHoaGveaNw7r8drFbcgdPPKHJERPoD2xjJ7Aj3oKP8AtB4eFlqLtaKfBWISRgknyg4YfY4Pw/tVMQ4rauMAJLFr2MZOn3PORjOYyoDj4w2ftVL1XhvT3Q3FqTDEw5sx7iP5HdfcdPzoKaCRSopdaDfWwLKizp6xHf8ADrSoB3IATXuO1dMN6cii5jnNBHMak7ipC8qW/IhHMzZI6HGP9mn1hArsxAjB3B7UErh/W59Ju0dHK4OCG6MPQ+1GOIhLKV1m3nR0nlPNkEtE/XkO+OgGD3xVUmxChJUSIOxOCPg0S0O+JjaFl8S2nUxvE/cf6O4PY0Gl8ORSXPDt/aTESMJJIuYrjIKKQMfBx9qpmmQSXmj3mlSSlJrZuRXz26rn26Ve+FbRLDhdWjC5nBlGBj6sAZHrgDOO+aqXFEP8F4ziMRHhX0QVlUYweufxoIFnqRnjLECOdG5LiL+lv+DSoRqpew1uW5hYYlkCupHXKg0qD//Z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155575" y="-427038"/>
            <a:ext cx="685800" cy="8953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918" name="AutoShape 62" descr="data:image/jpg;base64,/9j/4AAQSkZJRgABAQAAAQABAAD/2wBDAAkGBwgHBgkIBwgKCgkLDRYPDQwMDRsUFRAWIB0iIiAdHx8kKDQsJCYxJx8fLT0tMTU3Ojo6Iys/RD84QzQ5Ojf/2wBDAQoKCg0MDRoPDxo3JR8lNzc3Nzc3Nzc3Nzc3Nzc3Nzc3Nzc3Nzc3Nzc3Nzc3Nzc3Nzc3Nzc3Nzc3Nzc3Nzc3Nzf/wAARCABeAEgDASIAAhEBAxEB/8QAGwAAAQUBAQAAAAAAAAAAAAAABQADBAYHAgH/xAA0EAACAQMCBAUCAwgDAAAAAAABAgMABBEFIQYSMUETIlFhcTKBkaGxBxQVI1JiweHR8PH/xAAUAQEAAAAAAAAAAAAAAAAAAAAA/8QAFBEBAAAAAAAAAAAAAAAAAAAAAP/aAAwDAQACEQMRAD8Arxrg5Ixk05jNdrHvmgjmImuo7Ge4YrBE7kbkKOnzT6QyXFx4aMFiUecg+Yn0FWjQOGjcBJjlIvqTGVc57n0oAttwndy+V3EbkY5cH6ttvzG/uKjXPDGqQIZFtzKgzum/StYstLa0QAMX5TkFySQT13qUlowAC8qY6YG3rQYK6sjYdSpHYivK0rX+FRqLXI8HwtQCmSJkbKTAenp+tZrOktvM8MylJEOGUjBFB4TSpsnNKgNAV3huXCDLHoMdT2rwCp2jwrPq1pEzlVMgJIG5ABOKAtpunS2c1tZzNKFRfFlwcB2xnlJHX7bbY361dtOnUxjBAPvVUu7tpeIGSNFURxkMuSxHoSf8b/lU3R53nkKgMeTqFoLetwxGD1p0Sk1AjuQxAaJeX1VwxHzT4mjjwW6H03oG70GSMhXKSKco4O6n/u1Zt+0fTGIttZVQonwkiY+lh3z3zV+v7iUyBoowIgRzFjv+FUP9peoA2OlWCsQWj8dx2IOQPzzQUUUq5U5pUB9acjlWCeGd5UjCSDHPnzEg+m4779KUa5FOpDIZEMOBLh0TIzuylR+ooJsswt5fHgDj98xsyhSAM/lXK3urNcTQ2arBAqAzO4y5x/SOpoekElvYpDL4qyQkEeKpUjmAbG/vkbUfS9ttSiCXMAMgAHMjFTt3yKAVNHqj20NxbauYruYP4saPIF9ehyMb5ztjON6sl0L7U+FVWzvBBqMDjx3Utkbb79RnY5FeXv8AD9M0+KJFiiedwXeRiSiDfJJ3rvQbuyaLUCl9buZE8pDgBhgnO9AEstO1hFiD3MhlSfmkYSSZeM4BbzZB+349qAcbanHqOsRpCf5Vpbpbj5Xr+Zx9q1CBYIbN7+xVihViyc2QrDOdvkGsMVy5Lk55jnegdDYpVz1pUFxjTFPhdsYP2pRREkbU/MY7e3eaU4SMFmPsKCLqd3LeXEv7x4fOIkwwB5mwSN9/0x3rvT7hookS3hMkvZQuSx9BQspdX1nHq9hiUxJ4d3Ao80Y5iVYDupB6+xqdDeOdMWW1xHcwvlGJ+n+7Hfbb7mgOmPTbKBpeI5Ua4lAYxMOYkZzhV9NiKSXfBsWqNOsUaDA/mSxMqZLAZUnbO+fgHpQm0sor6ZSsrXN9MAZbifohzny4+kUYsdBkhe4t7nU471wmTDIXOF9iSaArdKbHStRFkfFgniZ4jnPIWXrnoR3z8/NYnHgbdcd60DVdZj4f0Ka0sbtpVlcxW0THeBSPNv3UZwPc1nqHpQSBSrlGpUGkN4cEbSysqIoyzMcAVTeItfXU1a0suZYFOS56yY/Qd6H6xq11qshEjFYFPljXp8n1NQUQocr1oJ+gaxc6VdpNbyFHXoeox3UjuD6VeEsrTiSBrrR2S0v0HNLas3lP9ynsD/7is7aNW86HAzuMjY0W0G/lsZ0uIJQHjOzdQM9j6g9xQSLuXWNFuTDc27RsenOpGfhh1/GjXDUF7fuOcJA0ziIGPmLEHrksTsACa0HSL+y1/TuZo0cHaWBwG5T/AJHoaGveaNw7r8drFbcgdPPKHJERPoD2xjJ7Aj3oKP8AtB4eFlqLtaKfBWISRgknyg4YfY4Pw/tVMQ4rauMAJLFr2MZOn3PORjOYyoDj4w2ftVL1XhvT3Q3FqTDEw5sx7iP5HdfcdPzoKaCRSopdaDfWwLKizp6xHf8ADrSoB3IATXuO1dMN6cii5jnNBHMak7ipC8qW/IhHMzZI6HGP9mn1hArsxAjB3B7UErh/W59Ju0dHK4OCG6MPQ+1GOIhLKV1m3nR0nlPNkEtE/XkO+OgGD3xVUmxChJUSIOxOCPg0S0O+JjaFl8S2nUxvE/cf6O4PY0Gl8ORSXPDt/aTESMJJIuYrjIKKQMfBx9qpmmQSXmj3mlSSlJrZuRXz26rn26Ve+FbRLDhdWjC5nBlGBj6sAZHrgDOO+aqXFEP8F4ziMRHhX0QVlUYweufxoIFnqRnjLECOdG5LiL+lv+DSoRqpew1uW5hYYlkCupHXKg0qD//Z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155575" y="-427038"/>
            <a:ext cx="685800" cy="8953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4929190" y="1643050"/>
            <a:ext cx="1714512" cy="286232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l="100000" b="100000"/>
            </a:path>
            <a:tileRect t="-100000" r="-100000"/>
          </a:gra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FF"/>
                </a:solidFill>
              </a:rPr>
              <a:t>Томас Юнг </a:t>
            </a:r>
            <a:r>
              <a:rPr lang="ru-RU" dirty="0" smtClean="0">
                <a:solidFill>
                  <a:srgbClr val="0000FF"/>
                </a:solidFill>
              </a:rPr>
              <a:t>разработал теорию </a:t>
            </a:r>
            <a:r>
              <a:rPr lang="ru-RU" b="1" dirty="0" smtClean="0">
                <a:solidFill>
                  <a:srgbClr val="0000FF"/>
                </a:solidFill>
              </a:rPr>
              <a:t>цветного</a:t>
            </a:r>
            <a:r>
              <a:rPr lang="ru-RU" dirty="0" smtClean="0">
                <a:solidFill>
                  <a:srgbClr val="0000FF"/>
                </a:solidFill>
              </a:rPr>
              <a:t> зрения. Основоположник </a:t>
            </a:r>
            <a:r>
              <a:rPr lang="ru-RU" b="1" dirty="0" smtClean="0">
                <a:solidFill>
                  <a:srgbClr val="0000FF"/>
                </a:solidFill>
              </a:rPr>
              <a:t>волновой </a:t>
            </a:r>
            <a:r>
              <a:rPr lang="ru-RU" dirty="0" smtClean="0">
                <a:solidFill>
                  <a:srgbClr val="0000FF"/>
                </a:solidFill>
              </a:rPr>
              <a:t>теории света.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49920" name="AutoShape 64" descr="data:image/jpg;base64,/9j/4AAQSkZJRgABAQAAAQABAAD/2wBDAAkGBwgHBgkIBwgKCgkLDRYPDQwMDRsUFRAWIB0iIiAdHx8kKDQsJCYxJx8fLT0tMTU3Ojo6Iys/RD84QzQ5Ojf/2wBDAQoKCg0MDRoPDxo3JR8lNzc3Nzc3Nzc3Nzc3Nzc3Nzc3Nzc3Nzc3Nzc3Nzc3Nzc3Nzc3Nzc3Nzc3Nzc3Nzc3Nzf/wAARCADEAIMDASIAAhEBAxEB/8QAHAAAAQUBAQEAAAAAAAAAAAAABQACAwQGBwEI/8QAQhAAAgEDAwEGAgcGAwYHAAAAAQIDAAQRBRIhMQYTIkFRYXGBBxQyQpGx8BUjocHR4TNSchclYoLS8RYkQ2R0kpT/xAAUAQEAAAAAAAAAAAAAAAAAAAAA/8QAFBEBAAAAAAAAAAAAAAAAAAAAAP/aAAwDAQACEQMRAD8A5tbgsxO4EsfXqfc1esozkj7qj1H41RtAShwwOOckYojpwJmfLYIXJHyoI7SN2EuWz48Z4NXUgZXKjkE5yoqOwfvAxZ/svjHlRCPkSbzgAHJ6UFURNvCOcr6g5p7RuGwjZOcAE9Pj7VNOyq6MpOPMkdDUum2iXV3Gkqs0S9VU4z6AUA9na2y+xmLthD93Py6/Ci1lpuovGJWWNmYHIGCQM9CAa3XZ7TLK8s5p5baMwtK0caY4CoSBj55qa77HaPc/4Ams3P3oHx/A0GAZ/q6us8TxupxujyVHX7pry3tw0ZdNjKRkMhyCKOa32Ev7ZXubC9N+gXc0MgxJx/lI6mslaG80m6C3ltNFHIcESIVz8M+fNAdtbc4JdgQeTgdPnWevz9Yv5AihvFgbh1FazvO4hZgFC/a3VnLAJLczXTrkKxYt75HFAQZAkEUTBduM528D39qHyhRKTk9MhgOtGZNqYBUbhwfhQi+ZTjACn2HnQWNHh/dvIyLjOBgckVZdCDlfhgdDU+nL3dsqEDkZJ9a9dSUL4A9m8zQDu7b7kRI+ApVOzjccyBfbb0pUGAhnfO5VT0GD0o1pIO92B6dW4zg1nbY7ThiMnnFHdPkGyVMeJhjNBPY/+r4vCXOQOhP8aIw7gkveAEABgAOtA9Lb99IJPJscfOic0jR200igZKgDB5HNBegja4gJbYVz4QOeasQ3sWjaT3j4NxI7KgBz5Dn86rRtJFEqIm1jjJC4HPPy61UvdL1HUpGms4nktYrgRyd3klcqGLY9MZ/jQdS7Hzq/ZaxnLbFdWY7jgA7jmi0NxFMN0E8cgHmjg/lQy90pPqMFvaXM9vbwRGNUhYDPHBJ8/X0rOdjeyxsdUm1BxOkBwkUbyZL8eJ2xjOT+dB0DvMcD7XnWH+lOZXtNNSU+Izvtyedu3n+VB9S0/V73WZ5bnULi2iE37lUDMix7jzgHrjGB781R7bRag2kaW9+6tPFI8SbQTuUgEN6+QHzoLStHLpMHfM4Vo0yB8KpTxpDpkUaqd00ignoOT7VPaJcjToRd8OMDawwQM8Aj4VVvZDPrdnbDjujuYY4FAQvdquctznAI9B5UK297IiHPiYDINXNX3pfuFHhVcdRxUWlR95ehieEXoPWgNbNgVRxhcVHKMDxAHAqdyWc5PIqGUNjDNQVCeTx5+tKplVCoLqd3nj/vSoOV25/ebSM5OMA1oNJId3YYBIwBjrQS3ChVYc85wPKjOjOiM4ZRuKgCg80lNzTA5J34/rRqRQ8coZSkCY2qTn05z+jQjRu7a5mRcqgkBBHFHXh3yvAV3A7CDnJ25FBLbW8e8qASD4snrj1otpWrHS3mbuVmtpHw0bMMg/5smh6AwnaARuXjPGD6Yx8amENrDJaJeuIIpbiOMsehywHT86DoTeI4I4xxUeo3V7aW6y29tHOn2dm4h8ngYHTHrV7U7KW3kJiz3DHy52H0oJfaFLLbqLX6w3J3NLeSA8+fBoJNMdrhC95bpC7OXVA24Dk46jr0PzoR2heGS/QeJpo12gfdCkhj8+F+Qq3p2nz2N4kAnnmadtoimk3kMP8AKetAnElzNJKzASSMS2PL2oICjyTqmOCckjp+utCNBYXeuXtw/KQoSM9OTgUb1Zlt7J5htBVME+/TAFBexqFNPubkDmR9mSPQf3oH37BmkctyTk5qz2chcxvKSDuPXGKp3ixbgi7tx5wTR/S4e5sUXHJ5x8aCdowxGG53edeTxrt4NSqvI5wQPM9KimbAby65FAOm2iRgWGR/xYpUyUnvGpUHN1yiBQAGI5Gcef8Aei+i7e+2n0yB188fzoCmTxuJz50d0NTHdEDIG3aT5UEvZtd01yQQN0ucfjWklw7newOAmMDoAwrOaAn/AJucBgoVsnLYA9OtFLnVoxA9vZYllfbtkJ2qCDkdevPyoD0jR26iW8dAynoOp9sfGsrr98NQ1azS8YwWYGCvXYpJ548+KtTI9xMrz3DTSKQCx5z6mgurFf2ijjJUIo2+vXig6Nb/AEiS9m7RrK8jGqQLAv1O5WTJbjGJD5j3GT5c1mh9JGvIXcS2kiuxO0x4C5PAHt5ULvbKVtJt7yZJ4XX/AAZJE2x3KdMrngkdD1yOav3WrWQsojawad/hhJIjEBIDjkg+dBJ2c7fX9p2qTUdUkNxCy9zLGqgBEJ6pjz4z79K1lsEvY0ntSjpL4lKt0B5wfT0rB21rBdRNNZadMVQYzHGzg+2fPjzpum30umaolzaqYism2Qb8h1zyCB8+aDQ9sJRFYLChKliMgnOeuTTdAiNt2cTeVUuWZtx9Tx+VB+1moR6nqW+2Y91jw7uOnqPWjg3W+jQRMdwESc4HxP4E0FJY+9ulPUluAK1EEZVNowMDHWs/ocO+6ZmGdvPPWtFGeTnIBGeBQelFBK9D05NQSR+AsSSfTyqw7A5OPDTGYEHgY9KAVKkfeN+9C+3pSp8hXeSWXJ9qVByeLJOwg5Y8DNHtJCgmR9yqFyxz60GhbFwCBkquDmifAhkSNMBhjaG6+woIBJtBxkB2J58z71ZsjtmeZgB3Z48zn2qjE53AMfEr7fUURt4o5DHkkBwdu04+BPPnyaC9HICQWOOhznHWqFwveo83TDhQCMcdKKWemRSRvKyAoBwzAkNx6/rrSayWSzkYLxg4/Cg672E+q3/YTSFngjmjWEqUlQMNyswzg0S/YOhpJvTSbIOSTuEK9c/CsX9EWrPPpF3p0rZW0ZHiGPsq+cj8QfxrebtwXn7xzQWrCOC3ULDEkaE8qigA/ECvny8tlg1G7gAwsVxIg+AYivoCzcNtAGcjFcCvpkm1bUpQwKvdysM+hc0EEgHhZgCDw4/nRGPVWkX6rckMFACMBjHxqpHHvbqPF7VXcKZc7uQPlQbHTbbu7ZduMHkGryjHJbGOtA+zmrIMWN6/dhv8KZhwD6H+taHK72Gdx88D+1A1XwQmPAelMlJCHGT6sfOptiEjyYHIpkpDcBT8TwM0AucjvWzkn1pUy4RkndR5N60qDliEh8jjPBC9aLM4EKlvCwHTg5ND7Uh3VSMLuzjOR+verM0yyIFU4bqpPx/nQeRBTIFA8ZP3s9fb8aIwMhKTclQ4wD1x0Hw/vQqP/HQE58XAHkaIOys3dp4Y9oAB4J4NBqIZHYd3CkYRFyy7elJhi3VDgHHIFC7OeS8sY7OyjManJuLhV4AHr6niiKSQmEpbvvUdWIoCP0SsIe0GpW3A3Wvl0OHH9TXVIlJC5/zcVx76Nn7vt1EMnE0Mqk/8uf5V2hU+z65NBFc3KWOn3F1IQFgheQk9PCCf5VwDS0klg3kEs53FgOuea659KOofs/sXcICBJeSJAuPQnLfwU/jXLNOjAgjPGG5yKCQ/ux3ig7lUkeHAqgOowD9nqTRjUJ4/qcmMlsBR6daEPxgiga4Z02qpz0zW27KajFfRLaSsRdxL9lukijjOfWsWrKRkKd3TipUDxskkRxInKlTyD5UHR5lOzHhDexqCRm2bejAVX0vVYNVtz3JC3EWO8jPUH1HqKfMZBI7OOAD16CgouwLEtkn1/QpU7ZI3i3oM+TdaVBydPDvxwCvGfLNSRAb+Tgkcnk59qjdWygTaTwemcDHmaSs7FmIAI9Djn1oLFtIFuFZgGAbIyKuQE7JGOd7HJOenOeKqaTZSalfx2sBXeyM27GcADdzUg2yIoyQHOTx0x/cUBXTpI40ljvDK0JAcLGcBmohJdSSoqRQRomMbE5K/r0oLDOY5IzbEkqecDnnjOPnWit9JaBGme4DjBJOCDmgo9kbtrPttpjYIBuRG3GOHBX+dd/VfEMnjNfNJuvqmqR3SqAYZlkBJ5IBzmvonUtbsNK0D9tXD7rbYHiCcmXd9kL8f6+lBzX6atRWXUNP0qJ9wtozNLj1fGB+Az/zVn4isWn27MhwyBuMHPvQTWL2bXNWub66BE13IXI3cLzwPgBitHEqSaPaljnbFg4GMYoK99JCLOOOEMCXDMWHJAH96jCWP7JcvJi+73wIoPK4HX26nNe6gbYOsUA2qEy2c5J9aHu7OAVBYgHHwoPE6gjkGrURBQIq4OfTrRXS9DfVNBkkiz9cjmYA8YcYHH9DQVontZu6nR42jOG3LgiglSaS0kSS3do5V5Vhx+vhWr0fX7PUomgv5kgvQdu0DCy8dR5Z9qyxwyABdoJ+zjn5nzqjcIVG5eNvOF4NBt5j+8OSc/wCnNKqWnanDdWUU1yj98wO/ZwCQccfhSoOb3Lh3JXCx/HlsedQ92u3cjk89CKmfdM5klOV44UV40YywEbrkdR0A/QoNN9HCj9tzbgCohwSR6sOP4ULuoVOo3ECuQkbMgxzuwcZHxrX9jLGGz022nR1aScCWVzz5/Z9gM/iTWME5W9uSqNIjSthk6ck4NBOqG2VQjEn72f16UQj1NhpaIZfGoKt/xEUKleHYDG7FsZKNxjj+38KarhI8ZGcg4/P50DZXDz9M+3qPWr99rF9daXY6fNclrS0yIIhgFck8mhjv422HJYkcGnlhsVQwORyPxoJk3sCW+0CQQAM1oNIlWS0EErYVG4yRznnms6/G0YwT9rIHnRHTLhU3d4rcLuBPOcCgsXTKby4VGbuu82/Lp5/jR7tJ2bg0i0insrmaQPJtZJSM4xnqPh/GgWhaVf67evDp1uZGXl5CMJHz94np511+17M2n1pb3VFF3cogVEf/AAo/9K+Z9zQc+0bXX0rTHhihRpmkMgLngDAx8aGajqMupXP1i6KmTYFyqhcAV0Ltd2V0240+4vrYJZTxqZGK8RsAOcj+lcsJBAbceo6UFnvCFOdzKOg61TlJcnGAR0POKsQQT3Eois4Z5mzx3aFvyrQ2XYjVLhEkvTHaR4Bw5y/zA6fOgDaXYvNYxyYlbJbkN15NKtxBZW1jClqk0pWIbQT5/wAKVBxYSp9lcYznxZNW9hEYwE5Pkvn+sVTgVgN6Ddk+XTNEXuIoYgqnEhXxA8c0Hj6nc22mnTlcrbl9zleCc+WfSlayGKEyJnHnjr6ClLDJdRGQphTyvFRW7GOMsCMHgg/yoLqM90BBJORE0geSM88jPSrMFskaTNMUWJEzlOoyOB8fKqdtGsjohHgbhgnP4+dRahdRORBbuwgj43H7555+HtQQIRwxPK4BBGc0mYKo5TGMnHkKajgliWA48/QU+MB9xDLwPM4yPb3oHxviMZJbnlh1qWybc2IyrM3hCqPEc1ApVg5JXJ5ANaT6PbS1uu1Nil7LtVZO8iTGe9deQvt0zz6UHWuyumQ9ndHstMZR9alUyTYH3seI59BwKKtcKFd2YECTaPbnH50EvdT+p3OtXjhpWtIo4Y1A6Arv/izfwFVnvrO0msbCa6ULYxm4uXc43SDgA58yzM3yoL3aPVbK3gFhd3SxtfE24IwSoYEFvlVDSew+g2YR5la+ZRlTO3h9eFHFc71ua+1PtBJNLGzf5EyPCvTA/jmukW1yYOzVrcyRyMyRJuSJhx+PpQaSGOGCPurdI4Yx92NQo/AVXvUDptLAnnGfWsvDqV53scsrIkLP93I2r5ZPn0q5f6uiQthXbCks69BxQCbs24uHDyIGzyA3FKgMl61w5mi4R+V3eE4+FKg55DJsXLcbifF8un41JbovfHeNzAblx1qsrDcANrDGFwOmKnRyZY3UYAGMY5NAVgIAVVjLjjoMDPz+NRXsItZ1nhQZyG55GfhUiXG2HYM5J8IPUU6NJrmZLOyjknllyAkabm/XvQU0ve6tzBCoEzDxORjj+tVY3RAQ6AZ+1z5DyFFtZ7Nato0K3F7p00MLffYAqp9CQT196FQ3EyO3cyuM+TDdn8aBzGJVBLvnjy4avJIk2/uCS/XwjBNTR6jL3g3Q2bAjB3RAZP6/KvbrUZZi7qsUIwBtiGAfegY0LQKPrDAMfu8E/wBqu6Je/srVrLUkjBeCUPsJxvXGCPbIJFD4yy/a43DI8s1PGz96WbZtxkEjGf16CgN6j2m1G+u9QnibuReSLuj3ZACgBfj0oTeXl1fTTT3d1JI0pHeFj1xjyH9Kn3R7uGjOTzzjHH5cUxlUxbsZAGV2r19aDeWZOpaJb3sSd1KIgXOOrDhjx69aLwXH1vQktO8WKdFYjw5Eh5wAD559fWs12A1CESPYNIoTa0inPlxuHvz+daZIlt/HDKyMJC+0eY+Z6UFA280cNvdaiXYOh2xheYyc/wDc+deXksYtXR0LQkeIjgEfHNVNZ1S9W+CmY7ERcbV4bd9rpnPlUlzDbLCBBEiqg4UqcDAoBkz2/eHLSRnzXBGP4UqDXtlNJdSO2wljnPeYz/EUqDKwkEYOeBkGmB8ELkjk5z1r6b/8C9lW66BY59RFj8qQ7B9lQR/uOz45GVP9aD5w0+R7u5gs3YJ30ioJCOBk45ruHZvTdP0G2SDT4kyT+8mYZd/ifj5UdP0edkndW/YdspByCm5fyNGk0PTUwUtUHwJ/rQBy0d1E0F1EjxyKQ6MOGBHIIrjfb7slH2Zukmsz3ljcOypvOTEeu0n4dD54NfQLaRYvjMOMHPhcj+dV9S7NaTqlgbG+te+tzglS7DkHIOQc0Hy4dzR7GwCOhHnTVTMg3MMjOM/l0r6JX6LeyKnjTXx6fWZP+qnH6LuyBOf2U2f/AJEv/VQfORLd4GcE+HwY8qeNiY8WzAx06V9Ff7LeyHP+7GGf/cydP/tTP9lfY8DjTZAfa4k/rQfPngGVBY4zhsj+VWDIjRAR5wPLnj2z8674v0WdkwMfUZv/ANL/ANaa30VdlGORa3I+Fy1BwaKYwzRzxFkdeQ68Yra6Tr66nAgclZ41w4KgZ54IP4/jXRU+ivsqFK/VblvjcNkfCpbP6NOzFlIJLe1uFbpk3DHI+dByztjOHnMtizyQBBHIFU5QggjORznjmnXE0s9ssm8Rh0GAfP8ACusSdgdCfH7q4XDbsrOef1gVHL9HuhTAhxd4PpP/AGoOImd8+GEuPVVJHw4GOOlKu1x/RzoESBFS62jpmfP8qVBpl6U4c+VeLUV5C89rJFHJ3bOMB+cjn2IP4EGgj1G6a1QMjRjqSCCWbHkBxx6mq8El/evncIYQT+8T7J/05+18TgegPlM2l20qIt0DcbSGJl53sOhYdDjqB0HXrRAce9B5GVA7tX3FBg5bJ+dSjFVI7ONLh7jJLsd2D0Bxj8s9fU1LdwfWYO6DbQWBbIzkA5xQMvpREquZpI+uFjCkv+IPT1460IEs17iYXLRW4xukdwEHpnGAT0/t1JeSxgkAEu+TxbmLNy/oGx1Ht0p09lbXCxLNCjLEcouOFNBXNzFY4s4O9uZxklcl265LO3l+sU6weS42TyTghl4jB9vMfMep5606LR7KOAwpGwQtubxnxHOeeeR7UrfSLO2SRYY2G9CjMXO7BJJ5znqetAp7vJZLaWEFD+9kflY/jyOfap2uohbfWEdZIyPCVP2vh71H+zrXYiRIYVjbcvdHbg4x+RqG6t9OtVNxeOAigAd7ISqnp4R6n8SaAXNq4mvDG6vJHEu9ooecHyBPrwSR16cDzKWlzNdyhzIFjUZKxxnBP+tuvyA6VWNtPIkSQW3cWCMCtuvhdxg8sOMDOOOTjJPoLsR1Bo0WSO1jYKN2GZgTjyHGPxNBbPtTRTYHd4gZVCtkggdOCRn59akxQecUq9wKVBVTpTscUqVB6BTsUqVA7FOXpSpUDq8xilSoHDpSPUe9KlQRzOYondQCVUkZ+FD9JhW5hgv7kma5ddys/Ijz5KOg+PX3pUqAp0HFeEZHNKlQeedLypUqBUqVKg//2Q==">
            <a:hlinkClick r:id="rId10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2477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922" name="AutoShape 66" descr="data:image/jpg;base64,/9j/4AAQSkZJRgABAQAAAQABAAD/2wBDAAkGBwgHBgkIBwgKCgkLDRYPDQwMDRsUFRAWIB0iIiAdHx8kKDQsJCYxJx8fLT0tMTU3Ojo6Iys/RD84QzQ5Ojf/2wBDAQoKCg0MDRoPDxo3JR8lNzc3Nzc3Nzc3Nzc3Nzc3Nzc3Nzc3Nzc3Nzc3Nzc3Nzc3Nzc3Nzc3Nzc3Nzc3Nzc3Nzf/wAARCADEAIMDASIAAhEBAxEB/8QAHAAAAQUBAQEAAAAAAAAAAAAABQACAwQGBwEI/8QAQhAAAgEDAwEGAgcGAwYHAAAAAQIDAAQRBRIhMQYTIkFRYXGBBxQyQpGx8BUjocHR4TNSchclYoLS8RYkQ2R0kpT/xAAUAQEAAAAAAAAAAAAAAAAAAAAA/8QAFBEBAAAAAAAAAAAAAAAAAAAAAP/aAAwDAQACEQMRAD8A5tbgsxO4EsfXqfc1esozkj7qj1H41RtAShwwOOckYojpwJmfLYIXJHyoI7SN2EuWz48Z4NXUgZXKjkE5yoqOwfvAxZ/svjHlRCPkSbzgAHJ6UFURNvCOcr6g5p7RuGwjZOcAE9Pj7VNOyq6MpOPMkdDUum2iXV3Gkqs0S9VU4z6AUA9na2y+xmLthD93Py6/Ci1lpuovGJWWNmYHIGCQM9CAa3XZ7TLK8s5p5baMwtK0caY4CoSBj55qa77HaPc/4Ams3P3oHx/A0GAZ/q6us8TxupxujyVHX7pry3tw0ZdNjKRkMhyCKOa32Ev7ZXubC9N+gXc0MgxJx/lI6mslaG80m6C3ltNFHIcESIVz8M+fNAdtbc4JdgQeTgdPnWevz9Yv5AihvFgbh1FazvO4hZgFC/a3VnLAJLczXTrkKxYt75HFAQZAkEUTBduM528D39qHyhRKTk9MhgOtGZNqYBUbhwfhQi+ZTjACn2HnQWNHh/dvIyLjOBgckVZdCDlfhgdDU+nL3dsqEDkZJ9a9dSUL4A9m8zQDu7b7kRI+ApVOzjccyBfbb0pUGAhnfO5VT0GD0o1pIO92B6dW4zg1nbY7ThiMnnFHdPkGyVMeJhjNBPY/+r4vCXOQOhP8aIw7gkveAEABgAOtA9Lb99IJPJscfOic0jR200igZKgDB5HNBegja4gJbYVz4QOeasQ3sWjaT3j4NxI7KgBz5Dn86rRtJFEqIm1jjJC4HPPy61UvdL1HUpGms4nktYrgRyd3klcqGLY9MZ/jQdS7Hzq/ZaxnLbFdWY7jgA7jmi0NxFMN0E8cgHmjg/lQy90pPqMFvaXM9vbwRGNUhYDPHBJ8/X0rOdjeyxsdUm1BxOkBwkUbyZL8eJ2xjOT+dB0DvMcD7XnWH+lOZXtNNSU+Izvtyedu3n+VB9S0/V73WZ5bnULi2iE37lUDMix7jzgHrjGB781R7bRag2kaW9+6tPFI8SbQTuUgEN6+QHzoLStHLpMHfM4Vo0yB8KpTxpDpkUaqd00ignoOT7VPaJcjToRd8OMDawwQM8Aj4VVvZDPrdnbDjujuYY4FAQvdquctznAI9B5UK297IiHPiYDINXNX3pfuFHhVcdRxUWlR95ehieEXoPWgNbNgVRxhcVHKMDxAHAqdyWc5PIqGUNjDNQVCeTx5+tKplVCoLqd3nj/vSoOV25/ebSM5OMA1oNJId3YYBIwBjrQS3ChVYc85wPKjOjOiM4ZRuKgCg80lNzTA5J34/rRqRQ8coZSkCY2qTn05z+jQjRu7a5mRcqgkBBHFHXh3yvAV3A7CDnJ25FBLbW8e8qASD4snrj1otpWrHS3mbuVmtpHw0bMMg/5smh6AwnaARuXjPGD6Yx8amENrDJaJeuIIpbiOMsehywHT86DoTeI4I4xxUeo3V7aW6y29tHOn2dm4h8ngYHTHrV7U7KW3kJiz3DHy52H0oJfaFLLbqLX6w3J3NLeSA8+fBoJNMdrhC95bpC7OXVA24Dk46jr0PzoR2heGS/QeJpo12gfdCkhj8+F+Qq3p2nz2N4kAnnmadtoimk3kMP8AKetAnElzNJKzASSMS2PL2oICjyTqmOCckjp+utCNBYXeuXtw/KQoSM9OTgUb1Zlt7J5htBVME+/TAFBexqFNPubkDmR9mSPQf3oH37BmkctyTk5qz2chcxvKSDuPXGKp3ixbgi7tx5wTR/S4e5sUXHJ5x8aCdowxGG53edeTxrt4NSqvI5wQPM9KimbAby65FAOm2iRgWGR/xYpUyUnvGpUHN1yiBQAGI5Gcef8Aei+i7e+2n0yB188fzoCmTxuJz50d0NTHdEDIG3aT5UEvZtd01yQQN0ucfjWklw7newOAmMDoAwrOaAn/AJucBgoVsnLYA9OtFLnVoxA9vZYllfbtkJ2qCDkdevPyoD0jR26iW8dAynoOp9sfGsrr98NQ1azS8YwWYGCvXYpJ548+KtTI9xMrz3DTSKQCx5z6mgurFf2ijjJUIo2+vXig6Nb/AEiS9m7RrK8jGqQLAv1O5WTJbjGJD5j3GT5c1mh9JGvIXcS2kiuxO0x4C5PAHt5ULvbKVtJt7yZJ4XX/AAZJE2x3KdMrngkdD1yOav3WrWQsojawad/hhJIjEBIDjkg+dBJ2c7fX9p2qTUdUkNxCy9zLGqgBEJ6pjz4z79K1lsEvY0ntSjpL4lKt0B5wfT0rB21rBdRNNZadMVQYzHGzg+2fPjzpum30umaolzaqYism2Qb8h1zyCB8+aDQ9sJRFYLChKliMgnOeuTTdAiNt2cTeVUuWZtx9Tx+VB+1moR6nqW+2Y91jw7uOnqPWjg3W+jQRMdwESc4HxP4E0FJY+9ulPUluAK1EEZVNowMDHWs/ocO+6ZmGdvPPWtFGeTnIBGeBQelFBK9D05NQSR+AsSSfTyqw7A5OPDTGYEHgY9KAVKkfeN+9C+3pSp8hXeSWXJ9qVByeLJOwg5Y8DNHtJCgmR9yqFyxz60GhbFwCBkquDmifAhkSNMBhjaG6+woIBJtBxkB2J58z71ZsjtmeZgB3Z48zn2qjE53AMfEr7fUURt4o5DHkkBwdu04+BPPnyaC9HICQWOOhznHWqFwveo83TDhQCMcdKKWemRSRvKyAoBwzAkNx6/rrSayWSzkYLxg4/Cg672E+q3/YTSFngjmjWEqUlQMNyswzg0S/YOhpJvTSbIOSTuEK9c/CsX9EWrPPpF3p0rZW0ZHiGPsq+cj8QfxrebtwXn7xzQWrCOC3ULDEkaE8qigA/ECvny8tlg1G7gAwsVxIg+AYivoCzcNtAGcjFcCvpkm1bUpQwKvdysM+hc0EEgHhZgCDw4/nRGPVWkX6rckMFACMBjHxqpHHvbqPF7VXcKZc7uQPlQbHTbbu7ZduMHkGryjHJbGOtA+zmrIMWN6/dhv8KZhwD6H+taHK72Gdx88D+1A1XwQmPAelMlJCHGT6sfOptiEjyYHIpkpDcBT8TwM0AucjvWzkn1pUy4RkndR5N60qDliEh8jjPBC9aLM4EKlvCwHTg5ND7Uh3VSMLuzjOR+verM0yyIFU4bqpPx/nQeRBTIFA8ZP3s9fb8aIwMhKTclQ4wD1x0Hw/vQqP/HQE58XAHkaIOys3dp4Y9oAB4J4NBqIZHYd3CkYRFyy7elJhi3VDgHHIFC7OeS8sY7OyjManJuLhV4AHr6niiKSQmEpbvvUdWIoCP0SsIe0GpW3A3Wvl0OHH9TXVIlJC5/zcVx76Nn7vt1EMnE0Mqk/8uf5V2hU+z65NBFc3KWOn3F1IQFgheQk9PCCf5VwDS0klg3kEs53FgOuea659KOofs/sXcICBJeSJAuPQnLfwU/jXLNOjAgjPGG5yKCQ/ux3ig7lUkeHAqgOowD9nqTRjUJ4/qcmMlsBR6daEPxgiga4Z02qpz0zW27KajFfRLaSsRdxL9lukijjOfWsWrKRkKd3TipUDxskkRxInKlTyD5UHR5lOzHhDexqCRm2bejAVX0vVYNVtz3JC3EWO8jPUH1HqKfMZBI7OOAD16CgouwLEtkn1/QpU7ZI3i3oM+TdaVBydPDvxwCvGfLNSRAb+Tgkcnk59qjdWygTaTwemcDHmaSs7FmIAI9Djn1oLFtIFuFZgGAbIyKuQE7JGOd7HJOenOeKqaTZSalfx2sBXeyM27GcADdzUg2yIoyQHOTx0x/cUBXTpI40ljvDK0JAcLGcBmohJdSSoqRQRomMbE5K/r0oLDOY5IzbEkqecDnnjOPnWit9JaBGme4DjBJOCDmgo9kbtrPttpjYIBuRG3GOHBX+dd/VfEMnjNfNJuvqmqR3SqAYZlkBJ5IBzmvonUtbsNK0D9tXD7rbYHiCcmXd9kL8f6+lBzX6atRWXUNP0qJ9wtozNLj1fGB+Az/zVn4isWn27MhwyBuMHPvQTWL2bXNWub66BE13IXI3cLzwPgBitHEqSaPaljnbFg4GMYoK99JCLOOOEMCXDMWHJAH96jCWP7JcvJi+73wIoPK4HX26nNe6gbYOsUA2qEy2c5J9aHu7OAVBYgHHwoPE6gjkGrURBQIq4OfTrRXS9DfVNBkkiz9cjmYA8YcYHH9DQVontZu6nR42jOG3LgiglSaS0kSS3do5V5Vhx+vhWr0fX7PUomgv5kgvQdu0DCy8dR5Z9qyxwyABdoJ+zjn5nzqjcIVG5eNvOF4NBt5j+8OSc/wCnNKqWnanDdWUU1yj98wO/ZwCQccfhSoOb3Lh3JXCx/HlsedQ92u3cjk89CKmfdM5klOV44UV40YywEbrkdR0A/QoNN9HCj9tzbgCohwSR6sOP4ULuoVOo3ECuQkbMgxzuwcZHxrX9jLGGz022nR1aScCWVzz5/Z9gM/iTWME5W9uSqNIjSthk6ck4NBOqG2VQjEn72f16UQj1NhpaIZfGoKt/xEUKleHYDG7FsZKNxjj+38KarhI8ZGcg4/P50DZXDz9M+3qPWr99rF9daXY6fNclrS0yIIhgFck8mhjv422HJYkcGnlhsVQwORyPxoJk3sCW+0CQQAM1oNIlWS0EErYVG4yRznnms6/G0YwT9rIHnRHTLhU3d4rcLuBPOcCgsXTKby4VGbuu82/Lp5/jR7tJ2bg0i0insrmaQPJtZJSM4xnqPh/GgWhaVf67evDp1uZGXl5CMJHz94np511+17M2n1pb3VFF3cogVEf/AAo/9K+Z9zQc+0bXX0rTHhihRpmkMgLngDAx8aGajqMupXP1i6KmTYFyqhcAV0Ltd2V0240+4vrYJZTxqZGK8RsAOcj+lcsJBAbceo6UFnvCFOdzKOg61TlJcnGAR0POKsQQT3Eois4Z5mzx3aFvyrQ2XYjVLhEkvTHaR4Bw5y/zA6fOgDaXYvNYxyYlbJbkN15NKtxBZW1jClqk0pWIbQT5/wAKVBxYSp9lcYznxZNW9hEYwE5Pkvn+sVTgVgN6Ddk+XTNEXuIoYgqnEhXxA8c0Hj6nc22mnTlcrbl9zleCc+WfSlayGKEyJnHnjr6ClLDJdRGQphTyvFRW7GOMsCMHgg/yoLqM90BBJORE0geSM88jPSrMFskaTNMUWJEzlOoyOB8fKqdtGsjohHgbhgnP4+dRahdRORBbuwgj43H7555+HtQQIRwxPK4BBGc0mYKo5TGMnHkKajgliWA48/QU+MB9xDLwPM4yPb3oHxviMZJbnlh1qWybc2IyrM3hCqPEc1ApVg5JXJ5ANaT6PbS1uu1Nil7LtVZO8iTGe9deQvt0zz6UHWuyumQ9ndHstMZR9alUyTYH3seI59BwKKtcKFd2YECTaPbnH50EvdT+p3OtXjhpWtIo4Y1A6Arv/izfwFVnvrO0msbCa6ULYxm4uXc43SDgA58yzM3yoL3aPVbK3gFhd3SxtfE24IwSoYEFvlVDSew+g2YR5la+ZRlTO3h9eFHFc71ua+1PtBJNLGzf5EyPCvTA/jmukW1yYOzVrcyRyMyRJuSJhx+PpQaSGOGCPurdI4Yx92NQo/AVXvUDptLAnnGfWsvDqV53scsrIkLP93I2r5ZPn0q5f6uiQthXbCks69BxQCbs24uHDyIGzyA3FKgMl61w5mi4R+V3eE4+FKg55DJsXLcbifF8un41JbovfHeNzAblx1qsrDcANrDGFwOmKnRyZY3UYAGMY5NAVgIAVVjLjjoMDPz+NRXsItZ1nhQZyG55GfhUiXG2HYM5J8IPUU6NJrmZLOyjknllyAkabm/XvQU0ve6tzBCoEzDxORjj+tVY3RAQ6AZ+1z5DyFFtZ7Nato0K3F7p00MLffYAqp9CQT196FQ3EyO3cyuM+TDdn8aBzGJVBLvnjy4avJIk2/uCS/XwjBNTR6jL3g3Q2bAjB3RAZP6/KvbrUZZi7qsUIwBtiGAfegY0LQKPrDAMfu8E/wBqu6Je/srVrLUkjBeCUPsJxvXGCPbIJFD4yy/a43DI8s1PGz96WbZtxkEjGf16CgN6j2m1G+u9QnibuReSLuj3ZACgBfj0oTeXl1fTTT3d1JI0pHeFj1xjyH9Kn3R7uGjOTzzjHH5cUxlUxbsZAGV2r19aDeWZOpaJb3sSd1KIgXOOrDhjx69aLwXH1vQktO8WKdFYjw5Eh5wAD559fWs12A1CESPYNIoTa0inPlxuHvz+daZIlt/HDKyMJC+0eY+Z6UFA280cNvdaiXYOh2xheYyc/wDc+deXksYtXR0LQkeIjgEfHNVNZ1S9W+CmY7ERcbV4bd9rpnPlUlzDbLCBBEiqg4UqcDAoBkz2/eHLSRnzXBGP4UqDXtlNJdSO2wljnPeYz/EUqDKwkEYOeBkGmB8ELkjk5z1r6b/8C9lW66BY59RFj8qQ7B9lQR/uOz45GVP9aD5w0+R7u5gs3YJ30ioJCOBk45ruHZvTdP0G2SDT4kyT+8mYZd/ifj5UdP0edkndW/YdspByCm5fyNGk0PTUwUtUHwJ/rQBy0d1E0F1EjxyKQ6MOGBHIIrjfb7slH2Zukmsz3ljcOypvOTEeu0n4dD54NfQLaRYvjMOMHPhcj+dV9S7NaTqlgbG+te+tzglS7DkHIOQc0Hy4dzR7GwCOhHnTVTMg3MMjOM/l0r6JX6LeyKnjTXx6fWZP+qnH6LuyBOf2U2f/AJEv/VQfORLd4GcE+HwY8qeNiY8WzAx06V9Ff7LeyHP+7GGf/cydP/tTP9lfY8DjTZAfa4k/rQfPngGVBY4zhsj+VWDIjRAR5wPLnj2z8674v0WdkwMfUZv/ANL/ANaa30VdlGORa3I+Fy1BwaKYwzRzxFkdeQ68Yra6Tr66nAgclZ41w4KgZ54IP4/jXRU+ivsqFK/VblvjcNkfCpbP6NOzFlIJLe1uFbpk3DHI+dByztjOHnMtizyQBBHIFU5QggjORznjmnXE0s9ssm8Rh0GAfP8ACusSdgdCfH7q4XDbsrOef1gVHL9HuhTAhxd4PpP/AGoOImd8+GEuPVVJHw4GOOlKu1x/RzoESBFS62jpmfP8qVBpl6U4c+VeLUV5C89rJFHJ3bOMB+cjn2IP4EGgj1G6a1QMjRjqSCCWbHkBxx6mq8El/evncIYQT+8T7J/05+18TgegPlM2l20qIt0DcbSGJl53sOhYdDjqB0HXrRAce9B5GVA7tX3FBg5bJ+dSjFVI7ONLh7jJLsd2D0Bxj8s9fU1LdwfWYO6DbQWBbIzkA5xQMvpREquZpI+uFjCkv+IPT1460IEs17iYXLRW4xukdwEHpnGAT0/t1JeSxgkAEu+TxbmLNy/oGx1Ht0p09lbXCxLNCjLEcouOFNBXNzFY4s4O9uZxklcl265LO3l+sU6weS42TyTghl4jB9vMfMep5606LR7KOAwpGwQtubxnxHOeeeR7UrfSLO2SRYY2G9CjMXO7BJJ5znqetAp7vJZLaWEFD+9kflY/jyOfap2uohbfWEdZIyPCVP2vh71H+zrXYiRIYVjbcvdHbg4x+RqG6t9OtVNxeOAigAd7ISqnp4R6n8SaAXNq4mvDG6vJHEu9ooecHyBPrwSR16cDzKWlzNdyhzIFjUZKxxnBP+tuvyA6VWNtPIkSQW3cWCMCtuvhdxg8sOMDOOOTjJPoLsR1Bo0WSO1jYKN2GZgTjyHGPxNBbPtTRTYHd4gZVCtkggdOCRn59akxQecUq9wKVBVTpTscUqVB6BTsUqVA7FOXpSpUDq8xilSoHDpSPUe9KlQRzOYondQCVUkZ+FD9JhW5hgv7kma5ddys/Ijz5KOg+PX3pUqAp0HFeEZHNKlQeedLypUqBUqVKg//2Q==">
            <a:hlinkClick r:id="rId10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2477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924" name="AutoShape 68" descr="data:image/jpg;base64,/9j/4AAQSkZJRgABAQAAAQABAAD/2wBDAAkGBwgHBgkIBwgKCgkLDRYPDQwMDRsUFRAWIB0iIiAdHx8kKDQsJCYxJx8fLT0tMTU3Ojo6Iys/RD84QzQ5Ojf/2wBDAQoKCg0MDRoPDxo3JR8lNzc3Nzc3Nzc3Nzc3Nzc3Nzc3Nzc3Nzc3Nzc3Nzc3Nzc3Nzc3Nzc3Nzc3Nzc3Nzc3Nzf/wAARCADEAIMDASIAAhEBAxEB/8QAHAAAAQUBAQEAAAAAAAAAAAAABQACAwQGBwEI/8QAQhAAAgEDAwEGAgcGAwYHAAAAAQIDAAQRBRIhMQYTIkFRYXGBBxQyQpGx8BUjocHR4TNSchclYoLS8RYkQ2R0kpT/xAAUAQEAAAAAAAAAAAAAAAAAAAAA/8QAFBEBAAAAAAAAAAAAAAAAAAAAAP/aAAwDAQACEQMRAD8A5tbgsxO4EsfXqfc1esozkj7qj1H41RtAShwwOOckYojpwJmfLYIXJHyoI7SN2EuWz48Z4NXUgZXKjkE5yoqOwfvAxZ/svjHlRCPkSbzgAHJ6UFURNvCOcr6g5p7RuGwjZOcAE9Pj7VNOyq6MpOPMkdDUum2iXV3Gkqs0S9VU4z6AUA9na2y+xmLthD93Py6/Ci1lpuovGJWWNmYHIGCQM9CAa3XZ7TLK8s5p5baMwtK0caY4CoSBj55qa77HaPc/4Ams3P3oHx/A0GAZ/q6us8TxupxujyVHX7pry3tw0ZdNjKRkMhyCKOa32Ev7ZXubC9N+gXc0MgxJx/lI6mslaG80m6C3ltNFHIcESIVz8M+fNAdtbc4JdgQeTgdPnWevz9Yv5AihvFgbh1FazvO4hZgFC/a3VnLAJLczXTrkKxYt75HFAQZAkEUTBduM528D39qHyhRKTk9MhgOtGZNqYBUbhwfhQi+ZTjACn2HnQWNHh/dvIyLjOBgckVZdCDlfhgdDU+nL3dsqEDkZJ9a9dSUL4A9m8zQDu7b7kRI+ApVOzjccyBfbb0pUGAhnfO5VT0GD0o1pIO92B6dW4zg1nbY7ThiMnnFHdPkGyVMeJhjNBPY/+r4vCXOQOhP8aIw7gkveAEABgAOtA9Lb99IJPJscfOic0jR200igZKgDB5HNBegja4gJbYVz4QOeasQ3sWjaT3j4NxI7KgBz5Dn86rRtJFEqIm1jjJC4HPPy61UvdL1HUpGms4nktYrgRyd3klcqGLY9MZ/jQdS7Hzq/ZaxnLbFdWY7jgA7jmi0NxFMN0E8cgHmjg/lQy90pPqMFvaXM9vbwRGNUhYDPHBJ8/X0rOdjeyxsdUm1BxOkBwkUbyZL8eJ2xjOT+dB0DvMcD7XnWH+lOZXtNNSU+Izvtyedu3n+VB9S0/V73WZ5bnULi2iE37lUDMix7jzgHrjGB781R7bRag2kaW9+6tPFI8SbQTuUgEN6+QHzoLStHLpMHfM4Vo0yB8KpTxpDpkUaqd00ignoOT7VPaJcjToRd8OMDawwQM8Aj4VVvZDPrdnbDjujuYY4FAQvdquctznAI9B5UK297IiHPiYDINXNX3pfuFHhVcdRxUWlR95ehieEXoPWgNbNgVRxhcVHKMDxAHAqdyWc5PIqGUNjDNQVCeTx5+tKplVCoLqd3nj/vSoOV25/ebSM5OMA1oNJId3YYBIwBjrQS3ChVYc85wPKjOjOiM4ZRuKgCg80lNzTA5J34/rRqRQ8coZSkCY2qTn05z+jQjRu7a5mRcqgkBBHFHXh3yvAV3A7CDnJ25FBLbW8e8qASD4snrj1otpWrHS3mbuVmtpHw0bMMg/5smh6AwnaARuXjPGD6Yx8amENrDJaJeuIIpbiOMsehywHT86DoTeI4I4xxUeo3V7aW6y29tHOn2dm4h8ngYHTHrV7U7KW3kJiz3DHy52H0oJfaFLLbqLX6w3J3NLeSA8+fBoJNMdrhC95bpC7OXVA24Dk46jr0PzoR2heGS/QeJpo12gfdCkhj8+F+Qq3p2nz2N4kAnnmadtoimk3kMP8AKetAnElzNJKzASSMS2PL2oICjyTqmOCckjp+utCNBYXeuXtw/KQoSM9OTgUb1Zlt7J5htBVME+/TAFBexqFNPubkDmR9mSPQf3oH37BmkctyTk5qz2chcxvKSDuPXGKp3ixbgi7tx5wTR/S4e5sUXHJ5x8aCdowxGG53edeTxrt4NSqvI5wQPM9KimbAby65FAOm2iRgWGR/xYpUyUnvGpUHN1yiBQAGI5Gcef8Aei+i7e+2n0yB188fzoCmTxuJz50d0NTHdEDIG3aT5UEvZtd01yQQN0ucfjWklw7newOAmMDoAwrOaAn/AJucBgoVsnLYA9OtFLnVoxA9vZYllfbtkJ2qCDkdevPyoD0jR26iW8dAynoOp9sfGsrr98NQ1azS8YwWYGCvXYpJ548+KtTI9xMrz3DTSKQCx5z6mgurFf2ijjJUIo2+vXig6Nb/AEiS9m7RrK8jGqQLAv1O5WTJbjGJD5j3GT5c1mh9JGvIXcS2kiuxO0x4C5PAHt5ULvbKVtJt7yZJ4XX/AAZJE2x3KdMrngkdD1yOav3WrWQsojawad/hhJIjEBIDjkg+dBJ2c7fX9p2qTUdUkNxCy9zLGqgBEJ6pjz4z79K1lsEvY0ntSjpL4lKt0B5wfT0rB21rBdRNNZadMVQYzHGzg+2fPjzpum30umaolzaqYism2Qb8h1zyCB8+aDQ9sJRFYLChKliMgnOeuTTdAiNt2cTeVUuWZtx9Tx+VB+1moR6nqW+2Y91jw7uOnqPWjg3W+jQRMdwESc4HxP4E0FJY+9ulPUluAK1EEZVNowMDHWs/ocO+6ZmGdvPPWtFGeTnIBGeBQelFBK9D05NQSR+AsSSfTyqw7A5OPDTGYEHgY9KAVKkfeN+9C+3pSp8hXeSWXJ9qVByeLJOwg5Y8DNHtJCgmR9yqFyxz60GhbFwCBkquDmifAhkSNMBhjaG6+woIBJtBxkB2J58z71ZsjtmeZgB3Z48zn2qjE53AMfEr7fUURt4o5DHkkBwdu04+BPPnyaC9HICQWOOhznHWqFwveo83TDhQCMcdKKWemRSRvKyAoBwzAkNx6/rrSayWSzkYLxg4/Cg672E+q3/YTSFngjmjWEqUlQMNyswzg0S/YOhpJvTSbIOSTuEK9c/CsX9EWrPPpF3p0rZW0ZHiGPsq+cj8QfxrebtwXn7xzQWrCOC3ULDEkaE8qigA/ECvny8tlg1G7gAwsVxIg+AYivoCzcNtAGcjFcCvpkm1bUpQwKvdysM+hc0EEgHhZgCDw4/nRGPVWkX6rckMFACMBjHxqpHHvbqPF7VXcKZc7uQPlQbHTbbu7ZduMHkGryjHJbGOtA+zmrIMWN6/dhv8KZhwD6H+taHK72Gdx88D+1A1XwQmPAelMlJCHGT6sfOptiEjyYHIpkpDcBT8TwM0AucjvWzkn1pUy4RkndR5N60qDliEh8jjPBC9aLM4EKlvCwHTg5ND7Uh3VSMLuzjOR+verM0yyIFU4bqpPx/nQeRBTIFA8ZP3s9fb8aIwMhKTclQ4wD1x0Hw/vQqP/HQE58XAHkaIOys3dp4Y9oAB4J4NBqIZHYd3CkYRFyy7elJhi3VDgHHIFC7OeS8sY7OyjManJuLhV4AHr6niiKSQmEpbvvUdWIoCP0SsIe0GpW3A3Wvl0OHH9TXVIlJC5/zcVx76Nn7vt1EMnE0Mqk/8uf5V2hU+z65NBFc3KWOn3F1IQFgheQk9PCCf5VwDS0klg3kEs53FgOuea659KOofs/sXcICBJeSJAuPQnLfwU/jXLNOjAgjPGG5yKCQ/ux3ig7lUkeHAqgOowD9nqTRjUJ4/qcmMlsBR6daEPxgiga4Z02qpz0zW27KajFfRLaSsRdxL9lukijjOfWsWrKRkKd3TipUDxskkRxInKlTyD5UHR5lOzHhDexqCRm2bejAVX0vVYNVtz3JC3EWO8jPUH1HqKfMZBI7OOAD16CgouwLEtkn1/QpU7ZI3i3oM+TdaVBydPDvxwCvGfLNSRAb+Tgkcnk59qjdWygTaTwemcDHmaSs7FmIAI9Djn1oLFtIFuFZgGAbIyKuQE7JGOd7HJOenOeKqaTZSalfx2sBXeyM27GcADdzUg2yIoyQHOTx0x/cUBXTpI40ljvDK0JAcLGcBmohJdSSoqRQRomMbE5K/r0oLDOY5IzbEkqecDnnjOPnWit9JaBGme4DjBJOCDmgo9kbtrPttpjYIBuRG3GOHBX+dd/VfEMnjNfNJuvqmqR3SqAYZlkBJ5IBzmvonUtbsNK0D9tXD7rbYHiCcmXd9kL8f6+lBzX6atRWXUNP0qJ9wtozNLj1fGB+Az/zVn4isWn27MhwyBuMHPvQTWL2bXNWub66BE13IXI3cLzwPgBitHEqSaPaljnbFg4GMYoK99JCLOOOEMCXDMWHJAH96jCWP7JcvJi+73wIoPK4HX26nNe6gbYOsUA2qEy2c5J9aHu7OAVBYgHHwoPE6gjkGrURBQIq4OfTrRXS9DfVNBkkiz9cjmYA8YcYHH9DQVontZu6nR42jOG3LgiglSaS0kSS3do5V5Vhx+vhWr0fX7PUomgv5kgvQdu0DCy8dR5Z9qyxwyABdoJ+zjn5nzqjcIVG5eNvOF4NBt5j+8OSc/wCnNKqWnanDdWUU1yj98wO/ZwCQccfhSoOb3Lh3JXCx/HlsedQ92u3cjk89CKmfdM5klOV44UV40YywEbrkdR0A/QoNN9HCj9tzbgCohwSR6sOP4ULuoVOo3ECuQkbMgxzuwcZHxrX9jLGGz022nR1aScCWVzz5/Z9gM/iTWME5W9uSqNIjSthk6ck4NBOqG2VQjEn72f16UQj1NhpaIZfGoKt/xEUKleHYDG7FsZKNxjj+38KarhI8ZGcg4/P50DZXDz9M+3qPWr99rF9daXY6fNclrS0yIIhgFck8mhjv422HJYkcGnlhsVQwORyPxoJk3sCW+0CQQAM1oNIlWS0EErYVG4yRznnms6/G0YwT9rIHnRHTLhU3d4rcLuBPOcCgsXTKby4VGbuu82/Lp5/jR7tJ2bg0i0insrmaQPJtZJSM4xnqPh/GgWhaVf67evDp1uZGXl5CMJHz94np511+17M2n1pb3VFF3cogVEf/AAo/9K+Z9zQc+0bXX0rTHhihRpmkMgLngDAx8aGajqMupXP1i6KmTYFyqhcAV0Ltd2V0240+4vrYJZTxqZGK8RsAOcj+lcsJBAbceo6UFnvCFOdzKOg61TlJcnGAR0POKsQQT3Eois4Z5mzx3aFvyrQ2XYjVLhEkvTHaR4Bw5y/zA6fOgDaXYvNYxyYlbJbkN15NKtxBZW1jClqk0pWIbQT5/wAKVBxYSp9lcYznxZNW9hEYwE5Pkvn+sVTgVgN6Ddk+XTNEXuIoYgqnEhXxA8c0Hj6nc22mnTlcrbl9zleCc+WfSlayGKEyJnHnjr6ClLDJdRGQphTyvFRW7GOMsCMHgg/yoLqM90BBJORE0geSM88jPSrMFskaTNMUWJEzlOoyOB8fKqdtGsjohHgbhgnP4+dRahdRORBbuwgj43H7555+HtQQIRwxPK4BBGc0mYKo5TGMnHkKajgliWA48/QU+MB9xDLwPM4yPb3oHxviMZJbnlh1qWybc2IyrM3hCqPEc1ApVg5JXJ5ANaT6PbS1uu1Nil7LtVZO8iTGe9deQvt0zz6UHWuyumQ9ndHstMZR9alUyTYH3seI59BwKKtcKFd2YECTaPbnH50EvdT+p3OtXjhpWtIo4Y1A6Arv/izfwFVnvrO0msbCa6ULYxm4uXc43SDgA58yzM3yoL3aPVbK3gFhd3SxtfE24IwSoYEFvlVDSew+g2YR5la+ZRlTO3h9eFHFc71ua+1PtBJNLGzf5EyPCvTA/jmukW1yYOzVrcyRyMyRJuSJhx+PpQaSGOGCPurdI4Yx92NQo/AVXvUDptLAnnGfWsvDqV53scsrIkLP93I2r5ZPn0q5f6uiQthXbCks69BxQCbs24uHDyIGzyA3FKgMl61w5mi4R+V3eE4+FKg55DJsXLcbifF8un41JbovfHeNzAblx1qsrDcANrDGFwOmKnRyZY3UYAGMY5NAVgIAVVjLjjoMDPz+NRXsItZ1nhQZyG55GfhUiXG2HYM5J8IPUU6NJrmZLOyjknllyAkabm/XvQU0ve6tzBCoEzDxORjj+tVY3RAQ6AZ+1z5DyFFtZ7Nato0K3F7p00MLffYAqp9CQT196FQ3EyO3cyuM+TDdn8aBzGJVBLvnjy4avJIk2/uCS/XwjBNTR6jL3g3Q2bAjB3RAZP6/KvbrUZZi7qsUIwBtiGAfegY0LQKPrDAMfu8E/wBqu6Je/srVrLUkjBeCUPsJxvXGCPbIJFD4yy/a43DI8s1PGz96WbZtxkEjGf16CgN6j2m1G+u9QnibuReSLuj3ZACgBfj0oTeXl1fTTT3d1JI0pHeFj1xjyH9Kn3R7uGjOTzzjHH5cUxlUxbsZAGV2r19aDeWZOpaJb3sSd1KIgXOOrDhjx69aLwXH1vQktO8WKdFYjw5Eh5wAD559fWs12A1CESPYNIoTa0inPlxuHvz+daZIlt/HDKyMJC+0eY+Z6UFA280cNvdaiXYOh2xheYyc/wDc+deXksYtXR0LQkeIjgEfHNVNZ1S9W+CmY7ERcbV4bd9rpnPlUlzDbLCBBEiqg4UqcDAoBkz2/eHLSRnzXBGP4UqDXtlNJdSO2wljnPeYz/EUqDKwkEYOeBkGmB8ELkjk5z1r6b/8C9lW66BY59RFj8qQ7B9lQR/uOz45GVP9aD5w0+R7u5gs3YJ30ioJCOBk45ruHZvTdP0G2SDT4kyT+8mYZd/ifj5UdP0edkndW/YdspByCm5fyNGk0PTUwUtUHwJ/rQBy0d1E0F1EjxyKQ6MOGBHIIrjfb7slH2Zukmsz3ljcOypvOTEeu0n4dD54NfQLaRYvjMOMHPhcj+dV9S7NaTqlgbG+te+tzglS7DkHIOQc0Hy4dzR7GwCOhHnTVTMg3MMjOM/l0r6JX6LeyKnjTXx6fWZP+qnH6LuyBOf2U2f/AJEv/VQfORLd4GcE+HwY8qeNiY8WzAx06V9Ff7LeyHP+7GGf/cydP/tTP9lfY8DjTZAfa4k/rQfPngGVBY4zhsj+VWDIjRAR5wPLnj2z8674v0WdkwMfUZv/ANL/ANaa30VdlGORa3I+Fy1BwaKYwzRzxFkdeQ68Yra6Tr66nAgclZ41w4KgZ54IP4/jXRU+ivsqFK/VblvjcNkfCpbP6NOzFlIJLe1uFbpk3DHI+dByztjOHnMtizyQBBHIFU5QggjORznjmnXE0s9ssm8Rh0GAfP8ACusSdgdCfH7q4XDbsrOef1gVHL9HuhTAhxd4PpP/AGoOImd8+GEuPVVJHw4GOOlKu1x/RzoESBFS62jpmfP8qVBpl6U4c+VeLUV5C89rJFHJ3bOMB+cjn2IP4EGgj1G6a1QMjRjqSCCWbHkBxx6mq8El/evncIYQT+8T7J/05+18TgegPlM2l20qIt0DcbSGJl53sOhYdDjqB0HXrRAce9B5GVA7tX3FBg5bJ+dSjFVI7ONLh7jJLsd2D0Bxj8s9fU1LdwfWYO6DbQWBbIzkA5xQMvpREquZpI+uFjCkv+IPT1460IEs17iYXLRW4xukdwEHpnGAT0/t1JeSxgkAEu+TxbmLNy/oGx1Ht0p09lbXCxLNCjLEcouOFNBXNzFY4s4O9uZxklcl265LO3l+sU6weS42TyTghl4jB9vMfMep5606LR7KOAwpGwQtubxnxHOeeeR7UrfSLO2SRYY2G9CjMXO7BJJ5znqetAp7vJZLaWEFD+9kflY/jyOfap2uohbfWEdZIyPCVP2vh71H+zrXYiRIYVjbcvdHbg4x+RqG6t9OtVNxeOAigAd7ISqnp4R6n8SaAXNq4mvDG6vJHEu9ooecHyBPrwSR16cDzKWlzNdyhzIFjUZKxxnBP+tuvyA6VWNtPIkSQW3cWCMCtuvhdxg8sOMDOOOTjJPoLsR1Bo0WSO1jYKN2GZgTjyHGPxNBbPtTRTYHd4gZVCtkggdOCRn59akxQecUq9wKVBVTpTscUqVB6BTsUqVA7FOXpSpUDq8xilSoHDpSPUe9KlQRzOYondQCVUkZ+FD9JhW5hgv7kma5ddys/Ijz5KOg+PX3pUqAp0HFeEZHNKlQeedLypUqBUqVKg//2Q==">
            <a:hlinkClick r:id="rId10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2477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926" name="AutoShape 70" descr="data:image/jpg;base64,/9j/4AAQSkZJRgABAQAAAQABAAD/2wBDAAkGBwgHBgkIBwgKCgkLDRYPDQwMDRsUFRAWIB0iIiAdHx8kKDQsJCYxJx8fLT0tMTU3Ojo6Iys/RD84QzQ5Ojf/2wBDAQoKCg0MDRoPDxo3JR8lNzc3Nzc3Nzc3Nzc3Nzc3Nzc3Nzc3Nzc3Nzc3Nzc3Nzc3Nzc3Nzc3Nzc3Nzc3Nzc3Nzf/wAARCADEAIMDASIAAhEBAxEB/8QAHAAAAQUBAQEAAAAAAAAAAAAABQACAwQGBwEI/8QAQhAAAgEDAwEGAgcGAwYHAAAAAQIDAAQRBRIhMQYTIkFRYXGBBxQyQpGx8BUjocHR4TNSchclYoLS8RYkQ2R0kpT/xAAUAQEAAAAAAAAAAAAAAAAAAAAA/8QAFBEBAAAAAAAAAAAAAAAAAAAAAP/aAAwDAQACEQMRAD8A5tbgsxO4EsfXqfc1esozkj7qj1H41RtAShwwOOckYojpwJmfLYIXJHyoI7SN2EuWz48Z4NXUgZXKjkE5yoqOwfvAxZ/svjHlRCPkSbzgAHJ6UFURNvCOcr6g5p7RuGwjZOcAE9Pj7VNOyq6MpOPMkdDUum2iXV3Gkqs0S9VU4z6AUA9na2y+xmLthD93Py6/Ci1lpuovGJWWNmYHIGCQM9CAa3XZ7TLK8s5p5baMwtK0caY4CoSBj55qa77HaPc/4Ams3P3oHx/A0GAZ/q6us8TxupxujyVHX7pry3tw0ZdNjKRkMhyCKOa32Ev7ZXubC9N+gXc0MgxJx/lI6mslaG80m6C3ltNFHIcESIVz8M+fNAdtbc4JdgQeTgdPnWevz9Yv5AihvFgbh1FazvO4hZgFC/a3VnLAJLczXTrkKxYt75HFAQZAkEUTBduM528D39qHyhRKTk9MhgOtGZNqYBUbhwfhQi+ZTjACn2HnQWNHh/dvIyLjOBgckVZdCDlfhgdDU+nL3dsqEDkZJ9a9dSUL4A9m8zQDu7b7kRI+ApVOzjccyBfbb0pUGAhnfO5VT0GD0o1pIO92B6dW4zg1nbY7ThiMnnFHdPkGyVMeJhjNBPY/+r4vCXOQOhP8aIw7gkveAEABgAOtA9Lb99IJPJscfOic0jR200igZKgDB5HNBegja4gJbYVz4QOeasQ3sWjaT3j4NxI7KgBz5Dn86rRtJFEqIm1jjJC4HPPy61UvdL1HUpGms4nktYrgRyd3klcqGLY9MZ/jQdS7Hzq/ZaxnLbFdWY7jgA7jmi0NxFMN0E8cgHmjg/lQy90pPqMFvaXM9vbwRGNUhYDPHBJ8/X0rOdjeyxsdUm1BxOkBwkUbyZL8eJ2xjOT+dB0DvMcD7XnWH+lOZXtNNSU+Izvtyedu3n+VB9S0/V73WZ5bnULi2iE37lUDMix7jzgHrjGB781R7bRag2kaW9+6tPFI8SbQTuUgEN6+QHzoLStHLpMHfM4Vo0yB8KpTxpDpkUaqd00ignoOT7VPaJcjToRd8OMDawwQM8Aj4VVvZDPrdnbDjujuYY4FAQvdquctznAI9B5UK297IiHPiYDINXNX3pfuFHhVcdRxUWlR95ehieEXoPWgNbNgVRxhcVHKMDxAHAqdyWc5PIqGUNjDNQVCeTx5+tKplVCoLqd3nj/vSoOV25/ebSM5OMA1oNJId3YYBIwBjrQS3ChVYc85wPKjOjOiM4ZRuKgCg80lNzTA5J34/rRqRQ8coZSkCY2qTn05z+jQjRu7a5mRcqgkBBHFHXh3yvAV3A7CDnJ25FBLbW8e8qASD4snrj1otpWrHS3mbuVmtpHw0bMMg/5smh6AwnaARuXjPGD6Yx8amENrDJaJeuIIpbiOMsehywHT86DoTeI4I4xxUeo3V7aW6y29tHOn2dm4h8ngYHTHrV7U7KW3kJiz3DHy52H0oJfaFLLbqLX6w3J3NLeSA8+fBoJNMdrhC95bpC7OXVA24Dk46jr0PzoR2heGS/QeJpo12gfdCkhj8+F+Qq3p2nz2N4kAnnmadtoimk3kMP8AKetAnElzNJKzASSMS2PL2oICjyTqmOCckjp+utCNBYXeuXtw/KQoSM9OTgUb1Zlt7J5htBVME+/TAFBexqFNPubkDmR9mSPQf3oH37BmkctyTk5qz2chcxvKSDuPXGKp3ixbgi7tx5wTR/S4e5sUXHJ5x8aCdowxGG53edeTxrt4NSqvI5wQPM9KimbAby65FAOm2iRgWGR/xYpUyUnvGpUHN1yiBQAGI5Gcef8Aei+i7e+2n0yB188fzoCmTxuJz50d0NTHdEDIG3aT5UEvZtd01yQQN0ucfjWklw7newOAmMDoAwrOaAn/AJucBgoVsnLYA9OtFLnVoxA9vZYllfbtkJ2qCDkdevPyoD0jR26iW8dAynoOp9sfGsrr98NQ1azS8YwWYGCvXYpJ548+KtTI9xMrz3DTSKQCx5z6mgurFf2ijjJUIo2+vXig6Nb/AEiS9m7RrK8jGqQLAv1O5WTJbjGJD5j3GT5c1mh9JGvIXcS2kiuxO0x4C5PAHt5ULvbKVtJt7yZJ4XX/AAZJE2x3KdMrngkdD1yOav3WrWQsojawad/hhJIjEBIDjkg+dBJ2c7fX9p2qTUdUkNxCy9zLGqgBEJ6pjz4z79K1lsEvY0ntSjpL4lKt0B5wfT0rB21rBdRNNZadMVQYzHGzg+2fPjzpum30umaolzaqYism2Qb8h1zyCB8+aDQ9sJRFYLChKliMgnOeuTTdAiNt2cTeVUuWZtx9Tx+VB+1moR6nqW+2Y91jw7uOnqPWjg3W+jQRMdwESc4HxP4E0FJY+9ulPUluAK1EEZVNowMDHWs/ocO+6ZmGdvPPWtFGeTnIBGeBQelFBK9D05NQSR+AsSSfTyqw7A5OPDTGYEHgY9KAVKkfeN+9C+3pSp8hXeSWXJ9qVByeLJOwg5Y8DNHtJCgmR9yqFyxz60GhbFwCBkquDmifAhkSNMBhjaG6+woIBJtBxkB2J58z71ZsjtmeZgB3Z48zn2qjE53AMfEr7fUURt4o5DHkkBwdu04+BPPnyaC9HICQWOOhznHWqFwveo83TDhQCMcdKKWemRSRvKyAoBwzAkNx6/rrSayWSzkYLxg4/Cg672E+q3/YTSFngjmjWEqUlQMNyswzg0S/YOhpJvTSbIOSTuEK9c/CsX9EWrPPpF3p0rZW0ZHiGPsq+cj8QfxrebtwXn7xzQWrCOC3ULDEkaE8qigA/ECvny8tlg1G7gAwsVxIg+AYivoCzcNtAGcjFcCvpkm1bUpQwKvdysM+hc0EEgHhZgCDw4/nRGPVWkX6rckMFACMBjHxqpHHvbqPF7VXcKZc7uQPlQbHTbbu7ZduMHkGryjHJbGOtA+zmrIMWN6/dhv8KZhwD6H+taHK72Gdx88D+1A1XwQmPAelMlJCHGT6sfOptiEjyYHIpkpDcBT8TwM0AucjvWzkn1pUy4RkndR5N60qDliEh8jjPBC9aLM4EKlvCwHTg5ND7Uh3VSMLuzjOR+verM0yyIFU4bqpPx/nQeRBTIFA8ZP3s9fb8aIwMhKTclQ4wD1x0Hw/vQqP/HQE58XAHkaIOys3dp4Y9oAB4J4NBqIZHYd3CkYRFyy7elJhi3VDgHHIFC7OeS8sY7OyjManJuLhV4AHr6niiKSQmEpbvvUdWIoCP0SsIe0GpW3A3Wvl0OHH9TXVIlJC5/zcVx76Nn7vt1EMnE0Mqk/8uf5V2hU+z65NBFc3KWOn3F1IQFgheQk9PCCf5VwDS0klg3kEs53FgOuea659KOofs/sXcICBJeSJAuPQnLfwU/jXLNOjAgjPGG5yKCQ/ux3ig7lUkeHAqgOowD9nqTRjUJ4/qcmMlsBR6daEPxgiga4Z02qpz0zW27KajFfRLaSsRdxL9lukijjOfWsWrKRkKd3TipUDxskkRxInKlTyD5UHR5lOzHhDexqCRm2bejAVX0vVYNVtz3JC3EWO8jPUH1HqKfMZBI7OOAD16CgouwLEtkn1/QpU7ZI3i3oM+TdaVBydPDvxwCvGfLNSRAb+Tgkcnk59qjdWygTaTwemcDHmaSs7FmIAI9Djn1oLFtIFuFZgGAbIyKuQE7JGOd7HJOenOeKqaTZSalfx2sBXeyM27GcADdzUg2yIoyQHOTx0x/cUBXTpI40ljvDK0JAcLGcBmohJdSSoqRQRomMbE5K/r0oLDOY5IzbEkqecDnnjOPnWit9JaBGme4DjBJOCDmgo9kbtrPttpjYIBuRG3GOHBX+dd/VfEMnjNfNJuvqmqR3SqAYZlkBJ5IBzmvonUtbsNK0D9tXD7rbYHiCcmXd9kL8f6+lBzX6atRWXUNP0qJ9wtozNLj1fGB+Az/zVn4isWn27MhwyBuMHPvQTWL2bXNWub66BE13IXI3cLzwPgBitHEqSaPaljnbFg4GMYoK99JCLOOOEMCXDMWHJAH96jCWP7JcvJi+73wIoPK4HX26nNe6gbYOsUA2qEy2c5J9aHu7OAVBYgHHwoPE6gjkGrURBQIq4OfTrRXS9DfVNBkkiz9cjmYA8YcYHH9DQVontZu6nR42jOG3LgiglSaS0kSS3do5V5Vhx+vhWr0fX7PUomgv5kgvQdu0DCy8dR5Z9qyxwyABdoJ+zjn5nzqjcIVG5eNvOF4NBt5j+8OSc/wCnNKqWnanDdWUU1yj98wO/ZwCQccfhSoOb3Lh3JXCx/HlsedQ92u3cjk89CKmfdM5klOV44UV40YywEbrkdR0A/QoNN9HCj9tzbgCohwSR6sOP4ULuoVOo3ECuQkbMgxzuwcZHxrX9jLGGz022nR1aScCWVzz5/Z9gM/iTWME5W9uSqNIjSthk6ck4NBOqG2VQjEn72f16UQj1NhpaIZfGoKt/xEUKleHYDG7FsZKNxjj+38KarhI8ZGcg4/P50DZXDz9M+3qPWr99rF9daXY6fNclrS0yIIhgFck8mhjv422HJYkcGnlhsVQwORyPxoJk3sCW+0CQQAM1oNIlWS0EErYVG4yRznnms6/G0YwT9rIHnRHTLhU3d4rcLuBPOcCgsXTKby4VGbuu82/Lp5/jR7tJ2bg0i0insrmaQPJtZJSM4xnqPh/GgWhaVf67evDp1uZGXl5CMJHz94np511+17M2n1pb3VFF3cogVEf/AAo/9K+Z9zQc+0bXX0rTHhihRpmkMgLngDAx8aGajqMupXP1i6KmTYFyqhcAV0Ltd2V0240+4vrYJZTxqZGK8RsAOcj+lcsJBAbceo6UFnvCFOdzKOg61TlJcnGAR0POKsQQT3Eois4Z5mzx3aFvyrQ2XYjVLhEkvTHaR4Bw5y/zA6fOgDaXYvNYxyYlbJbkN15NKtxBZW1jClqk0pWIbQT5/wAKVBxYSp9lcYznxZNW9hEYwE5Pkvn+sVTgVgN6Ddk+XTNEXuIoYgqnEhXxA8c0Hj6nc22mnTlcrbl9zleCc+WfSlayGKEyJnHnjr6ClLDJdRGQphTyvFRW7GOMsCMHgg/yoLqM90BBJORE0geSM88jPSrMFskaTNMUWJEzlOoyOB8fKqdtGsjohHgbhgnP4+dRahdRORBbuwgj43H7555+HtQQIRwxPK4BBGc0mYKo5TGMnHkKajgliWA48/QU+MB9xDLwPM4yPb3oHxviMZJbnlh1qWybc2IyrM3hCqPEc1ApVg5JXJ5ANaT6PbS1uu1Nil7LtVZO8iTGe9deQvt0zz6UHWuyumQ9ndHstMZR9alUyTYH3seI59BwKKtcKFd2YECTaPbnH50EvdT+p3OtXjhpWtIo4Y1A6Arv/izfwFVnvrO0msbCa6ULYxm4uXc43SDgA58yzM3yoL3aPVbK3gFhd3SxtfE24IwSoYEFvlVDSew+g2YR5la+ZRlTO3h9eFHFc71ua+1PtBJNLGzf5EyPCvTA/jmukW1yYOzVrcyRyMyRJuSJhx+PpQaSGOGCPurdI4Yx92NQo/AVXvUDptLAnnGfWsvDqV53scsrIkLP93I2r5ZPn0q5f6uiQthXbCks69BxQCbs24uHDyIGzyA3FKgMl61w5mi4R+V3eE4+FKg55DJsXLcbifF8un41JbovfHeNzAblx1qsrDcANrDGFwOmKnRyZY3UYAGMY5NAVgIAVVjLjjoMDPz+NRXsItZ1nhQZyG55GfhUiXG2HYM5J8IPUU6NJrmZLOyjknllyAkabm/XvQU0ve6tzBCoEzDxORjj+tVY3RAQ6AZ+1z5DyFFtZ7Nato0K3F7p00MLffYAqp9CQT196FQ3EyO3cyuM+TDdn8aBzGJVBLvnjy4avJIk2/uCS/XwjBNTR6jL3g3Q2bAjB3RAZP6/KvbrUZZi7qsUIwBtiGAfegY0LQKPrDAMfu8E/wBqu6Je/srVrLUkjBeCUPsJxvXGCPbIJFD4yy/a43DI8s1PGz96WbZtxkEjGf16CgN6j2m1G+u9QnibuReSLuj3ZACgBfj0oTeXl1fTTT3d1JI0pHeFj1xjyH9Kn3R7uGjOTzzjHH5cUxlUxbsZAGV2r19aDeWZOpaJb3sSd1KIgXOOrDhjx69aLwXH1vQktO8WKdFYjw5Eh5wAD559fWs12A1CESPYNIoTa0inPlxuHvz+daZIlt/HDKyMJC+0eY+Z6UFA280cNvdaiXYOh2xheYyc/wDc+deXksYtXR0LQkeIjgEfHNVNZ1S9W+CmY7ERcbV4bd9rpnPlUlzDbLCBBEiqg4UqcDAoBkz2/eHLSRnzXBGP4UqDXtlNJdSO2wljnPeYz/EUqDKwkEYOeBkGmB8ELkjk5z1r6b/8C9lW66BY59RFj8qQ7B9lQR/uOz45GVP9aD5w0+R7u5gs3YJ30ioJCOBk45ruHZvTdP0G2SDT4kyT+8mYZd/ifj5UdP0edkndW/YdspByCm5fyNGk0PTUwUtUHwJ/rQBy0d1E0F1EjxyKQ6MOGBHIIrjfb7slH2Zukmsz3ljcOypvOTEeu0n4dD54NfQLaRYvjMOMHPhcj+dV9S7NaTqlgbG+te+tzglS7DkHIOQc0Hy4dzR7GwCOhHnTVTMg3MMjOM/l0r6JX6LeyKnjTXx6fWZP+qnH6LuyBOf2U2f/AJEv/VQfORLd4GcE+HwY8qeNiY8WzAx06V9Ff7LeyHP+7GGf/cydP/tTP9lfY8DjTZAfa4k/rQfPngGVBY4zhsj+VWDIjRAR5wPLnj2z8674v0WdkwMfUZv/ANL/ANaa30VdlGORa3I+Fy1BwaKYwzRzxFkdeQ68Yra6Tr66nAgclZ41w4KgZ54IP4/jXRU+ivsqFK/VblvjcNkfCpbP6NOzFlIJLe1uFbpk3DHI+dByztjOHnMtizyQBBHIFU5QggjORznjmnXE0s9ssm8Rh0GAfP8ACusSdgdCfH7q4XDbsrOef1gVHL9HuhTAhxd4PpP/AGoOImd8+GEuPVVJHw4GOOlKu1x/RzoESBFS62jpmfP8qVBpl6U4c+VeLUV5C89rJFHJ3bOMB+cjn2IP4EGgj1G6a1QMjRjqSCCWbHkBxx6mq8El/evncIYQT+8T7J/05+18TgegPlM2l20qIt0DcbSGJl53sOhYdDjqB0HXrRAce9B5GVA7tX3FBg5bJ+dSjFVI7ONLh7jJLsd2D0Bxj8s9fU1LdwfWYO6DbQWBbIzkA5xQMvpREquZpI+uFjCkv+IPT1460IEs17iYXLRW4xukdwEHpnGAT0/t1JeSxgkAEu+TxbmLNy/oGx1Ht0p09lbXCxLNCjLEcouOFNBXNzFY4s4O9uZxklcl265LO3l+sU6weS42TyTghl4jB9vMfMep5606LR7KOAwpGwQtubxnxHOeeeR7UrfSLO2SRYY2G9CjMXO7BJJ5znqetAp7vJZLaWEFD+9kflY/jyOfap2uohbfWEdZIyPCVP2vh71H+zrXYiRIYVjbcvdHbg4x+RqG6t9OtVNxeOAigAd7ISqnp4R6n8SaAXNq4mvDG6vJHEu9ooecHyBPrwSR16cDzKWlzNdyhzIFjUZKxxnBP+tuvyA6VWNtPIkSQW3cWCMCtuvhdxg8sOMDOOOTjJPoLsR1Bo0WSO1jYKN2GZgTjyHGPxNBbPtTRTYHd4gZVCtkggdOCRn59akxQecUq9wKVBVTpTscUqVB6BTsUqVA7FOXpSpUDq8xilSoHDpSPUe9KlQRzOYondQCVUkZ+FD9JhW5hgv7kma5ddys/Ijz5KOg+PX3pUqAp0HFeEZHNKlQeedLypUqBUqVKg//2Q==">
            <a:hlinkClick r:id="rId10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2477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928" name="AutoShape 72" descr="data:image/jpg;base64,/9j/4AAQSkZJRgABAQAAAQABAAD/2wBDAAkGBwgHBgkIBwgKCgkLDRYPDQwMDRsUFRAWIB0iIiAdHx8kKDQsJCYxJx8fLT0tMTU3Ojo6Iys/RD84QzQ5Ojf/2wBDAQoKCg0MDRoPDxo3JR8lNzc3Nzc3Nzc3Nzc3Nzc3Nzc3Nzc3Nzc3Nzc3Nzc3Nzc3Nzc3Nzc3Nzc3Nzc3Nzc3Nzf/wAARCADEAIMDASIAAhEBAxEB/8QAHAAAAQUBAQEAAAAAAAAAAAAABQACAwQGBwEI/8QAQhAAAgEDAwEGAgcGAwYHAAAAAQIDAAQRBRIhMQYTIkFRYXGBBxQyQpGx8BUjocHR4TNSchclYoLS8RYkQ2R0kpT/xAAUAQEAAAAAAAAAAAAAAAAAAAAA/8QAFBEBAAAAAAAAAAAAAAAAAAAAAP/aAAwDAQACEQMRAD8A5tbgsxO4EsfXqfc1esozkj7qj1H41RtAShwwOOckYojpwJmfLYIXJHyoI7SN2EuWz48Z4NXUgZXKjkE5yoqOwfvAxZ/svjHlRCPkSbzgAHJ6UFURNvCOcr6g5p7RuGwjZOcAE9Pj7VNOyq6MpOPMkdDUum2iXV3Gkqs0S9VU4z6AUA9na2y+xmLthD93Py6/Ci1lpuovGJWWNmYHIGCQM9CAa3XZ7TLK8s5p5baMwtK0caY4CoSBj55qa77HaPc/4Ams3P3oHx/A0GAZ/q6us8TxupxujyVHX7pry3tw0ZdNjKRkMhyCKOa32Ev7ZXubC9N+gXc0MgxJx/lI6mslaG80m6C3ltNFHIcESIVz8M+fNAdtbc4JdgQeTgdPnWevz9Yv5AihvFgbh1FazvO4hZgFC/a3VnLAJLczXTrkKxYt75HFAQZAkEUTBduM528D39qHyhRKTk9MhgOtGZNqYBUbhwfhQi+ZTjACn2HnQWNHh/dvIyLjOBgckVZdCDlfhgdDU+nL3dsqEDkZJ9a9dSUL4A9m8zQDu7b7kRI+ApVOzjccyBfbb0pUGAhnfO5VT0GD0o1pIO92B6dW4zg1nbY7ThiMnnFHdPkGyVMeJhjNBPY/+r4vCXOQOhP8aIw7gkveAEABgAOtA9Lb99IJPJscfOic0jR200igZKgDB5HNBegja4gJbYVz4QOeasQ3sWjaT3j4NxI7KgBz5Dn86rRtJFEqIm1jjJC4HPPy61UvdL1HUpGms4nktYrgRyd3klcqGLY9MZ/jQdS7Hzq/ZaxnLbFdWY7jgA7jmi0NxFMN0E8cgHmjg/lQy90pPqMFvaXM9vbwRGNUhYDPHBJ8/X0rOdjeyxsdUm1BxOkBwkUbyZL8eJ2xjOT+dB0DvMcD7XnWH+lOZXtNNSU+Izvtyedu3n+VB9S0/V73WZ5bnULi2iE37lUDMix7jzgHrjGB781R7bRag2kaW9+6tPFI8SbQTuUgEN6+QHzoLStHLpMHfM4Vo0yB8KpTxpDpkUaqd00ignoOT7VPaJcjToRd8OMDawwQM8Aj4VVvZDPrdnbDjujuYY4FAQvdquctznAI9B5UK297IiHPiYDINXNX3pfuFHhVcdRxUWlR95ehieEXoPWgNbNgVRxhcVHKMDxAHAqdyWc5PIqGUNjDNQVCeTx5+tKplVCoLqd3nj/vSoOV25/ebSM5OMA1oNJId3YYBIwBjrQS3ChVYc85wPKjOjOiM4ZRuKgCg80lNzTA5J34/rRqRQ8coZSkCY2qTn05z+jQjRu7a5mRcqgkBBHFHXh3yvAV3A7CDnJ25FBLbW8e8qASD4snrj1otpWrHS3mbuVmtpHw0bMMg/5smh6AwnaARuXjPGD6Yx8amENrDJaJeuIIpbiOMsehywHT86DoTeI4I4xxUeo3V7aW6y29tHOn2dm4h8ngYHTHrV7U7KW3kJiz3DHy52H0oJfaFLLbqLX6w3J3NLeSA8+fBoJNMdrhC95bpC7OXVA24Dk46jr0PzoR2heGS/QeJpo12gfdCkhj8+F+Qq3p2nz2N4kAnnmadtoimk3kMP8AKetAnElzNJKzASSMS2PL2oICjyTqmOCckjp+utCNBYXeuXtw/KQoSM9OTgUb1Zlt7J5htBVME+/TAFBexqFNPubkDmR9mSPQf3oH37BmkctyTk5qz2chcxvKSDuPXGKp3ixbgi7tx5wTR/S4e5sUXHJ5x8aCdowxGG53edeTxrt4NSqvI5wQPM9KimbAby65FAOm2iRgWGR/xYpUyUnvGpUHN1yiBQAGI5Gcef8Aei+i7e+2n0yB188fzoCmTxuJz50d0NTHdEDIG3aT5UEvZtd01yQQN0ucfjWklw7newOAmMDoAwrOaAn/AJucBgoVsnLYA9OtFLnVoxA9vZYllfbtkJ2qCDkdevPyoD0jR26iW8dAynoOp9sfGsrr98NQ1azS8YwWYGCvXYpJ548+KtTI9xMrz3DTSKQCx5z6mgurFf2ijjJUIo2+vXig6Nb/AEiS9m7RrK8jGqQLAv1O5WTJbjGJD5j3GT5c1mh9JGvIXcS2kiuxO0x4C5PAHt5ULvbKVtJt7yZJ4XX/AAZJE2x3KdMrngkdD1yOav3WrWQsojawad/hhJIjEBIDjkg+dBJ2c7fX9p2qTUdUkNxCy9zLGqgBEJ6pjz4z79K1lsEvY0ntSjpL4lKt0B5wfT0rB21rBdRNNZadMVQYzHGzg+2fPjzpum30umaolzaqYism2Qb8h1zyCB8+aDQ9sJRFYLChKliMgnOeuTTdAiNt2cTeVUuWZtx9Tx+VB+1moR6nqW+2Y91jw7uOnqPWjg3W+jQRMdwESc4HxP4E0FJY+9ulPUluAK1EEZVNowMDHWs/ocO+6ZmGdvPPWtFGeTnIBGeBQelFBK9D05NQSR+AsSSfTyqw7A5OPDTGYEHgY9KAVKkfeN+9C+3pSp8hXeSWXJ9qVByeLJOwg5Y8DNHtJCgmR9yqFyxz60GhbFwCBkquDmifAhkSNMBhjaG6+woIBJtBxkB2J58z71ZsjtmeZgB3Z48zn2qjE53AMfEr7fUURt4o5DHkkBwdu04+BPPnyaC9HICQWOOhznHWqFwveo83TDhQCMcdKKWemRSRvKyAoBwzAkNx6/rrSayWSzkYLxg4/Cg672E+q3/YTSFngjmjWEqUlQMNyswzg0S/YOhpJvTSbIOSTuEK9c/CsX9EWrPPpF3p0rZW0ZHiGPsq+cj8QfxrebtwXn7xzQWrCOC3ULDEkaE8qigA/ECvny8tlg1G7gAwsVxIg+AYivoCzcNtAGcjFcCvpkm1bUpQwKvdysM+hc0EEgHhZgCDw4/nRGPVWkX6rckMFACMBjHxqpHHvbqPF7VXcKZc7uQPlQbHTbbu7ZduMHkGryjHJbGOtA+zmrIMWN6/dhv8KZhwD6H+taHK72Gdx88D+1A1XwQmPAelMlJCHGT6sfOptiEjyYHIpkpDcBT8TwM0AucjvWzkn1pUy4RkndR5N60qDliEh8jjPBC9aLM4EKlvCwHTg5ND7Uh3VSMLuzjOR+verM0yyIFU4bqpPx/nQeRBTIFA8ZP3s9fb8aIwMhKTclQ4wD1x0Hw/vQqP/HQE58XAHkaIOys3dp4Y9oAB4J4NBqIZHYd3CkYRFyy7elJhi3VDgHHIFC7OeS8sY7OyjManJuLhV4AHr6niiKSQmEpbvvUdWIoCP0SsIe0GpW3A3Wvl0OHH9TXVIlJC5/zcVx76Nn7vt1EMnE0Mqk/8uf5V2hU+z65NBFc3KWOn3F1IQFgheQk9PCCf5VwDS0klg3kEs53FgOuea659KOofs/sXcICBJeSJAuPQnLfwU/jXLNOjAgjPGG5yKCQ/ux3ig7lUkeHAqgOowD9nqTRjUJ4/qcmMlsBR6daEPxgiga4Z02qpz0zW27KajFfRLaSsRdxL9lukijjOfWsWrKRkKd3TipUDxskkRxInKlTyD5UHR5lOzHhDexqCRm2bejAVX0vVYNVtz3JC3EWO8jPUH1HqKfMZBI7OOAD16CgouwLEtkn1/QpU7ZI3i3oM+TdaVBydPDvxwCvGfLNSRAb+Tgkcnk59qjdWygTaTwemcDHmaSs7FmIAI9Djn1oLFtIFuFZgGAbIyKuQE7JGOd7HJOenOeKqaTZSalfx2sBXeyM27GcADdzUg2yIoyQHOTx0x/cUBXTpI40ljvDK0JAcLGcBmohJdSSoqRQRomMbE5K/r0oLDOY5IzbEkqecDnnjOPnWit9JaBGme4DjBJOCDmgo9kbtrPttpjYIBuRG3GOHBX+dd/VfEMnjNfNJuvqmqR3SqAYZlkBJ5IBzmvonUtbsNK0D9tXD7rbYHiCcmXd9kL8f6+lBzX6atRWXUNP0qJ9wtozNLj1fGB+Az/zVn4isWn27MhwyBuMHPvQTWL2bXNWub66BE13IXI3cLzwPgBitHEqSaPaljnbFg4GMYoK99JCLOOOEMCXDMWHJAH96jCWP7JcvJi+73wIoPK4HX26nNe6gbYOsUA2qEy2c5J9aHu7OAVBYgHHwoPE6gjkGrURBQIq4OfTrRXS9DfVNBkkiz9cjmYA8YcYHH9DQVontZu6nR42jOG3LgiglSaS0kSS3do5V5Vhx+vhWr0fX7PUomgv5kgvQdu0DCy8dR5Z9qyxwyABdoJ+zjn5nzqjcIVG5eNvOF4NBt5j+8OSc/wCnNKqWnanDdWUU1yj98wO/ZwCQccfhSoOb3Lh3JXCx/HlsedQ92u3cjk89CKmfdM5klOV44UV40YywEbrkdR0A/QoNN9HCj9tzbgCohwSR6sOP4ULuoVOo3ECuQkbMgxzuwcZHxrX9jLGGz022nR1aScCWVzz5/Z9gM/iTWME5W9uSqNIjSthk6ck4NBOqG2VQjEn72f16UQj1NhpaIZfGoKt/xEUKleHYDG7FsZKNxjj+38KarhI8ZGcg4/P50DZXDz9M+3qPWr99rF9daXY6fNclrS0yIIhgFck8mhjv422HJYkcGnlhsVQwORyPxoJk3sCW+0CQQAM1oNIlWS0EErYVG4yRznnms6/G0YwT9rIHnRHTLhU3d4rcLuBPOcCgsXTKby4VGbuu82/Lp5/jR7tJ2bg0i0insrmaQPJtZJSM4xnqPh/GgWhaVf67evDp1uZGXl5CMJHz94np511+17M2n1pb3VFF3cogVEf/AAo/9K+Z9zQc+0bXX0rTHhihRpmkMgLngDAx8aGajqMupXP1i6KmTYFyqhcAV0Ltd2V0240+4vrYJZTxqZGK8RsAOcj+lcsJBAbceo6UFnvCFOdzKOg61TlJcnGAR0POKsQQT3Eois4Z5mzx3aFvyrQ2XYjVLhEkvTHaR4Bw5y/zA6fOgDaXYvNYxyYlbJbkN15NKtxBZW1jClqk0pWIbQT5/wAKVBxYSp9lcYznxZNW9hEYwE5Pkvn+sVTgVgN6Ddk+XTNEXuIoYgqnEhXxA8c0Hj6nc22mnTlcrbl9zleCc+WfSlayGKEyJnHnjr6ClLDJdRGQphTyvFRW7GOMsCMHgg/yoLqM90BBJORE0geSM88jPSrMFskaTNMUWJEzlOoyOB8fKqdtGsjohHgbhgnP4+dRahdRORBbuwgj43H7555+HtQQIRwxPK4BBGc0mYKo5TGMnHkKajgliWA48/QU+MB9xDLwPM4yPb3oHxviMZJbnlh1qWybc2IyrM3hCqPEc1ApVg5JXJ5ANaT6PbS1uu1Nil7LtVZO8iTGe9deQvt0zz6UHWuyumQ9ndHstMZR9alUyTYH3seI59BwKKtcKFd2YECTaPbnH50EvdT+p3OtXjhpWtIo4Y1A6Arv/izfwFVnvrO0msbCa6ULYxm4uXc43SDgA58yzM3yoL3aPVbK3gFhd3SxtfE24IwSoYEFvlVDSew+g2YR5la+ZRlTO3h9eFHFc71ua+1PtBJNLGzf5EyPCvTA/jmukW1yYOzVrcyRyMyRJuSJhx+PpQaSGOGCPurdI4Yx92NQo/AVXvUDptLAnnGfWsvDqV53scsrIkLP93I2r5ZPn0q5f6uiQthXbCks69BxQCbs24uHDyIGzyA3FKgMl61w5mi4R+V3eE4+FKg55DJsXLcbifF8un41JbovfHeNzAblx1qsrDcANrDGFwOmKnRyZY3UYAGMY5NAVgIAVVjLjjoMDPz+NRXsItZ1nhQZyG55GfhUiXG2HYM5J8IPUU6NJrmZLOyjknllyAkabm/XvQU0ve6tzBCoEzDxORjj+tVY3RAQ6AZ+1z5DyFFtZ7Nato0K3F7p00MLffYAqp9CQT196FQ3EyO3cyuM+TDdn8aBzGJVBLvnjy4avJIk2/uCS/XwjBNTR6jL3g3Q2bAjB3RAZP6/KvbrUZZi7qsUIwBtiGAfegY0LQKPrDAMfu8E/wBqu6Je/srVrLUkjBeCUPsJxvXGCPbIJFD4yy/a43DI8s1PGz96WbZtxkEjGf16CgN6j2m1G+u9QnibuReSLuj3ZACgBfj0oTeXl1fTTT3d1JI0pHeFj1xjyH9Kn3R7uGjOTzzjHH5cUxlUxbsZAGV2r19aDeWZOpaJb3sSd1KIgXOOrDhjx69aLwXH1vQktO8WKdFYjw5Eh5wAD559fWs12A1CESPYNIoTa0inPlxuHvz+daZIlt/HDKyMJC+0eY+Z6UFA280cNvdaiXYOh2xheYyc/wDc+deXksYtXR0LQkeIjgEfHNVNZ1S9W+CmY7ERcbV4bd9rpnPlUlzDbLCBBEiqg4UqcDAoBkz2/eHLSRnzXBGP4UqDXtlNJdSO2wljnPeYz/EUqDKwkEYOeBkGmB8ELkjk5z1r6b/8C9lW66BY59RFj8qQ7B9lQR/uOz45GVP9aD5w0+R7u5gs3YJ30ioJCOBk45ruHZvTdP0G2SDT4kyT+8mYZd/ifj5UdP0edkndW/YdspByCm5fyNGk0PTUwUtUHwJ/rQBy0d1E0F1EjxyKQ6MOGBHIIrjfb7slH2Zukmsz3ljcOypvOTEeu0n4dD54NfQLaRYvjMOMHPhcj+dV9S7NaTqlgbG+te+tzglS7DkHIOQc0Hy4dzR7GwCOhHnTVTMg3MMjOM/l0r6JX6LeyKnjTXx6fWZP+qnH6LuyBOf2U2f/AJEv/VQfORLd4GcE+HwY8qeNiY8WzAx06V9Ff7LeyHP+7GGf/cydP/tTP9lfY8DjTZAfa4k/rQfPngGVBY4zhsj+VWDIjRAR5wPLnj2z8674v0WdkwMfUZv/ANL/ANaa30VdlGORa3I+Fy1BwaKYwzRzxFkdeQ68Yra6Tr66nAgclZ41w4KgZ54IP4/jXRU+ivsqFK/VblvjcNkfCpbP6NOzFlIJLe1uFbpk3DHI+dByztjOHnMtizyQBBHIFU5QggjORznjmnXE0s9ssm8Rh0GAfP8ACusSdgdCfH7q4XDbsrOef1gVHL9HuhTAhxd4PpP/AGoOImd8+GEuPVVJHw4GOOlKu1x/RzoESBFS62jpmfP8qVBpl6U4c+VeLUV5C89rJFHJ3bOMB+cjn2IP4EGgj1G6a1QMjRjqSCCWbHkBxx6mq8El/evncIYQT+8T7J/05+18TgegPlM2l20qIt0DcbSGJl53sOhYdDjqB0HXrRAce9B5GVA7tX3FBg5bJ+dSjFVI7ONLh7jJLsd2D0Bxj8s9fU1LdwfWYO6DbQWBbIzkA5xQMvpREquZpI+uFjCkv+IPT1460IEs17iYXLRW4xukdwEHpnGAT0/t1JeSxgkAEu+TxbmLNy/oGx1Ht0p09lbXCxLNCjLEcouOFNBXNzFY4s4O9uZxklcl265LO3l+sU6weS42TyTghl4jB9vMfMep5606LR7KOAwpGwQtubxnxHOeeeR7UrfSLO2SRYY2G9CjMXO7BJJ5znqetAp7vJZLaWEFD+9kflY/jyOfap2uohbfWEdZIyPCVP2vh71H+zrXYiRIYVjbcvdHbg4x+RqG6t9OtVNxeOAigAd7ISqnp4R6n8SaAXNq4mvDG6vJHEu9ooecHyBPrwSR16cDzKWlzNdyhzIFjUZKxxnBP+tuvyA6VWNtPIkSQW3cWCMCtuvhdxg8sOMDOOOTjJPoLsR1Bo0WSO1jYKN2GZgTjyHGPxNBbPtTRTYHd4gZVCtkggdOCRn59akxQecUq9wKVBVTpTscUqVB6BTsUqVA7FOXpSpUDq8xilSoHDpSPUe9KlQRzOYondQCVUkZ+FD9JhW5hgv7kma5ddys/Ijz5KOg+PX3pUqAp0HFeEZHNKlQeedLypUqBUqVKg//2Q==">
            <a:hlinkClick r:id="rId10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2477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930" name="AutoShape 74" descr="data:image/jpg;base64,/9j/4AAQSkZJRgABAQAAAQABAAD/2wBDAAkGBwgHBgkIBwgKCgkLDRYPDQwMDRsUFRAWIB0iIiAdHx8kKDQsJCYxJx8fLT0tMTU3Ojo6Iys/RD84QzQ5Ojf/2wBDAQoKCg0MDRoPDxo3JR8lNzc3Nzc3Nzc3Nzc3Nzc3Nzc3Nzc3Nzc3Nzc3Nzc3Nzc3Nzc3Nzc3Nzc3Nzc3Nzc3Nzf/wAARCADEAIMDASIAAhEBAxEB/8QAHAAAAQUBAQEAAAAAAAAAAAAABQACAwQGBwEI/8QAQhAAAgEDAwEGAgcGAwYHAAAAAQIDAAQRBRIhMQYTIkFRYXGBBxQyQpGx8BUjocHR4TNSchclYoLS8RYkQ2R0kpT/xAAUAQEAAAAAAAAAAAAAAAAAAAAA/8QAFBEBAAAAAAAAAAAAAAAAAAAAAP/aAAwDAQACEQMRAD8A5tbgsxO4EsfXqfc1esozkj7qj1H41RtAShwwOOckYojpwJmfLYIXJHyoI7SN2EuWz48Z4NXUgZXKjkE5yoqOwfvAxZ/svjHlRCPkSbzgAHJ6UFURNvCOcr6g5p7RuGwjZOcAE9Pj7VNOyq6MpOPMkdDUum2iXV3Gkqs0S9VU4z6AUA9na2y+xmLthD93Py6/Ci1lpuovGJWWNmYHIGCQM9CAa3XZ7TLK8s5p5baMwtK0caY4CoSBj55qa77HaPc/4Ams3P3oHx/A0GAZ/q6us8TxupxujyVHX7pry3tw0ZdNjKRkMhyCKOa32Ev7ZXubC9N+gXc0MgxJx/lI6mslaG80m6C3ltNFHIcESIVz8M+fNAdtbc4JdgQeTgdPnWevz9Yv5AihvFgbh1FazvO4hZgFC/a3VnLAJLczXTrkKxYt75HFAQZAkEUTBduM528D39qHyhRKTk9MhgOtGZNqYBUbhwfhQi+ZTjACn2HnQWNHh/dvIyLjOBgckVZdCDlfhgdDU+nL3dsqEDkZJ9a9dSUL4A9m8zQDu7b7kRI+ApVOzjccyBfbb0pUGAhnfO5VT0GD0o1pIO92B6dW4zg1nbY7ThiMnnFHdPkGyVMeJhjNBPY/+r4vCXOQOhP8aIw7gkveAEABgAOtA9Lb99IJPJscfOic0jR200igZKgDB5HNBegja4gJbYVz4QOeasQ3sWjaT3j4NxI7KgBz5Dn86rRtJFEqIm1jjJC4HPPy61UvdL1HUpGms4nktYrgRyd3klcqGLY9MZ/jQdS7Hzq/ZaxnLbFdWY7jgA7jmi0NxFMN0E8cgHmjg/lQy90pPqMFvaXM9vbwRGNUhYDPHBJ8/X0rOdjeyxsdUm1BxOkBwkUbyZL8eJ2xjOT+dB0DvMcD7XnWH+lOZXtNNSU+Izvtyedu3n+VB9S0/V73WZ5bnULi2iE37lUDMix7jzgHrjGB781R7bRag2kaW9+6tPFI8SbQTuUgEN6+QHzoLStHLpMHfM4Vo0yB8KpTxpDpkUaqd00ignoOT7VPaJcjToRd8OMDawwQM8Aj4VVvZDPrdnbDjujuYY4FAQvdquctznAI9B5UK297IiHPiYDINXNX3pfuFHhVcdRxUWlR95ehieEXoPWgNbNgVRxhcVHKMDxAHAqdyWc5PIqGUNjDNQVCeTx5+tKplVCoLqd3nj/vSoOV25/ebSM5OMA1oNJId3YYBIwBjrQS3ChVYc85wPKjOjOiM4ZRuKgCg80lNzTA5J34/rRqRQ8coZSkCY2qTn05z+jQjRu7a5mRcqgkBBHFHXh3yvAV3A7CDnJ25FBLbW8e8qASD4snrj1otpWrHS3mbuVmtpHw0bMMg/5smh6AwnaARuXjPGD6Yx8amENrDJaJeuIIpbiOMsehywHT86DoTeI4I4xxUeo3V7aW6y29tHOn2dm4h8ngYHTHrV7U7KW3kJiz3DHy52H0oJfaFLLbqLX6w3J3NLeSA8+fBoJNMdrhC95bpC7OXVA24Dk46jr0PzoR2heGS/QeJpo12gfdCkhj8+F+Qq3p2nz2N4kAnnmadtoimk3kMP8AKetAnElzNJKzASSMS2PL2oICjyTqmOCckjp+utCNBYXeuXtw/KQoSM9OTgUb1Zlt7J5htBVME+/TAFBexqFNPubkDmR9mSPQf3oH37BmkctyTk5qz2chcxvKSDuPXGKp3ixbgi7tx5wTR/S4e5sUXHJ5x8aCdowxGG53edeTxrt4NSqvI5wQPM9KimbAby65FAOm2iRgWGR/xYpUyUnvGpUHN1yiBQAGI5Gcef8Aei+i7e+2n0yB188fzoCmTxuJz50d0NTHdEDIG3aT5UEvZtd01yQQN0ucfjWklw7newOAmMDoAwrOaAn/AJucBgoVsnLYA9OtFLnVoxA9vZYllfbtkJ2qCDkdevPyoD0jR26iW8dAynoOp9sfGsrr98NQ1azS8YwWYGCvXYpJ548+KtTI9xMrz3DTSKQCx5z6mgurFf2ijjJUIo2+vXig6Nb/AEiS9m7RrK8jGqQLAv1O5WTJbjGJD5j3GT5c1mh9JGvIXcS2kiuxO0x4C5PAHt5ULvbKVtJt7yZJ4XX/AAZJE2x3KdMrngkdD1yOav3WrWQsojawad/hhJIjEBIDjkg+dBJ2c7fX9p2qTUdUkNxCy9zLGqgBEJ6pjz4z79K1lsEvY0ntSjpL4lKt0B5wfT0rB21rBdRNNZadMVQYzHGzg+2fPjzpum30umaolzaqYism2Qb8h1zyCB8+aDQ9sJRFYLChKliMgnOeuTTdAiNt2cTeVUuWZtx9Tx+VB+1moR6nqW+2Y91jw7uOnqPWjg3W+jQRMdwESc4HxP4E0FJY+9ulPUluAK1EEZVNowMDHWs/ocO+6ZmGdvPPWtFGeTnIBGeBQelFBK9D05NQSR+AsSSfTyqw7A5OPDTGYEHgY9KAVKkfeN+9C+3pSp8hXeSWXJ9qVByeLJOwg5Y8DNHtJCgmR9yqFyxz60GhbFwCBkquDmifAhkSNMBhjaG6+woIBJtBxkB2J58z71ZsjtmeZgB3Z48zn2qjE53AMfEr7fUURt4o5DHkkBwdu04+BPPnyaC9HICQWOOhznHWqFwveo83TDhQCMcdKKWemRSRvKyAoBwzAkNx6/rrSayWSzkYLxg4/Cg672E+q3/YTSFngjmjWEqUlQMNyswzg0S/YOhpJvTSbIOSTuEK9c/CsX9EWrPPpF3p0rZW0ZHiGPsq+cj8QfxrebtwXn7xzQWrCOC3ULDEkaE8qigA/ECvny8tlg1G7gAwsVxIg+AYivoCzcNtAGcjFcCvpkm1bUpQwKvdysM+hc0EEgHhZgCDw4/nRGPVWkX6rckMFACMBjHxqpHHvbqPF7VXcKZc7uQPlQbHTbbu7ZduMHkGryjHJbGOtA+zmrIMWN6/dhv8KZhwD6H+taHK72Gdx88D+1A1XwQmPAelMlJCHGT6sfOptiEjyYHIpkpDcBT8TwM0AucjvWzkn1pUy4RkndR5N60qDliEh8jjPBC9aLM4EKlvCwHTg5ND7Uh3VSMLuzjOR+verM0yyIFU4bqpPx/nQeRBTIFA8ZP3s9fb8aIwMhKTclQ4wD1x0Hw/vQqP/HQE58XAHkaIOys3dp4Y9oAB4J4NBqIZHYd3CkYRFyy7elJhi3VDgHHIFC7OeS8sY7OyjManJuLhV4AHr6niiKSQmEpbvvUdWIoCP0SsIe0GpW3A3Wvl0OHH9TXVIlJC5/zcVx76Nn7vt1EMnE0Mqk/8uf5V2hU+z65NBFc3KWOn3F1IQFgheQk9PCCf5VwDS0klg3kEs53FgOuea659KOofs/sXcICBJeSJAuPQnLfwU/jXLNOjAgjPGG5yKCQ/ux3ig7lUkeHAqgOowD9nqTRjUJ4/qcmMlsBR6daEPxgiga4Z02qpz0zW27KajFfRLaSsRdxL9lukijjOfWsWrKRkKd3TipUDxskkRxInKlTyD5UHR5lOzHhDexqCRm2bejAVX0vVYNVtz3JC3EWO8jPUH1HqKfMZBI7OOAD16CgouwLEtkn1/QpU7ZI3i3oM+TdaVBydPDvxwCvGfLNSRAb+Tgkcnk59qjdWygTaTwemcDHmaSs7FmIAI9Djn1oLFtIFuFZgGAbIyKuQE7JGOd7HJOenOeKqaTZSalfx2sBXeyM27GcADdzUg2yIoyQHOTx0x/cUBXTpI40ljvDK0JAcLGcBmohJdSSoqRQRomMbE5K/r0oLDOY5IzbEkqecDnnjOPnWit9JaBGme4DjBJOCDmgo9kbtrPttpjYIBuRG3GOHBX+dd/VfEMnjNfNJuvqmqR3SqAYZlkBJ5IBzmvonUtbsNK0D9tXD7rbYHiCcmXd9kL8f6+lBzX6atRWXUNP0qJ9wtozNLj1fGB+Az/zVn4isWn27MhwyBuMHPvQTWL2bXNWub66BE13IXI3cLzwPgBitHEqSaPaljnbFg4GMYoK99JCLOOOEMCXDMWHJAH96jCWP7JcvJi+73wIoPK4HX26nNe6gbYOsUA2qEy2c5J9aHu7OAVBYgHHwoPE6gjkGrURBQIq4OfTrRXS9DfVNBkkiz9cjmYA8YcYHH9DQVontZu6nR42jOG3LgiglSaS0kSS3do5V5Vhx+vhWr0fX7PUomgv5kgvQdu0DCy8dR5Z9qyxwyABdoJ+zjn5nzqjcIVG5eNvOF4NBt5j+8OSc/wCnNKqWnanDdWUU1yj98wO/ZwCQccfhSoOb3Lh3JXCx/HlsedQ92u3cjk89CKmfdM5klOV44UV40YywEbrkdR0A/QoNN9HCj9tzbgCohwSR6sOP4ULuoVOo3ECuQkbMgxzuwcZHxrX9jLGGz022nR1aScCWVzz5/Z9gM/iTWME5W9uSqNIjSthk6ck4NBOqG2VQjEn72f16UQj1NhpaIZfGoKt/xEUKleHYDG7FsZKNxjj+38KarhI8ZGcg4/P50DZXDz9M+3qPWr99rF9daXY6fNclrS0yIIhgFck8mhjv422HJYkcGnlhsVQwORyPxoJk3sCW+0CQQAM1oNIlWS0EErYVG4yRznnms6/G0YwT9rIHnRHTLhU3d4rcLuBPOcCgsXTKby4VGbuu82/Lp5/jR7tJ2bg0i0insrmaQPJtZJSM4xnqPh/GgWhaVf67evDp1uZGXl5CMJHz94np511+17M2n1pb3VFF3cogVEf/AAo/9K+Z9zQc+0bXX0rTHhihRpmkMgLngDAx8aGajqMupXP1i6KmTYFyqhcAV0Ltd2V0240+4vrYJZTxqZGK8RsAOcj+lcsJBAbceo6UFnvCFOdzKOg61TlJcnGAR0POKsQQT3Eois4Z5mzx3aFvyrQ2XYjVLhEkvTHaR4Bw5y/zA6fOgDaXYvNYxyYlbJbkN15NKtxBZW1jClqk0pWIbQT5/wAKVBxYSp9lcYznxZNW9hEYwE5Pkvn+sVTgVgN6Ddk+XTNEXuIoYgqnEhXxA8c0Hj6nc22mnTlcrbl9zleCc+WfSlayGKEyJnHnjr6ClLDJdRGQphTyvFRW7GOMsCMHgg/yoLqM90BBJORE0geSM88jPSrMFskaTNMUWJEzlOoyOB8fKqdtGsjohHgbhgnP4+dRahdRORBbuwgj43H7555+HtQQIRwxPK4BBGc0mYKo5TGMnHkKajgliWA48/QU+MB9xDLwPM4yPb3oHxviMZJbnlh1qWybc2IyrM3hCqPEc1ApVg5JXJ5ANaT6PbS1uu1Nil7LtVZO8iTGe9deQvt0zz6UHWuyumQ9ndHstMZR9alUyTYH3seI59BwKKtcKFd2YECTaPbnH50EvdT+p3OtXjhpWtIo4Y1A6Arv/izfwFVnvrO0msbCa6ULYxm4uXc43SDgA58yzM3yoL3aPVbK3gFhd3SxtfE24IwSoYEFvlVDSew+g2YR5la+ZRlTO3h9eFHFc71ua+1PtBJNLGzf5EyPCvTA/jmukW1yYOzVrcyRyMyRJuSJhx+PpQaSGOGCPurdI4Yx92NQo/AVXvUDptLAnnGfWsvDqV53scsrIkLP93I2r5ZPn0q5f6uiQthXbCks69BxQCbs24uHDyIGzyA3FKgMl61w5mi4R+V3eE4+FKg55DJsXLcbifF8un41JbovfHeNzAblx1qsrDcANrDGFwOmKnRyZY3UYAGMY5NAVgIAVVjLjjoMDPz+NRXsItZ1nhQZyG55GfhUiXG2HYM5J8IPUU6NJrmZLOyjknllyAkabm/XvQU0ve6tzBCoEzDxORjj+tVY3RAQ6AZ+1z5DyFFtZ7Nato0K3F7p00MLffYAqp9CQT196FQ3EyO3cyuM+TDdn8aBzGJVBLvnjy4avJIk2/uCS/XwjBNTR6jL3g3Q2bAjB3RAZP6/KvbrUZZi7qsUIwBtiGAfegY0LQKPrDAMfu8E/wBqu6Je/srVrLUkjBeCUPsJxvXGCPbIJFD4yy/a43DI8s1PGz96WbZtxkEjGf16CgN6j2m1G+u9QnibuReSLuj3ZACgBfj0oTeXl1fTTT3d1JI0pHeFj1xjyH9Kn3R7uGjOTzzjHH5cUxlUxbsZAGV2r19aDeWZOpaJb3sSd1KIgXOOrDhjx69aLwXH1vQktO8WKdFYjw5Eh5wAD559fWs12A1CESPYNIoTa0inPlxuHvz+daZIlt/HDKyMJC+0eY+Z6UFA280cNvdaiXYOh2xheYyc/wDc+deXksYtXR0LQkeIjgEfHNVNZ1S9W+CmY7ERcbV4bd9rpnPlUlzDbLCBBEiqg4UqcDAoBkz2/eHLSRnzXBGP4UqDXtlNJdSO2wljnPeYz/EUqDKwkEYOeBkGmB8ELkjk5z1r6b/8C9lW66BY59RFj8qQ7B9lQR/uOz45GVP9aD5w0+R7u5gs3YJ30ioJCOBk45ruHZvTdP0G2SDT4kyT+8mYZd/ifj5UdP0edkndW/YdspByCm5fyNGk0PTUwUtUHwJ/rQBy0d1E0F1EjxyKQ6MOGBHIIrjfb7slH2Zukmsz3ljcOypvOTEeu0n4dD54NfQLaRYvjMOMHPhcj+dV9S7NaTqlgbG+te+tzglS7DkHIOQc0Hy4dzR7GwCOhHnTVTMg3MMjOM/l0r6JX6LeyKnjTXx6fWZP+qnH6LuyBOf2U2f/AJEv/VQfORLd4GcE+HwY8qeNiY8WzAx06V9Ff7LeyHP+7GGf/cydP/tTP9lfY8DjTZAfa4k/rQfPngGVBY4zhsj+VWDIjRAR5wPLnj2z8674v0WdkwMfUZv/ANL/ANaa30VdlGORa3I+Fy1BwaKYwzRzxFkdeQ68Yra6Tr66nAgclZ41w4KgZ54IP4/jXRU+ivsqFK/VblvjcNkfCpbP6NOzFlIJLe1uFbpk3DHI+dByztjOHnMtizyQBBHIFU5QggjORznjmnXE0s9ssm8Rh0GAfP8ACusSdgdCfH7q4XDbsrOef1gVHL9HuhTAhxd4PpP/AGoOImd8+GEuPVVJHw4GOOlKu1x/RzoESBFS62jpmfP8qVBpl6U4c+VeLUV5C89rJFHJ3bOMB+cjn2IP4EGgj1G6a1QMjRjqSCCWbHkBxx6mq8El/evncIYQT+8T7J/05+18TgegPlM2l20qIt0DcbSGJl53sOhYdDjqB0HXrRAce9B5GVA7tX3FBg5bJ+dSjFVI7ONLh7jJLsd2D0Bxj8s9fU1LdwfWYO6DbQWBbIzkA5xQMvpREquZpI+uFjCkv+IPT1460IEs17iYXLRW4xukdwEHpnGAT0/t1JeSxgkAEu+TxbmLNy/oGx1Ht0p09lbXCxLNCjLEcouOFNBXNzFY4s4O9uZxklcl265LO3l+sU6weS42TyTghl4jB9vMfMep5606LR7KOAwpGwQtubxnxHOeeeR7UrfSLO2SRYY2G9CjMXO7BJJ5znqetAp7vJZLaWEFD+9kflY/jyOfap2uohbfWEdZIyPCVP2vh71H+zrXYiRIYVjbcvdHbg4x+RqG6t9OtVNxeOAigAd7ISqnp4R6n8SaAXNq4mvDG6vJHEu9ooecHyBPrwSR16cDzKWlzNdyhzIFjUZKxxnBP+tuvyA6VWNtPIkSQW3cWCMCtuvhdxg8sOMDOOOTjJPoLsR1Bo0WSO1jYKN2GZgTjyHGPxNBbPtTRTYHd4gZVCtkggdOCRn59akxQecUq9wKVBVTpTscUqVB6BTsUqVA7FOXpSpUDq8xilSoHDpSPUe9KlQRzOYondQCVUkZ+FD9JhW5hgv7kma5ddys/Ijz5KOg+PX3pUqAp0HFeEZHNKlQeedLypUqBUqVKg//2Q==">
            <a:hlinkClick r:id="rId10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2477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932" name="AutoShape 76" descr="data:image/jpg;base64,/9j/4AAQSkZJRgABAQAAAQABAAD/2wBDAAkGBwgHBgkIBwgKCgkLDRYPDQwMDRsUFRAWIB0iIiAdHx8kKDQsJCYxJx8fLT0tMTU3Ojo6Iys/RD84QzQ5Ojf/2wBDAQoKCg0MDRoPDxo3JR8lNzc3Nzc3Nzc3Nzc3Nzc3Nzc3Nzc3Nzc3Nzc3Nzc3Nzc3Nzc3Nzc3Nzc3Nzc3Nzc3Nzf/wAARCADEAIMDASIAAhEBAxEB/8QAHAAAAQUBAQEAAAAAAAAAAAAABQACAwQGBwEI/8QAQhAAAgEDAwEGAgcGAwYHAAAAAQIDAAQRBRIhMQYTIkFRYXGBBxQyQpGx8BUjocHR4TNSchclYoLS8RYkQ2R0kpT/xAAUAQEAAAAAAAAAAAAAAAAAAAAA/8QAFBEBAAAAAAAAAAAAAAAAAAAAAP/aAAwDAQACEQMRAD8A5tbgsxO4EsfXqfc1esozkj7qj1H41RtAShwwOOckYojpwJmfLYIXJHyoI7SN2EuWz48Z4NXUgZXKjkE5yoqOwfvAxZ/svjHlRCPkSbzgAHJ6UFURNvCOcr6g5p7RuGwjZOcAE9Pj7VNOyq6MpOPMkdDUum2iXV3Gkqs0S9VU4z6AUA9na2y+xmLthD93Py6/Ci1lpuovGJWWNmYHIGCQM9CAa3XZ7TLK8s5p5baMwtK0caY4CoSBj55qa77HaPc/4Ams3P3oHx/A0GAZ/q6us8TxupxujyVHX7pry3tw0ZdNjKRkMhyCKOa32Ev7ZXubC9N+gXc0MgxJx/lI6mslaG80m6C3ltNFHIcESIVz8M+fNAdtbc4JdgQeTgdPnWevz9Yv5AihvFgbh1FazvO4hZgFC/a3VnLAJLczXTrkKxYt75HFAQZAkEUTBduM528D39qHyhRKTk9MhgOtGZNqYBUbhwfhQi+ZTjACn2HnQWNHh/dvIyLjOBgckVZdCDlfhgdDU+nL3dsqEDkZJ9a9dSUL4A9m8zQDu7b7kRI+ApVOzjccyBfbb0pUGAhnfO5VT0GD0o1pIO92B6dW4zg1nbY7ThiMnnFHdPkGyVMeJhjNBPY/+r4vCXOQOhP8aIw7gkveAEABgAOtA9Lb99IJPJscfOic0jR200igZKgDB5HNBegja4gJbYVz4QOeasQ3sWjaT3j4NxI7KgBz5Dn86rRtJFEqIm1jjJC4HPPy61UvdL1HUpGms4nktYrgRyd3klcqGLY9MZ/jQdS7Hzq/ZaxnLbFdWY7jgA7jmi0NxFMN0E8cgHmjg/lQy90pPqMFvaXM9vbwRGNUhYDPHBJ8/X0rOdjeyxsdUm1BxOkBwkUbyZL8eJ2xjOT+dB0DvMcD7XnWH+lOZXtNNSU+Izvtyedu3n+VB9S0/V73WZ5bnULi2iE37lUDMix7jzgHrjGB781R7bRag2kaW9+6tPFI8SbQTuUgEN6+QHzoLStHLpMHfM4Vo0yB8KpTxpDpkUaqd00ignoOT7VPaJcjToRd8OMDawwQM8Aj4VVvZDPrdnbDjujuYY4FAQvdquctznAI9B5UK297IiHPiYDINXNX3pfuFHhVcdRxUWlR95ehieEXoPWgNbNgVRxhcVHKMDxAHAqdyWc5PIqGUNjDNQVCeTx5+tKplVCoLqd3nj/vSoOV25/ebSM5OMA1oNJId3YYBIwBjrQS3ChVYc85wPKjOjOiM4ZRuKgCg80lNzTA5J34/rRqRQ8coZSkCY2qTn05z+jQjRu7a5mRcqgkBBHFHXh3yvAV3A7CDnJ25FBLbW8e8qASD4snrj1otpWrHS3mbuVmtpHw0bMMg/5smh6AwnaARuXjPGD6Yx8amENrDJaJeuIIpbiOMsehywHT86DoTeI4I4xxUeo3V7aW6y29tHOn2dm4h8ngYHTHrV7U7KW3kJiz3DHy52H0oJfaFLLbqLX6w3J3NLeSA8+fBoJNMdrhC95bpC7OXVA24Dk46jr0PzoR2heGS/QeJpo12gfdCkhj8+F+Qq3p2nz2N4kAnnmadtoimk3kMP8AKetAnElzNJKzASSMS2PL2oICjyTqmOCckjp+utCNBYXeuXtw/KQoSM9OTgUb1Zlt7J5htBVME+/TAFBexqFNPubkDmR9mSPQf3oH37BmkctyTk5qz2chcxvKSDuPXGKp3ixbgi7tx5wTR/S4e5sUXHJ5x8aCdowxGG53edeTxrt4NSqvI5wQPM9KimbAby65FAOm2iRgWGR/xYpUyUnvGpUHN1yiBQAGI5Gcef8Aei+i7e+2n0yB188fzoCmTxuJz50d0NTHdEDIG3aT5UEvZtd01yQQN0ucfjWklw7newOAmMDoAwrOaAn/AJucBgoVsnLYA9OtFLnVoxA9vZYllfbtkJ2qCDkdevPyoD0jR26iW8dAynoOp9sfGsrr98NQ1azS8YwWYGCvXYpJ548+KtTI9xMrz3DTSKQCx5z6mgurFf2ijjJUIo2+vXig6Nb/AEiS9m7RrK8jGqQLAv1O5WTJbjGJD5j3GT5c1mh9JGvIXcS2kiuxO0x4C5PAHt5ULvbKVtJt7yZJ4XX/AAZJE2x3KdMrngkdD1yOav3WrWQsojawad/hhJIjEBIDjkg+dBJ2c7fX9p2qTUdUkNxCy9zLGqgBEJ6pjz4z79K1lsEvY0ntSjpL4lKt0B5wfT0rB21rBdRNNZadMVQYzHGzg+2fPjzpum30umaolzaqYism2Qb8h1zyCB8+aDQ9sJRFYLChKliMgnOeuTTdAiNt2cTeVUuWZtx9Tx+VB+1moR6nqW+2Y91jw7uOnqPWjg3W+jQRMdwESc4HxP4E0FJY+9ulPUluAK1EEZVNowMDHWs/ocO+6ZmGdvPPWtFGeTnIBGeBQelFBK9D05NQSR+AsSSfTyqw7A5OPDTGYEHgY9KAVKkfeN+9C+3pSp8hXeSWXJ9qVByeLJOwg5Y8DNHtJCgmR9yqFyxz60GhbFwCBkquDmifAhkSNMBhjaG6+woIBJtBxkB2J58z71ZsjtmeZgB3Z48zn2qjE53AMfEr7fUURt4o5DHkkBwdu04+BPPnyaC9HICQWOOhznHWqFwveo83TDhQCMcdKKWemRSRvKyAoBwzAkNx6/rrSayWSzkYLxg4/Cg672E+q3/YTSFngjmjWEqUlQMNyswzg0S/YOhpJvTSbIOSTuEK9c/CsX9EWrPPpF3p0rZW0ZHiGPsq+cj8QfxrebtwXn7xzQWrCOC3ULDEkaE8qigA/ECvny8tlg1G7gAwsVxIg+AYivoCzcNtAGcjFcCvpkm1bUpQwKvdysM+hc0EEgHhZgCDw4/nRGPVWkX6rckMFACMBjHxqpHHvbqPF7VXcKZc7uQPlQbHTbbu7ZduMHkGryjHJbGOtA+zmrIMWN6/dhv8KZhwD6H+taHK72Gdx88D+1A1XwQmPAelMlJCHGT6sfOptiEjyYHIpkpDcBT8TwM0AucjvWzkn1pUy4RkndR5N60qDliEh8jjPBC9aLM4EKlvCwHTg5ND7Uh3VSMLuzjOR+verM0yyIFU4bqpPx/nQeRBTIFA8ZP3s9fb8aIwMhKTclQ4wD1x0Hw/vQqP/HQE58XAHkaIOys3dp4Y9oAB4J4NBqIZHYd3CkYRFyy7elJhi3VDgHHIFC7OeS8sY7OyjManJuLhV4AHr6niiKSQmEpbvvUdWIoCP0SsIe0GpW3A3Wvl0OHH9TXVIlJC5/zcVx76Nn7vt1EMnE0Mqk/8uf5V2hU+z65NBFc3KWOn3F1IQFgheQk9PCCf5VwDS0klg3kEs53FgOuea659KOofs/sXcICBJeSJAuPQnLfwU/jXLNOjAgjPGG5yKCQ/ux3ig7lUkeHAqgOowD9nqTRjUJ4/qcmMlsBR6daEPxgiga4Z02qpz0zW27KajFfRLaSsRdxL9lukijjOfWsWrKRkKd3TipUDxskkRxInKlTyD5UHR5lOzHhDexqCRm2bejAVX0vVYNVtz3JC3EWO8jPUH1HqKfMZBI7OOAD16CgouwLEtkn1/QpU7ZI3i3oM+TdaVBydPDvxwCvGfLNSRAb+Tgkcnk59qjdWygTaTwemcDHmaSs7FmIAI9Djn1oLFtIFuFZgGAbIyKuQE7JGOd7HJOenOeKqaTZSalfx2sBXeyM27GcADdzUg2yIoyQHOTx0x/cUBXTpI40ljvDK0JAcLGcBmohJdSSoqRQRomMbE5K/r0oLDOY5IzbEkqecDnnjOPnWit9JaBGme4DjBJOCDmgo9kbtrPttpjYIBuRG3GOHBX+dd/VfEMnjNfNJuvqmqR3SqAYZlkBJ5IBzmvonUtbsNK0D9tXD7rbYHiCcmXd9kL8f6+lBzX6atRWXUNP0qJ9wtozNLj1fGB+Az/zVn4isWn27MhwyBuMHPvQTWL2bXNWub66BE13IXI3cLzwPgBitHEqSaPaljnbFg4GMYoK99JCLOOOEMCXDMWHJAH96jCWP7JcvJi+73wIoPK4HX26nNe6gbYOsUA2qEy2c5J9aHu7OAVBYgHHwoPE6gjkGrURBQIq4OfTrRXS9DfVNBkkiz9cjmYA8YcYHH9DQVontZu6nR42jOG3LgiglSaS0kSS3do5V5Vhx+vhWr0fX7PUomgv5kgvQdu0DCy8dR5Z9qyxwyABdoJ+zjn5nzqjcIVG5eNvOF4NBt5j+8OSc/wCnNKqWnanDdWUU1yj98wO/ZwCQccfhSoOb3Lh3JXCx/HlsedQ92u3cjk89CKmfdM5klOV44UV40YywEbrkdR0A/QoNN9HCj9tzbgCohwSR6sOP4ULuoVOo3ECuQkbMgxzuwcZHxrX9jLGGz022nR1aScCWVzz5/Z9gM/iTWME5W9uSqNIjSthk6ck4NBOqG2VQjEn72f16UQj1NhpaIZfGoKt/xEUKleHYDG7FsZKNxjj+38KarhI8ZGcg4/P50DZXDz9M+3qPWr99rF9daXY6fNclrS0yIIhgFck8mhjv422HJYkcGnlhsVQwORyPxoJk3sCW+0CQQAM1oNIlWS0EErYVG4yRznnms6/G0YwT9rIHnRHTLhU3d4rcLuBPOcCgsXTKby4VGbuu82/Lp5/jR7tJ2bg0i0insrmaQPJtZJSM4xnqPh/GgWhaVf67evDp1uZGXl5CMJHz94np511+17M2n1pb3VFF3cogVEf/AAo/9K+Z9zQc+0bXX0rTHhihRpmkMgLngDAx8aGajqMupXP1i6KmTYFyqhcAV0Ltd2V0240+4vrYJZTxqZGK8RsAOcj+lcsJBAbceo6UFnvCFOdzKOg61TlJcnGAR0POKsQQT3Eois4Z5mzx3aFvyrQ2XYjVLhEkvTHaR4Bw5y/zA6fOgDaXYvNYxyYlbJbkN15NKtxBZW1jClqk0pWIbQT5/wAKVBxYSp9lcYznxZNW9hEYwE5Pkvn+sVTgVgN6Ddk+XTNEXuIoYgqnEhXxA8c0Hj6nc22mnTlcrbl9zleCc+WfSlayGKEyJnHnjr6ClLDJdRGQphTyvFRW7GOMsCMHgg/yoLqM90BBJORE0geSM88jPSrMFskaTNMUWJEzlOoyOB8fKqdtGsjohHgbhgnP4+dRahdRORBbuwgj43H7555+HtQQIRwxPK4BBGc0mYKo5TGMnHkKajgliWA48/QU+MB9xDLwPM4yPb3oHxviMZJbnlh1qWybc2IyrM3hCqPEc1ApVg5JXJ5ANaT6PbS1uu1Nil7LtVZO8iTGe9deQvt0zz6UHWuyumQ9ndHstMZR9alUyTYH3seI59BwKKtcKFd2YECTaPbnH50EvdT+p3OtXjhpWtIo4Y1A6Arv/izfwFVnvrO0msbCa6ULYxm4uXc43SDgA58yzM3yoL3aPVbK3gFhd3SxtfE24IwSoYEFvlVDSew+g2YR5la+ZRlTO3h9eFHFc71ua+1PtBJNLGzf5EyPCvTA/jmukW1yYOzVrcyRyMyRJuSJhx+PpQaSGOGCPurdI4Yx92NQo/AVXvUDptLAnnGfWsvDqV53scsrIkLP93I2r5ZPn0q5f6uiQthXbCks69BxQCbs24uHDyIGzyA3FKgMl61w5mi4R+V3eE4+FKg55DJsXLcbifF8un41JbovfHeNzAblx1qsrDcANrDGFwOmKnRyZY3UYAGMY5NAVgIAVVjLjjoMDPz+NRXsItZ1nhQZyG55GfhUiXG2HYM5J8IPUU6NJrmZLOyjknllyAkabm/XvQU0ve6tzBCoEzDxORjj+tVY3RAQ6AZ+1z5DyFFtZ7Nato0K3F7p00MLffYAqp9CQT196FQ3EyO3cyuM+TDdn8aBzGJVBLvnjy4avJIk2/uCS/XwjBNTR6jL3g3Q2bAjB3RAZP6/KvbrUZZi7qsUIwBtiGAfegY0LQKPrDAMfu8E/wBqu6Je/srVrLUkjBeCUPsJxvXGCPbIJFD4yy/a43DI8s1PGz96WbZtxkEjGf16CgN6j2m1G+u9QnibuReSLuj3ZACgBfj0oTeXl1fTTT3d1JI0pHeFj1xjyH9Kn3R7uGjOTzzjHH5cUxlUxbsZAGV2r19aDeWZOpaJb3sSd1KIgXOOrDhjx69aLwXH1vQktO8WKdFYjw5Eh5wAD559fWs12A1CESPYNIoTa0inPlxuHvz+daZIlt/HDKyMJC+0eY+Z6UFA280cNvdaiXYOh2xheYyc/wDc+deXksYtXR0LQkeIjgEfHNVNZ1S9W+CmY7ERcbV4bd9rpnPlUlzDbLCBBEiqg4UqcDAoBkz2/eHLSRnzXBGP4UqDXtlNJdSO2wljnPeYz/EUqDKwkEYOeBkGmB8ELkjk5z1r6b/8C9lW66BY59RFj8qQ7B9lQR/uOz45GVP9aD5w0+R7u5gs3YJ30ioJCOBk45ruHZvTdP0G2SDT4kyT+8mYZd/ifj5UdP0edkndW/YdspByCm5fyNGk0PTUwUtUHwJ/rQBy0d1E0F1EjxyKQ6MOGBHIIrjfb7slH2Zukmsz3ljcOypvOTEeu0n4dD54NfQLaRYvjMOMHPhcj+dV9S7NaTqlgbG+te+tzglS7DkHIOQc0Hy4dzR7GwCOhHnTVTMg3MMjOM/l0r6JX6LeyKnjTXx6fWZP+qnH6LuyBOf2U2f/AJEv/VQfORLd4GcE+HwY8qeNiY8WzAx06V9Ff7LeyHP+7GGf/cydP/tTP9lfY8DjTZAfa4k/rQfPngGVBY4zhsj+VWDIjRAR5wPLnj2z8674v0WdkwMfUZv/ANL/ANaa30VdlGORa3I+Fy1BwaKYwzRzxFkdeQ68Yra6Tr66nAgclZ41w4KgZ54IP4/jXRU+ivsqFK/VblvjcNkfCpbP6NOzFlIJLe1uFbpk3DHI+dByztjOHnMtizyQBBHIFU5QggjORznjmnXE0s9ssm8Rh0GAfP8ACusSdgdCfH7q4XDbsrOef1gVHL9HuhTAhxd4PpP/AGoOImd8+GEuPVVJHw4GOOlKu1x/RzoESBFS62jpmfP8qVBpl6U4c+VeLUV5C89rJFHJ3bOMB+cjn2IP4EGgj1G6a1QMjRjqSCCWbHkBxx6mq8El/evncIYQT+8T7J/05+18TgegPlM2l20qIt0DcbSGJl53sOhYdDjqB0HXrRAce9B5GVA7tX3FBg5bJ+dSjFVI7ONLh7jJLsd2D0Bxj8s9fU1LdwfWYO6DbQWBbIzkA5xQMvpREquZpI+uFjCkv+IPT1460IEs17iYXLRW4xukdwEHpnGAT0/t1JeSxgkAEu+TxbmLNy/oGx1Ht0p09lbXCxLNCjLEcouOFNBXNzFY4s4O9uZxklcl265LO3l+sU6weS42TyTghl4jB9vMfMep5606LR7KOAwpGwQtubxnxHOeeeR7UrfSLO2SRYY2G9CjMXO7BJJ5znqetAp7vJZLaWEFD+9kflY/jyOfap2uohbfWEdZIyPCVP2vh71H+zrXYiRIYVjbcvdHbg4x+RqG6t9OtVNxeOAigAd7ISqnp4R6n8SaAXNq4mvDG6vJHEu9ooecHyBPrwSR16cDzKWlzNdyhzIFjUZKxxnBP+tuvyA6VWNtPIkSQW3cWCMCtuvhdxg8sOMDOOOTjJPoLsR1Bo0WSO1jYKN2GZgTjyHGPxNBbPtTRTYHd4gZVCtkggdOCRn59akxQecUq9wKVBVTpTscUqVB6BTsUqVA7FOXpSpUDq8xilSoHDpSPUe9KlQRzOYondQCVUkZ+FD9JhW5hgv7kma5ddys/Ijz5KOg+PX3pUqAp0HFeEZHNKlQeedLypUqBUqVKg//2Q==">
            <a:hlinkClick r:id="rId10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2477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934" name="AutoShape 78" descr="data:image/jpg;base64,/9j/4AAQSkZJRgABAQAAAQABAAD/2wBDAAkGBwgHBgkIBwgKCgkLDRYPDQwMDRsUFRAWIB0iIiAdHx8kKDQsJCYxJx8fLT0tMTU3Ojo6Iys/RD84QzQ5Ojf/2wBDAQoKCg0MDRoPDxo3JR8lNzc3Nzc3Nzc3Nzc3Nzc3Nzc3Nzc3Nzc3Nzc3Nzc3Nzc3Nzc3Nzc3Nzc3Nzc3Nzc3Nzf/wAARCADEAIMDASIAAhEBAxEB/8QAHAAAAQUBAQEAAAAAAAAAAAAABQACAwQGBwEI/8QAQhAAAgEDAwEGAgcGAwYHAAAAAQIDAAQRBRIhMQYTIkFRYXGBBxQyQpGx8BUjocHR4TNSchclYoLS8RYkQ2R0kpT/xAAUAQEAAAAAAAAAAAAAAAAAAAAA/8QAFBEBAAAAAAAAAAAAAAAAAAAAAP/aAAwDAQACEQMRAD8A5tbgsxO4EsfXqfc1esozkj7qj1H41RtAShwwOOckYojpwJmfLYIXJHyoI7SN2EuWz48Z4NXUgZXKjkE5yoqOwfvAxZ/svjHlRCPkSbzgAHJ6UFURNvCOcr6g5p7RuGwjZOcAE9Pj7VNOyq6MpOPMkdDUum2iXV3Gkqs0S9VU4z6AUA9na2y+xmLthD93Py6/Ci1lpuovGJWWNmYHIGCQM9CAa3XZ7TLK8s5p5baMwtK0caY4CoSBj55qa77HaPc/4Ams3P3oHx/A0GAZ/q6us8TxupxujyVHX7pry3tw0ZdNjKRkMhyCKOa32Ev7ZXubC9N+gXc0MgxJx/lI6mslaG80m6C3ltNFHIcESIVz8M+fNAdtbc4JdgQeTgdPnWevz9Yv5AihvFgbh1FazvO4hZgFC/a3VnLAJLczXTrkKxYt75HFAQZAkEUTBduM528D39qHyhRKTk9MhgOtGZNqYBUbhwfhQi+ZTjACn2HnQWNHh/dvIyLjOBgckVZdCDlfhgdDU+nL3dsqEDkZJ9a9dSUL4A9m8zQDu7b7kRI+ApVOzjccyBfbb0pUGAhnfO5VT0GD0o1pIO92B6dW4zg1nbY7ThiMnnFHdPkGyVMeJhjNBPY/+r4vCXOQOhP8aIw7gkveAEABgAOtA9Lb99IJPJscfOic0jR200igZKgDB5HNBegja4gJbYVz4QOeasQ3sWjaT3j4NxI7KgBz5Dn86rRtJFEqIm1jjJC4HPPy61UvdL1HUpGms4nktYrgRyd3klcqGLY9MZ/jQdS7Hzq/ZaxnLbFdWY7jgA7jmi0NxFMN0E8cgHmjg/lQy90pPqMFvaXM9vbwRGNUhYDPHBJ8/X0rOdjeyxsdUm1BxOkBwkUbyZL8eJ2xjOT+dB0DvMcD7XnWH+lOZXtNNSU+Izvtyedu3n+VB9S0/V73WZ5bnULi2iE37lUDMix7jzgHrjGB781R7bRag2kaW9+6tPFI8SbQTuUgEN6+QHzoLStHLpMHfM4Vo0yB8KpTxpDpkUaqd00ignoOT7VPaJcjToRd8OMDawwQM8Aj4VVvZDPrdnbDjujuYY4FAQvdquctznAI9B5UK297IiHPiYDINXNX3pfuFHhVcdRxUWlR95ehieEXoPWgNbNgVRxhcVHKMDxAHAqdyWc5PIqGUNjDNQVCeTx5+tKplVCoLqd3nj/vSoOV25/ebSM5OMA1oNJId3YYBIwBjrQS3ChVYc85wPKjOjOiM4ZRuKgCg80lNzTA5J34/rRqRQ8coZSkCY2qTn05z+jQjRu7a5mRcqgkBBHFHXh3yvAV3A7CDnJ25FBLbW8e8qASD4snrj1otpWrHS3mbuVmtpHw0bMMg/5smh6AwnaARuXjPGD6Yx8amENrDJaJeuIIpbiOMsehywHT86DoTeI4I4xxUeo3V7aW6y29tHOn2dm4h8ngYHTHrV7U7KW3kJiz3DHy52H0oJfaFLLbqLX6w3J3NLeSA8+fBoJNMdrhC95bpC7OXVA24Dk46jr0PzoR2heGS/QeJpo12gfdCkhj8+F+Qq3p2nz2N4kAnnmadtoimk3kMP8AKetAnElzNJKzASSMS2PL2oICjyTqmOCckjp+utCNBYXeuXtw/KQoSM9OTgUb1Zlt7J5htBVME+/TAFBexqFNPubkDmR9mSPQf3oH37BmkctyTk5qz2chcxvKSDuPXGKp3ixbgi7tx5wTR/S4e5sUXHJ5x8aCdowxGG53edeTxrt4NSqvI5wQPM9KimbAby65FAOm2iRgWGR/xYpUyUnvGpUHN1yiBQAGI5Gcef8Aei+i7e+2n0yB188fzoCmTxuJz50d0NTHdEDIG3aT5UEvZtd01yQQN0ucfjWklw7newOAmMDoAwrOaAn/AJucBgoVsnLYA9OtFLnVoxA9vZYllfbtkJ2qCDkdevPyoD0jR26iW8dAynoOp9sfGsrr98NQ1azS8YwWYGCvXYpJ548+KtTI9xMrz3DTSKQCx5z6mgurFf2ijjJUIo2+vXig6Nb/AEiS9m7RrK8jGqQLAv1O5WTJbjGJD5j3GT5c1mh9JGvIXcS2kiuxO0x4C5PAHt5ULvbKVtJt7yZJ4XX/AAZJE2x3KdMrngkdD1yOav3WrWQsojawad/hhJIjEBIDjkg+dBJ2c7fX9p2qTUdUkNxCy9zLGqgBEJ6pjz4z79K1lsEvY0ntSjpL4lKt0B5wfT0rB21rBdRNNZadMVQYzHGzg+2fPjzpum30umaolzaqYism2Qb8h1zyCB8+aDQ9sJRFYLChKliMgnOeuTTdAiNt2cTeVUuWZtx9Tx+VB+1moR6nqW+2Y91jw7uOnqPWjg3W+jQRMdwESc4HxP4E0FJY+9ulPUluAK1EEZVNowMDHWs/ocO+6ZmGdvPPWtFGeTnIBGeBQelFBK9D05NQSR+AsSSfTyqw7A5OPDTGYEHgY9KAVKkfeN+9C+3pSp8hXeSWXJ9qVByeLJOwg5Y8DNHtJCgmR9yqFyxz60GhbFwCBkquDmifAhkSNMBhjaG6+woIBJtBxkB2J58z71ZsjtmeZgB3Z48zn2qjE53AMfEr7fUURt4o5DHkkBwdu04+BPPnyaC9HICQWOOhznHWqFwveo83TDhQCMcdKKWemRSRvKyAoBwzAkNx6/rrSayWSzkYLxg4/Cg672E+q3/YTSFngjmjWEqUlQMNyswzg0S/YOhpJvTSbIOSTuEK9c/CsX9EWrPPpF3p0rZW0ZHiGPsq+cj8QfxrebtwXn7xzQWrCOC3ULDEkaE8qigA/ECvny8tlg1G7gAwsVxIg+AYivoCzcNtAGcjFcCvpkm1bUpQwKvdysM+hc0EEgHhZgCDw4/nRGPVWkX6rckMFACMBjHxqpHHvbqPF7VXcKZc7uQPlQbHTbbu7ZduMHkGryjHJbGOtA+zmrIMWN6/dhv8KZhwD6H+taHK72Gdx88D+1A1XwQmPAelMlJCHGT6sfOptiEjyYHIpkpDcBT8TwM0AucjvWzkn1pUy4RkndR5N60qDliEh8jjPBC9aLM4EKlvCwHTg5ND7Uh3VSMLuzjOR+verM0yyIFU4bqpPx/nQeRBTIFA8ZP3s9fb8aIwMhKTclQ4wD1x0Hw/vQqP/HQE58XAHkaIOys3dp4Y9oAB4J4NBqIZHYd3CkYRFyy7elJhi3VDgHHIFC7OeS8sY7OyjManJuLhV4AHr6niiKSQmEpbvvUdWIoCP0SsIe0GpW3A3Wvl0OHH9TXVIlJC5/zcVx76Nn7vt1EMnE0Mqk/8uf5V2hU+z65NBFc3KWOn3F1IQFgheQk9PCCf5VwDS0klg3kEs53FgOuea659KOofs/sXcICBJeSJAuPQnLfwU/jXLNOjAgjPGG5yKCQ/ux3ig7lUkeHAqgOowD9nqTRjUJ4/qcmMlsBR6daEPxgiga4Z02qpz0zW27KajFfRLaSsRdxL9lukijjOfWsWrKRkKd3TipUDxskkRxInKlTyD5UHR5lOzHhDexqCRm2bejAVX0vVYNVtz3JC3EWO8jPUH1HqKfMZBI7OOAD16CgouwLEtkn1/QpU7ZI3i3oM+TdaVBydPDvxwCvGfLNSRAb+Tgkcnk59qjdWygTaTwemcDHmaSs7FmIAI9Djn1oLFtIFuFZgGAbIyKuQE7JGOd7HJOenOeKqaTZSalfx2sBXeyM27GcADdzUg2yIoyQHOTx0x/cUBXTpI40ljvDK0JAcLGcBmohJdSSoqRQRomMbE5K/r0oLDOY5IzbEkqecDnnjOPnWit9JaBGme4DjBJOCDmgo9kbtrPttpjYIBuRG3GOHBX+dd/VfEMnjNfNJuvqmqR3SqAYZlkBJ5IBzmvonUtbsNK0D9tXD7rbYHiCcmXd9kL8f6+lBzX6atRWXUNP0qJ9wtozNLj1fGB+Az/zVn4isWn27MhwyBuMHPvQTWL2bXNWub66BE13IXI3cLzwPgBitHEqSaPaljnbFg4GMYoK99JCLOOOEMCXDMWHJAH96jCWP7JcvJi+73wIoPK4HX26nNe6gbYOsUA2qEy2c5J9aHu7OAVBYgHHwoPE6gjkGrURBQIq4OfTrRXS9DfVNBkkiz9cjmYA8YcYHH9DQVontZu6nR42jOG3LgiglSaS0kSS3do5V5Vhx+vhWr0fX7PUomgv5kgvQdu0DCy8dR5Z9qyxwyABdoJ+zjn5nzqjcIVG5eNvOF4NBt5j+8OSc/wCnNKqWnanDdWUU1yj98wO/ZwCQccfhSoOb3Lh3JXCx/HlsedQ92u3cjk89CKmfdM5klOV44UV40YywEbrkdR0A/QoNN9HCj9tzbgCohwSR6sOP4ULuoVOo3ECuQkbMgxzuwcZHxrX9jLGGz022nR1aScCWVzz5/Z9gM/iTWME5W9uSqNIjSthk6ck4NBOqG2VQjEn72f16UQj1NhpaIZfGoKt/xEUKleHYDG7FsZKNxjj+38KarhI8ZGcg4/P50DZXDz9M+3qPWr99rF9daXY6fNclrS0yIIhgFck8mhjv422HJYkcGnlhsVQwORyPxoJk3sCW+0CQQAM1oNIlWS0EErYVG4yRznnms6/G0YwT9rIHnRHTLhU3d4rcLuBPOcCgsXTKby4VGbuu82/Lp5/jR7tJ2bg0i0insrmaQPJtZJSM4xnqPh/GgWhaVf67evDp1uZGXl5CMJHz94np511+17M2n1pb3VFF3cogVEf/AAo/9K+Z9zQc+0bXX0rTHhihRpmkMgLngDAx8aGajqMupXP1i6KmTYFyqhcAV0Ltd2V0240+4vrYJZTxqZGK8RsAOcj+lcsJBAbceo6UFnvCFOdzKOg61TlJcnGAR0POKsQQT3Eois4Z5mzx3aFvyrQ2XYjVLhEkvTHaR4Bw5y/zA6fOgDaXYvNYxyYlbJbkN15NKtxBZW1jClqk0pWIbQT5/wAKVBxYSp9lcYznxZNW9hEYwE5Pkvn+sVTgVgN6Ddk+XTNEXuIoYgqnEhXxA8c0Hj6nc22mnTlcrbl9zleCc+WfSlayGKEyJnHnjr6ClLDJdRGQphTyvFRW7GOMsCMHgg/yoLqM90BBJORE0geSM88jPSrMFskaTNMUWJEzlOoyOB8fKqdtGsjohHgbhgnP4+dRahdRORBbuwgj43H7555+HtQQIRwxPK4BBGc0mYKo5TGMnHkKajgliWA48/QU+MB9xDLwPM4yPb3oHxviMZJbnlh1qWybc2IyrM3hCqPEc1ApVg5JXJ5ANaT6PbS1uu1Nil7LtVZO8iTGe9deQvt0zz6UHWuyumQ9ndHstMZR9alUyTYH3seI59BwKKtcKFd2YECTaPbnH50EvdT+p3OtXjhpWtIo4Y1A6Arv/izfwFVnvrO0msbCa6ULYxm4uXc43SDgA58yzM3yoL3aPVbK3gFhd3SxtfE24IwSoYEFvlVDSew+g2YR5la+ZRlTO3h9eFHFc71ua+1PtBJNLGzf5EyPCvTA/jmukW1yYOzVrcyRyMyRJuSJhx+PpQaSGOGCPurdI4Yx92NQo/AVXvUDptLAnnGfWsvDqV53scsrIkLP93I2r5ZPn0q5f6uiQthXbCks69BxQCbs24uHDyIGzyA3FKgMl61w5mi4R+V3eE4+FKg55DJsXLcbifF8un41JbovfHeNzAblx1qsrDcANrDGFwOmKnRyZY3UYAGMY5NAVgIAVVjLjjoMDPz+NRXsItZ1nhQZyG55GfhUiXG2HYM5J8IPUU6NJrmZLOyjknllyAkabm/XvQU0ve6tzBCoEzDxORjj+tVY3RAQ6AZ+1z5DyFFtZ7Nato0K3F7p00MLffYAqp9CQT196FQ3EyO3cyuM+TDdn8aBzGJVBLvnjy4avJIk2/uCS/XwjBNTR6jL3g3Q2bAjB3RAZP6/KvbrUZZi7qsUIwBtiGAfegY0LQKPrDAMfu8E/wBqu6Je/srVrLUkjBeCUPsJxvXGCPbIJFD4yy/a43DI8s1PGz96WbZtxkEjGf16CgN6j2m1G+u9QnibuReSLuj3ZACgBfj0oTeXl1fTTT3d1JI0pHeFj1xjyH9Kn3R7uGjOTzzjHH5cUxlUxbsZAGV2r19aDeWZOpaJb3sSd1KIgXOOrDhjx69aLwXH1vQktO8WKdFYjw5Eh5wAD559fWs12A1CESPYNIoTa0inPlxuHvz+daZIlt/HDKyMJC+0eY+Z6UFA280cNvdaiXYOh2xheYyc/wDc+deXksYtXR0LQkeIjgEfHNVNZ1S9W+CmY7ERcbV4bd9rpnPlUlzDbLCBBEiqg4UqcDAoBkz2/eHLSRnzXBGP4UqDXtlNJdSO2wljnPeYz/EUqDKwkEYOeBkGmB8ELkjk5z1r6b/8C9lW66BY59RFj8qQ7B9lQR/uOz45GVP9aD5w0+R7u5gs3YJ30ioJCOBk45ruHZvTdP0G2SDT4kyT+8mYZd/ifj5UdP0edkndW/YdspByCm5fyNGk0PTUwUtUHwJ/rQBy0d1E0F1EjxyKQ6MOGBHIIrjfb7slH2Zukmsz3ljcOypvOTEeu0n4dD54NfQLaRYvjMOMHPhcj+dV9S7NaTqlgbG+te+tzglS7DkHIOQc0Hy4dzR7GwCOhHnTVTMg3MMjOM/l0r6JX6LeyKnjTXx6fWZP+qnH6LuyBOf2U2f/AJEv/VQfORLd4GcE+HwY8qeNiY8WzAx06V9Ff7LeyHP+7GGf/cydP/tTP9lfY8DjTZAfa4k/rQfPngGVBY4zhsj+VWDIjRAR5wPLnj2z8674v0WdkwMfUZv/ANL/ANaa30VdlGORa3I+Fy1BwaKYwzRzxFkdeQ68Yra6Tr66nAgclZ41w4KgZ54IP4/jXRU+ivsqFK/VblvjcNkfCpbP6NOzFlIJLe1uFbpk3DHI+dByztjOHnMtizyQBBHIFU5QggjORznjmnXE0s9ssm8Rh0GAfP8ACusSdgdCfH7q4XDbsrOef1gVHL9HuhTAhxd4PpP/AGoOImd8+GEuPVVJHw4GOOlKu1x/RzoESBFS62jpmfP8qVBpl6U4c+VeLUV5C89rJFHJ3bOMB+cjn2IP4EGgj1G6a1QMjRjqSCCWbHkBxx6mq8El/evncIYQT+8T7J/05+18TgegPlM2l20qIt0DcbSGJl53sOhYdDjqB0HXrRAce9B5GVA7tX3FBg5bJ+dSjFVI7ONLh7jJLsd2D0Bxj8s9fU1LdwfWYO6DbQWBbIzkA5xQMvpREquZpI+uFjCkv+IPT1460IEs17iYXLRW4xukdwEHpnGAT0/t1JeSxgkAEu+TxbmLNy/oGx1Ht0p09lbXCxLNCjLEcouOFNBXNzFY4s4O9uZxklcl265LO3l+sU6weS42TyTghl4jB9vMfMep5606LR7KOAwpGwQtubxnxHOeeeR7UrfSLO2SRYY2G9CjMXO7BJJ5znqetAp7vJZLaWEFD+9kflY/jyOfap2uohbfWEdZIyPCVP2vh71H+zrXYiRIYVjbcvdHbg4x+RqG6t9OtVNxeOAigAd7ISqnp4R6n8SaAXNq4mvDG6vJHEu9ooecHyBPrwSR16cDzKWlzNdyhzIFjUZKxxnBP+tuvyA6VWNtPIkSQW3cWCMCtuvhdxg8sOMDOOOTjJPoLsR1Bo0WSO1jYKN2GZgTjyHGPxNBbPtTRTYHd4gZVCtkggdOCRn59akxQecUq9wKVBVTpTscUqVB6BTsUqVA7FOXpSpUDq8xilSoHDpSPUe9KlQRzOYondQCVUkZ+FD9JhW5hgv7kma5ddys/Ijz5KOg+PX3pUqAp0HFeEZHNKlQeedLypUqBUqVKg//2Q==">
            <a:hlinkClick r:id="rId10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2477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" name="TextBox 41"/>
          <p:cNvSpPr txBox="1"/>
          <p:nvPr/>
        </p:nvSpPr>
        <p:spPr>
          <a:xfrm>
            <a:off x="285720" y="285728"/>
            <a:ext cx="3429024" cy="92333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 err="1" smtClean="0"/>
              <a:t>Пуазейль</a:t>
            </a:r>
            <a:r>
              <a:rPr lang="ru-RU" dirty="0" smtClean="0"/>
              <a:t> – </a:t>
            </a:r>
            <a:r>
              <a:rPr lang="ru-RU" b="1" i="1" u="sng" dirty="0" smtClean="0"/>
              <a:t>врач, физик </a:t>
            </a:r>
            <a:r>
              <a:rPr lang="ru-RU" dirty="0" smtClean="0"/>
              <a:t>и физиолог –механика кровообращения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4929190" y="5000636"/>
            <a:ext cx="3571900" cy="1200329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Нем., </a:t>
            </a:r>
            <a:r>
              <a:rPr lang="ru-RU" b="1" i="1" u="sng" dirty="0" smtClean="0">
                <a:solidFill>
                  <a:srgbClr val="0000FF"/>
                </a:solidFill>
              </a:rPr>
              <a:t>физиолог, физик </a:t>
            </a:r>
            <a:r>
              <a:rPr lang="ru-RU" dirty="0" smtClean="0">
                <a:solidFill>
                  <a:srgbClr val="0000FF"/>
                </a:solidFill>
              </a:rPr>
              <a:t>и психолог </a:t>
            </a:r>
            <a:r>
              <a:rPr lang="ru-RU" b="1" dirty="0" smtClean="0">
                <a:solidFill>
                  <a:srgbClr val="0000FF"/>
                </a:solidFill>
              </a:rPr>
              <a:t>Гельмгольц</a:t>
            </a:r>
            <a:r>
              <a:rPr lang="ru-RU" dirty="0" smtClean="0">
                <a:solidFill>
                  <a:srgbClr val="0000FF"/>
                </a:solidFill>
              </a:rPr>
              <a:t> – теория функционирования глаза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929190" y="4143380"/>
            <a:ext cx="2714644" cy="9233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Декарт</a:t>
            </a:r>
            <a:r>
              <a:rPr lang="ru-RU" dirty="0" smtClean="0"/>
              <a:t> описал оптическую </a:t>
            </a:r>
            <a:r>
              <a:rPr lang="ru-RU" b="1" dirty="0" smtClean="0"/>
              <a:t>систему глаза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858" name="Picture 2" descr="Julius Robert von Mayer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57166"/>
            <a:ext cx="2000264" cy="221457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20" y="2571744"/>
            <a:ext cx="2643206" cy="120032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FF"/>
                </a:solidFill>
              </a:rPr>
              <a:t>Роберт Майер</a:t>
            </a:r>
          </a:p>
          <a:p>
            <a:r>
              <a:rPr lang="ru-RU" dirty="0" smtClean="0">
                <a:solidFill>
                  <a:srgbClr val="0000FF"/>
                </a:solidFill>
              </a:rPr>
              <a:t>1814-1878</a:t>
            </a:r>
          </a:p>
          <a:p>
            <a:r>
              <a:rPr lang="ru-RU" dirty="0" smtClean="0">
                <a:solidFill>
                  <a:srgbClr val="0000FF"/>
                </a:solidFill>
              </a:rPr>
              <a:t>Нем. </a:t>
            </a:r>
            <a:r>
              <a:rPr lang="ru-RU" u="sng" dirty="0" smtClean="0">
                <a:solidFill>
                  <a:srgbClr val="0000FF"/>
                </a:solidFill>
              </a:rPr>
              <a:t>Врач</a:t>
            </a:r>
            <a:r>
              <a:rPr lang="ru-RU" dirty="0" smtClean="0">
                <a:solidFill>
                  <a:srgbClr val="0000FF"/>
                </a:solidFill>
              </a:rPr>
              <a:t> и </a:t>
            </a:r>
            <a:r>
              <a:rPr lang="ru-RU" u="sng" dirty="0" smtClean="0">
                <a:solidFill>
                  <a:srgbClr val="0000FF"/>
                </a:solidFill>
              </a:rPr>
              <a:t>естествоиспытатель</a:t>
            </a:r>
            <a:endParaRPr lang="ru-RU" u="sng" dirty="0">
              <a:solidFill>
                <a:srgbClr val="0000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00298" y="357166"/>
            <a:ext cx="6429420" cy="1938992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l="100000" b="100000"/>
            </a:path>
            <a:tileRect t="-100000" r="-100000"/>
          </a:gra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Изучал </a:t>
            </a:r>
            <a:r>
              <a:rPr lang="ru-RU" sz="2400" b="1" u="sng" dirty="0" smtClean="0">
                <a:solidFill>
                  <a:srgbClr val="0000FF"/>
                </a:solidFill>
              </a:rPr>
              <a:t>медицину</a:t>
            </a:r>
            <a:r>
              <a:rPr lang="ru-RU" sz="2400" dirty="0" smtClean="0">
                <a:solidFill>
                  <a:srgbClr val="0000FF"/>
                </a:solidFill>
              </a:rPr>
              <a:t> в Мюнхене и Париже. Научная сфера – </a:t>
            </a:r>
            <a:r>
              <a:rPr lang="ru-RU" sz="2400" b="1" u="sng" dirty="0" smtClean="0">
                <a:solidFill>
                  <a:srgbClr val="0000FF"/>
                </a:solidFill>
              </a:rPr>
              <a:t>физика</a:t>
            </a:r>
            <a:r>
              <a:rPr lang="ru-RU" sz="2400" dirty="0" smtClean="0">
                <a:solidFill>
                  <a:srgbClr val="0000FF"/>
                </a:solidFill>
              </a:rPr>
              <a:t>.</a:t>
            </a:r>
          </a:p>
          <a:p>
            <a:r>
              <a:rPr lang="ru-RU" sz="2400" dirty="0" smtClean="0">
                <a:solidFill>
                  <a:srgbClr val="0000FF"/>
                </a:solidFill>
              </a:rPr>
              <a:t>В 1840 году в качестве судового врача совершил путешествие на остров Яву. </a:t>
            </a:r>
            <a:r>
              <a:rPr lang="ru-RU" sz="2400" b="1" dirty="0" smtClean="0">
                <a:solidFill>
                  <a:srgbClr val="0000FF"/>
                </a:solidFill>
              </a:rPr>
              <a:t>Обосновал </a:t>
            </a:r>
            <a:r>
              <a:rPr lang="en-US" sz="2400" b="1" dirty="0" smtClean="0">
                <a:solidFill>
                  <a:srgbClr val="0000FF"/>
                </a:solidFill>
              </a:rPr>
              <a:t> I</a:t>
            </a:r>
            <a:r>
              <a:rPr lang="ru-RU" sz="2400" b="1" dirty="0" smtClean="0">
                <a:solidFill>
                  <a:srgbClr val="0000FF"/>
                </a:solidFill>
              </a:rPr>
              <a:t> закон ТД</a:t>
            </a:r>
            <a:r>
              <a:rPr lang="ru-RU" sz="2400" dirty="0" smtClean="0">
                <a:solidFill>
                  <a:srgbClr val="0000FF"/>
                </a:solidFill>
              </a:rPr>
              <a:t>.</a:t>
            </a:r>
            <a:endParaRPr lang="ru-RU" sz="2400" dirty="0">
              <a:solidFill>
                <a:srgbClr val="0000FF"/>
              </a:solidFill>
            </a:endParaRPr>
          </a:p>
        </p:txBody>
      </p:sp>
      <p:pic>
        <p:nvPicPr>
          <p:cNvPr id="249860" name="Picture 4" descr="Файл:Repin SechenovIM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00364" y="2500306"/>
            <a:ext cx="2946114" cy="4019869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6000760" y="2571744"/>
            <a:ext cx="2500330" cy="375487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u="sng" dirty="0" smtClean="0">
                <a:solidFill>
                  <a:srgbClr val="0000FF"/>
                </a:solidFill>
              </a:rPr>
              <a:t>Сеченов И.М. </a:t>
            </a:r>
          </a:p>
          <a:p>
            <a:r>
              <a:rPr lang="ru-RU" sz="2000" dirty="0" smtClean="0">
                <a:solidFill>
                  <a:srgbClr val="0000FF"/>
                </a:solidFill>
              </a:rPr>
              <a:t>1829-1905</a:t>
            </a:r>
          </a:p>
          <a:p>
            <a:r>
              <a:rPr lang="ru-RU" sz="2000" b="1" dirty="0" smtClean="0">
                <a:solidFill>
                  <a:srgbClr val="0000FF"/>
                </a:solidFill>
              </a:rPr>
              <a:t>Выдающийся русский физиолог.</a:t>
            </a:r>
          </a:p>
          <a:p>
            <a:r>
              <a:rPr lang="ru-RU" sz="2000" dirty="0" smtClean="0">
                <a:solidFill>
                  <a:srgbClr val="0000FF"/>
                </a:solidFill>
              </a:rPr>
              <a:t>«Рефлексы головного мозга».</a:t>
            </a:r>
          </a:p>
          <a:p>
            <a:r>
              <a:rPr lang="ru-RU" sz="2000" u="sng" dirty="0" smtClean="0">
                <a:solidFill>
                  <a:srgbClr val="0000FF"/>
                </a:solidFill>
              </a:rPr>
              <a:t>Закон растворимости газов в крови.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 9"/>
          <p:cNvSpPr/>
          <p:nvPr/>
        </p:nvSpPr>
        <p:spPr>
          <a:xfrm>
            <a:off x="2214546" y="1357298"/>
            <a:ext cx="2857520" cy="121444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70C0"/>
                </a:solidFill>
              </a:rPr>
              <a:t> 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0034" y="357166"/>
            <a:ext cx="2744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70C0"/>
                </a:solidFill>
              </a:rPr>
              <a:t> 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428604"/>
            <a:ext cx="80724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Лазарев П.П. – один из основоположников биофизики в России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628" y="857232"/>
            <a:ext cx="3786214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 smtClean="0">
                <a:solidFill>
                  <a:srgbClr val="0000FF"/>
                </a:solidFill>
              </a:rPr>
              <a:t>1901 г. </a:t>
            </a:r>
            <a:r>
              <a:rPr lang="ru-RU" sz="1600" dirty="0" smtClean="0">
                <a:solidFill>
                  <a:srgbClr val="0000FF"/>
                </a:solidFill>
              </a:rPr>
              <a:t>окончил </a:t>
            </a:r>
            <a:r>
              <a:rPr lang="ru-RU" sz="1600" b="1" u="sng" dirty="0" smtClean="0">
                <a:solidFill>
                  <a:srgbClr val="0000FF"/>
                </a:solidFill>
              </a:rPr>
              <a:t>медицинский</a:t>
            </a:r>
            <a:r>
              <a:rPr lang="ru-RU" sz="1600" dirty="0" smtClean="0">
                <a:solidFill>
                  <a:srgbClr val="0000FF"/>
                </a:solidFill>
              </a:rPr>
              <a:t> факультет Московского университета</a:t>
            </a:r>
            <a:r>
              <a:rPr lang="ru-RU" dirty="0" smtClean="0">
                <a:solidFill>
                  <a:srgbClr val="0000FF"/>
                </a:solidFill>
              </a:rPr>
              <a:t>.</a:t>
            </a:r>
          </a:p>
          <a:p>
            <a:pPr>
              <a:spcBef>
                <a:spcPct val="50000"/>
              </a:spcBef>
            </a:pPr>
            <a:r>
              <a:rPr lang="ru-RU" sz="1600" dirty="0" smtClean="0">
                <a:solidFill>
                  <a:srgbClr val="0000FF"/>
                </a:solidFill>
              </a:rPr>
              <a:t>С 1903 г – </a:t>
            </a:r>
            <a:r>
              <a:rPr lang="ru-RU" sz="1600" u="sng" dirty="0" smtClean="0">
                <a:solidFill>
                  <a:srgbClr val="0000FF"/>
                </a:solidFill>
              </a:rPr>
              <a:t>доктор</a:t>
            </a:r>
            <a:r>
              <a:rPr lang="ru-RU" sz="1600" dirty="0" smtClean="0">
                <a:solidFill>
                  <a:srgbClr val="0000FF"/>
                </a:solidFill>
              </a:rPr>
              <a:t> </a:t>
            </a:r>
            <a:r>
              <a:rPr lang="ru-RU" sz="1600" b="1" dirty="0" smtClean="0">
                <a:solidFill>
                  <a:srgbClr val="0000FF"/>
                </a:solidFill>
              </a:rPr>
              <a:t>медицины</a:t>
            </a:r>
            <a:r>
              <a:rPr lang="ru-RU" dirty="0" smtClean="0">
                <a:solidFill>
                  <a:srgbClr val="0000FF"/>
                </a:solidFill>
              </a:rPr>
              <a:t>.</a:t>
            </a:r>
          </a:p>
          <a:p>
            <a:pPr>
              <a:spcBef>
                <a:spcPct val="50000"/>
              </a:spcBef>
            </a:pPr>
            <a:r>
              <a:rPr lang="ru-RU" sz="1600" dirty="0" smtClean="0">
                <a:solidFill>
                  <a:srgbClr val="0000FF"/>
                </a:solidFill>
              </a:rPr>
              <a:t>И в 1903 г. закончил </a:t>
            </a:r>
            <a:r>
              <a:rPr lang="ru-RU" sz="1600" b="1" u="sng" dirty="0" smtClean="0">
                <a:solidFill>
                  <a:srgbClr val="0000FF"/>
                </a:solidFill>
              </a:rPr>
              <a:t>физико-математический</a:t>
            </a:r>
            <a:r>
              <a:rPr lang="ru-RU" sz="1600" u="sng" dirty="0" smtClean="0">
                <a:solidFill>
                  <a:srgbClr val="0000FF"/>
                </a:solidFill>
              </a:rPr>
              <a:t> </a:t>
            </a:r>
            <a:r>
              <a:rPr lang="ru-RU" sz="1600" dirty="0" smtClean="0">
                <a:solidFill>
                  <a:srgbClr val="0000FF"/>
                </a:solidFill>
              </a:rPr>
              <a:t>факультет.</a:t>
            </a:r>
          </a:p>
          <a:p>
            <a:pPr>
              <a:spcBef>
                <a:spcPct val="50000"/>
              </a:spcBef>
            </a:pPr>
            <a:r>
              <a:rPr lang="ru-RU" sz="1600" dirty="0" smtClean="0">
                <a:solidFill>
                  <a:srgbClr val="0000FF"/>
                </a:solidFill>
              </a:rPr>
              <a:t>В </a:t>
            </a:r>
            <a:r>
              <a:rPr lang="ru-RU" sz="1600" b="1" dirty="0" smtClean="0">
                <a:solidFill>
                  <a:srgbClr val="0000FF"/>
                </a:solidFill>
              </a:rPr>
              <a:t>1927 г</a:t>
            </a:r>
            <a:r>
              <a:rPr lang="ru-RU" sz="1600" dirty="0" smtClean="0">
                <a:solidFill>
                  <a:srgbClr val="0000FF"/>
                </a:solidFill>
              </a:rPr>
              <a:t>. создал государственный институт биофизики в Москве.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28860" y="1643050"/>
            <a:ext cx="2643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u="sng" dirty="0" smtClean="0"/>
              <a:t>Физик</a:t>
            </a:r>
            <a:r>
              <a:rPr lang="ru-RU" dirty="0" smtClean="0"/>
              <a:t>, биофизик,</a:t>
            </a:r>
          </a:p>
          <a:p>
            <a:r>
              <a:rPr lang="ru-RU" dirty="0" smtClean="0"/>
              <a:t> геофизик, </a:t>
            </a:r>
            <a:r>
              <a:rPr lang="ru-RU" b="1" i="1" u="sng" dirty="0" smtClean="0"/>
              <a:t>медик</a:t>
            </a:r>
            <a:endParaRPr lang="ru-RU" b="1" i="1" u="sng" dirty="0"/>
          </a:p>
        </p:txBody>
      </p:sp>
      <p:pic>
        <p:nvPicPr>
          <p:cNvPr id="39938" name="Picture 2" descr="Фотография Петр Петрович Лазарев (photo Petr  Lazarev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285860"/>
            <a:ext cx="2005409" cy="2214578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13" name="AutoShape 5"/>
          <p:cNvSpPr>
            <a:spLocks noChangeArrowheads="1"/>
          </p:cNvSpPr>
          <p:nvPr/>
        </p:nvSpPr>
        <p:spPr bwMode="auto">
          <a:xfrm>
            <a:off x="285720" y="3643314"/>
            <a:ext cx="3024188" cy="1295400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2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57150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dirty="0" smtClean="0"/>
              <a:t>Создал ионную</a:t>
            </a:r>
          </a:p>
          <a:p>
            <a:pPr algn="ctr"/>
            <a:r>
              <a:rPr lang="ru-RU" sz="2000" dirty="0" smtClean="0"/>
              <a:t> теорию возбуждения</a:t>
            </a:r>
            <a:endParaRPr lang="ru-RU" sz="2000" dirty="0"/>
          </a:p>
        </p:txBody>
      </p:sp>
      <p:sp>
        <p:nvSpPr>
          <p:cNvPr id="14" name="AutoShape 7"/>
          <p:cNvSpPr>
            <a:spLocks noChangeArrowheads="1"/>
          </p:cNvSpPr>
          <p:nvPr/>
        </p:nvSpPr>
        <p:spPr bwMode="auto">
          <a:xfrm>
            <a:off x="357158" y="5000636"/>
            <a:ext cx="3857652" cy="1295400"/>
          </a:xfrm>
          <a:prstGeom prst="roundRect">
            <a:avLst>
              <a:gd name="adj" fmla="val 16667"/>
            </a:avLst>
          </a:prstGeom>
          <a:solidFill>
            <a:schemeClr val="accent3">
              <a:lumMod val="60000"/>
              <a:lumOff val="40000"/>
            </a:schemeClr>
          </a:solidFill>
          <a:ln w="57150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smtClean="0"/>
              <a:t>Разработал теорию</a:t>
            </a:r>
          </a:p>
          <a:p>
            <a:pPr algn="ctr"/>
            <a:r>
              <a:rPr lang="ru-RU" dirty="0" smtClean="0"/>
              <a:t> </a:t>
            </a:r>
            <a:r>
              <a:rPr lang="ru-RU" b="1" dirty="0" smtClean="0"/>
              <a:t>адаптации</a:t>
            </a:r>
            <a:r>
              <a:rPr lang="ru-RU" dirty="0" smtClean="0"/>
              <a:t> (все органы и ЦНС)</a:t>
            </a:r>
            <a:endParaRPr lang="ru-RU" dirty="0"/>
          </a:p>
        </p:txBody>
      </p:sp>
      <p:sp>
        <p:nvSpPr>
          <p:cNvPr id="15" name="AutoShape 6"/>
          <p:cNvSpPr>
            <a:spLocks noChangeArrowheads="1"/>
          </p:cNvSpPr>
          <p:nvPr/>
        </p:nvSpPr>
        <p:spPr bwMode="auto">
          <a:xfrm>
            <a:off x="5214942" y="3714752"/>
            <a:ext cx="3167063" cy="1295400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57150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dirty="0" smtClean="0"/>
              <a:t>Вывел единый</a:t>
            </a:r>
          </a:p>
          <a:p>
            <a:pPr algn="ctr"/>
            <a:r>
              <a:rPr lang="ru-RU" sz="2000" dirty="0" smtClean="0"/>
              <a:t> закон раздражения</a:t>
            </a:r>
            <a:endParaRPr lang="ru-RU" sz="2000" dirty="0"/>
          </a:p>
        </p:txBody>
      </p:sp>
      <p:sp>
        <p:nvSpPr>
          <p:cNvPr id="17" name="AutoShape 8"/>
          <p:cNvSpPr>
            <a:spLocks noChangeArrowheads="1"/>
          </p:cNvSpPr>
          <p:nvPr/>
        </p:nvSpPr>
        <p:spPr bwMode="auto">
          <a:xfrm>
            <a:off x="4643438" y="5072074"/>
            <a:ext cx="3240088" cy="1295400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chemeClr val="accent5">
                  <a:lumMod val="75000"/>
                  <a:tint val="66000"/>
                  <a:satMod val="160000"/>
                </a:schemeClr>
              </a:gs>
              <a:gs pos="50000">
                <a:schemeClr val="accent5">
                  <a:lumMod val="75000"/>
                  <a:tint val="44500"/>
                  <a:satMod val="160000"/>
                </a:schemeClr>
              </a:gs>
              <a:gs pos="100000">
                <a:schemeClr val="accent5">
                  <a:lumMod val="75000"/>
                  <a:tint val="23500"/>
                  <a:satMod val="160000"/>
                </a:schemeClr>
              </a:gs>
            </a:gsLst>
            <a:lin ang="5400000" scaled="1"/>
            <a:tileRect/>
          </a:gradFill>
          <a:ln w="57150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dirty="0" smtClean="0"/>
              <a:t>Исследование магнитной</a:t>
            </a:r>
          </a:p>
          <a:p>
            <a:pPr algn="ctr"/>
            <a:r>
              <a:rPr lang="ru-RU" sz="2000" dirty="0" smtClean="0"/>
              <a:t> аномалии</a:t>
            </a:r>
            <a:endParaRPr lang="ru-R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3500430" y="3286124"/>
            <a:ext cx="15716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u="sng" dirty="0" smtClean="0">
                <a:solidFill>
                  <a:srgbClr val="00B050"/>
                </a:solidFill>
              </a:rPr>
              <a:t>Вопрос:</a:t>
            </a:r>
            <a:r>
              <a:rPr lang="ru-RU" i="1" dirty="0" smtClean="0">
                <a:solidFill>
                  <a:srgbClr val="00B050"/>
                </a:solidFill>
              </a:rPr>
              <a:t> Как долго институт просуществовал?</a:t>
            </a:r>
            <a:endParaRPr lang="ru-RU" i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357166"/>
            <a:ext cx="8572560" cy="1877437"/>
          </a:xfrm>
          <a:prstGeom prst="rect">
            <a:avLst/>
          </a:prstGeom>
          <a:gradFill flip="none" rotWithShape="1">
            <a:gsLst>
              <a:gs pos="0">
                <a:srgbClr val="40F849">
                  <a:tint val="66000"/>
                  <a:satMod val="160000"/>
                </a:srgbClr>
              </a:gs>
              <a:gs pos="50000">
                <a:srgbClr val="40F849">
                  <a:tint val="44500"/>
                  <a:satMod val="160000"/>
                </a:srgbClr>
              </a:gs>
              <a:gs pos="100000">
                <a:srgbClr val="40F849">
                  <a:tint val="23500"/>
                  <a:satMod val="160000"/>
                </a:srgbClr>
              </a:gs>
            </a:gsLst>
            <a:lin ang="135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Биомеханика</a:t>
            </a:r>
            <a:r>
              <a:rPr lang="ru-RU" sz="2800" b="1" dirty="0" smtClean="0">
                <a:solidFill>
                  <a:srgbClr val="FF0000"/>
                </a:solidFill>
              </a:rPr>
              <a:t>- </a:t>
            </a:r>
            <a:r>
              <a:rPr lang="ru-RU" sz="2800" dirty="0" smtClean="0">
                <a:solidFill>
                  <a:srgbClr val="0000FF"/>
                </a:solidFill>
              </a:rPr>
              <a:t>это раздел биофизики, посвященный изучению </a:t>
            </a:r>
            <a:r>
              <a:rPr lang="ru-RU" sz="2800" b="1" i="1" dirty="0" smtClean="0">
                <a:solidFill>
                  <a:srgbClr val="0000FF"/>
                </a:solidFill>
              </a:rPr>
              <a:t>механических</a:t>
            </a:r>
            <a:r>
              <a:rPr lang="ru-RU" sz="2800" dirty="0" smtClean="0">
                <a:solidFill>
                  <a:srgbClr val="0000FF"/>
                </a:solidFill>
              </a:rPr>
              <a:t> свойств живых тканей, а также </a:t>
            </a:r>
            <a:r>
              <a:rPr lang="ru-RU" sz="2800" b="1" dirty="0" smtClean="0">
                <a:solidFill>
                  <a:srgbClr val="0000FF"/>
                </a:solidFill>
              </a:rPr>
              <a:t>механических процессов </a:t>
            </a:r>
            <a:r>
              <a:rPr lang="ru-RU" sz="2800" dirty="0" smtClean="0">
                <a:solidFill>
                  <a:srgbClr val="0000FF"/>
                </a:solidFill>
              </a:rPr>
              <a:t>в организме.</a:t>
            </a:r>
            <a:endParaRPr lang="ru-RU" sz="2800" dirty="0">
              <a:solidFill>
                <a:srgbClr val="0000FF"/>
              </a:solidFill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/>
          <a:srcRect b="2513"/>
          <a:stretch>
            <a:fillRect/>
          </a:stretch>
        </p:blipFill>
        <p:spPr bwMode="auto">
          <a:xfrm>
            <a:off x="5072066" y="2285992"/>
            <a:ext cx="3857652" cy="4111632"/>
          </a:xfrm>
          <a:prstGeom prst="rect">
            <a:avLst/>
          </a:prstGeom>
          <a:noFill/>
        </p:spPr>
      </p:pic>
      <p:pic>
        <p:nvPicPr>
          <p:cNvPr id="5" name="Picture 1" descr="C:\Documents and Settings\1\Мои документы\Мои рисунки\мышечная ткань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214554"/>
            <a:ext cx="4714908" cy="428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Скругленный прямоугольник 70"/>
          <p:cNvSpPr/>
          <p:nvPr/>
        </p:nvSpPr>
        <p:spPr>
          <a:xfrm>
            <a:off x="6072198" y="3643314"/>
            <a:ext cx="2786082" cy="2500330"/>
          </a:xfrm>
          <a:prstGeom prst="roundRect">
            <a:avLst/>
          </a:prstGeom>
          <a:solidFill>
            <a:srgbClr val="3BFDB3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2817" name="Rectangle 1"/>
          <p:cNvSpPr>
            <a:spLocks noChangeArrowheads="1"/>
          </p:cNvSpPr>
          <p:nvPr/>
        </p:nvSpPr>
        <p:spPr bwMode="auto">
          <a:xfrm>
            <a:off x="428596" y="214290"/>
            <a:ext cx="835824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600" b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Механические волны Уравнение  плоской волны</a:t>
            </a:r>
            <a:endParaRPr lang="ru-RU" sz="3600" dirty="0" smtClean="0"/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endParaRPr kumimoji="0" lang="ru-RU" sz="36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1428736"/>
            <a:ext cx="83582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Механическая волна</a:t>
            </a:r>
            <a:r>
              <a:rPr lang="ru-RU" sz="2400" dirty="0" smtClean="0">
                <a:solidFill>
                  <a:srgbClr val="0000FF"/>
                </a:solidFill>
              </a:rPr>
              <a:t>-это распространение </a:t>
            </a:r>
            <a:r>
              <a:rPr lang="ru-RU" sz="2400" u="sng" dirty="0" smtClean="0">
                <a:solidFill>
                  <a:srgbClr val="0000FF"/>
                </a:solidFill>
              </a:rPr>
              <a:t>механических</a:t>
            </a:r>
            <a:r>
              <a:rPr lang="ru-RU" sz="2400" dirty="0" smtClean="0">
                <a:solidFill>
                  <a:srgbClr val="0000FF"/>
                </a:solidFill>
              </a:rPr>
              <a:t> колебаний в упругой среде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162819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62818" name="Object 2"/>
          <p:cNvGraphicFramePr>
            <a:graphicFrameLocks noChangeAspect="1"/>
          </p:cNvGraphicFramePr>
          <p:nvPr/>
        </p:nvGraphicFramePr>
        <p:xfrm>
          <a:off x="6265863" y="2428875"/>
          <a:ext cx="1754187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903" name="Формула" r:id="rId3" imgW="647640" imgH="203040" progId="Equation.3">
                  <p:embed/>
                </p:oleObj>
              </mc:Choice>
              <mc:Fallback>
                <p:oleObj name="Формула" r:id="rId3" imgW="647640" imgH="203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65863" y="2428875"/>
                        <a:ext cx="1754187" cy="628650"/>
                      </a:xfrm>
                      <a:prstGeom prst="rect">
                        <a:avLst/>
                      </a:prstGeom>
                      <a:solidFill>
                        <a:srgbClr val="00FF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282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284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2852" name="Rectangle 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4" name="TextBox 33"/>
          <p:cNvSpPr txBox="1"/>
          <p:nvPr/>
        </p:nvSpPr>
        <p:spPr>
          <a:xfrm>
            <a:off x="357158" y="4143380"/>
            <a:ext cx="2632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00FF"/>
                </a:solidFill>
              </a:rPr>
              <a:t> 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57158" y="2285992"/>
            <a:ext cx="5256567" cy="156966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2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l="100000" b="100000"/>
            </a:path>
            <a:tileRect t="-100000" r="-100000"/>
          </a:gradFill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Уравнение волны описывает</a:t>
            </a:r>
          </a:p>
          <a:p>
            <a:r>
              <a:rPr lang="ru-RU" sz="2400" dirty="0" smtClean="0">
                <a:solidFill>
                  <a:srgbClr val="0000FF"/>
                </a:solidFill>
              </a:rPr>
              <a:t>зависимость </a:t>
            </a:r>
            <a:r>
              <a:rPr lang="ru-RU" sz="2400" u="sng" dirty="0" smtClean="0">
                <a:solidFill>
                  <a:srgbClr val="0000FF"/>
                </a:solidFill>
              </a:rPr>
              <a:t>смещения </a:t>
            </a:r>
            <a:r>
              <a:rPr lang="en-US" sz="2400" b="1" u="sng" dirty="0" smtClean="0">
                <a:solidFill>
                  <a:srgbClr val="0000FF"/>
                </a:solidFill>
              </a:rPr>
              <a:t>S</a:t>
            </a:r>
            <a:endParaRPr lang="ru-RU" sz="2400" b="1" u="sng" dirty="0" smtClean="0">
              <a:solidFill>
                <a:srgbClr val="0000FF"/>
              </a:solidFill>
            </a:endParaRPr>
          </a:p>
          <a:p>
            <a:r>
              <a:rPr lang="ru-RU" sz="2400" u="sng" dirty="0" smtClean="0">
                <a:solidFill>
                  <a:srgbClr val="0000FF"/>
                </a:solidFill>
              </a:rPr>
              <a:t>частиц среды от координаты </a:t>
            </a:r>
            <a:r>
              <a:rPr lang="ru-RU" sz="2400" b="1" u="sng" dirty="0" smtClean="0">
                <a:solidFill>
                  <a:srgbClr val="0000FF"/>
                </a:solidFill>
              </a:rPr>
              <a:t>Х</a:t>
            </a:r>
            <a:r>
              <a:rPr lang="ru-RU" sz="2400" u="sng" dirty="0" smtClean="0">
                <a:solidFill>
                  <a:srgbClr val="0000FF"/>
                </a:solidFill>
              </a:rPr>
              <a:t> </a:t>
            </a:r>
          </a:p>
          <a:p>
            <a:r>
              <a:rPr lang="ru-RU" sz="2400" u="sng" dirty="0" smtClean="0">
                <a:solidFill>
                  <a:srgbClr val="0000FF"/>
                </a:solidFill>
              </a:rPr>
              <a:t>и времени </a:t>
            </a:r>
            <a:r>
              <a:rPr lang="en-US" sz="2400" b="1" u="sng" dirty="0" smtClean="0">
                <a:solidFill>
                  <a:srgbClr val="0000FF"/>
                </a:solidFill>
              </a:rPr>
              <a:t>t</a:t>
            </a:r>
            <a:endParaRPr lang="ru-RU" sz="2400" b="1" u="sng" dirty="0">
              <a:solidFill>
                <a:srgbClr val="0000FF"/>
              </a:solidFill>
            </a:endParaRPr>
          </a:p>
        </p:txBody>
      </p:sp>
      <p:sp>
        <p:nvSpPr>
          <p:cNvPr id="162854" name="Rectangle 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45" name="Group 6"/>
          <p:cNvGrpSpPr>
            <a:grpSpLocks noChangeAspect="1"/>
          </p:cNvGrpSpPr>
          <p:nvPr/>
        </p:nvGrpSpPr>
        <p:grpSpPr bwMode="auto">
          <a:xfrm>
            <a:off x="2643174" y="3643314"/>
            <a:ext cx="6186412" cy="2786082"/>
            <a:chOff x="2420" y="2675"/>
            <a:chExt cx="6777" cy="2867"/>
          </a:xfrm>
        </p:grpSpPr>
        <p:sp>
          <p:nvSpPr>
            <p:cNvPr id="46" name="AutoShape 28"/>
            <p:cNvSpPr>
              <a:spLocks noChangeAspect="1" noChangeArrowheads="1" noTextEdit="1"/>
            </p:cNvSpPr>
            <p:nvPr/>
          </p:nvSpPr>
          <p:spPr bwMode="auto">
            <a:xfrm>
              <a:off x="2420" y="2675"/>
              <a:ext cx="6777" cy="2867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" name="Freeform 27"/>
            <p:cNvSpPr>
              <a:spLocks/>
            </p:cNvSpPr>
            <p:nvPr/>
          </p:nvSpPr>
          <p:spPr bwMode="auto">
            <a:xfrm>
              <a:off x="3267" y="3093"/>
              <a:ext cx="565" cy="418"/>
            </a:xfrm>
            <a:custGeom>
              <a:avLst/>
              <a:gdLst/>
              <a:ahLst/>
              <a:cxnLst>
                <a:cxn ang="0">
                  <a:pos x="0" y="540"/>
                </a:cxn>
                <a:cxn ang="0">
                  <a:pos x="360" y="0"/>
                </a:cxn>
                <a:cxn ang="0">
                  <a:pos x="720" y="540"/>
                </a:cxn>
              </a:cxnLst>
              <a:rect l="0" t="0" r="r" b="b"/>
              <a:pathLst>
                <a:path w="720" h="540">
                  <a:moveTo>
                    <a:pt x="0" y="540"/>
                  </a:moveTo>
                  <a:cubicBezTo>
                    <a:pt x="120" y="270"/>
                    <a:pt x="240" y="0"/>
                    <a:pt x="360" y="0"/>
                  </a:cubicBezTo>
                  <a:cubicBezTo>
                    <a:pt x="480" y="0"/>
                    <a:pt x="690" y="420"/>
                    <a:pt x="720" y="54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8" name="Line 26"/>
            <p:cNvSpPr>
              <a:spLocks noChangeShapeType="1"/>
            </p:cNvSpPr>
            <p:nvPr/>
          </p:nvSpPr>
          <p:spPr bwMode="auto">
            <a:xfrm flipH="1">
              <a:off x="2844" y="3511"/>
              <a:ext cx="42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9" name="Line 25"/>
            <p:cNvSpPr>
              <a:spLocks noChangeShapeType="1"/>
            </p:cNvSpPr>
            <p:nvPr/>
          </p:nvSpPr>
          <p:spPr bwMode="auto">
            <a:xfrm>
              <a:off x="3832" y="3511"/>
              <a:ext cx="84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" name="Line 24"/>
            <p:cNvSpPr>
              <a:spLocks noChangeShapeType="1"/>
            </p:cNvSpPr>
            <p:nvPr/>
          </p:nvSpPr>
          <p:spPr bwMode="auto">
            <a:xfrm flipH="1">
              <a:off x="2658" y="4321"/>
              <a:ext cx="565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1" name="Line 23"/>
            <p:cNvSpPr>
              <a:spLocks noChangeShapeType="1"/>
            </p:cNvSpPr>
            <p:nvPr/>
          </p:nvSpPr>
          <p:spPr bwMode="auto">
            <a:xfrm>
              <a:off x="4364" y="4317"/>
              <a:ext cx="564" cy="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2" name="Freeform 22"/>
            <p:cNvSpPr>
              <a:spLocks/>
            </p:cNvSpPr>
            <p:nvPr/>
          </p:nvSpPr>
          <p:spPr bwMode="auto">
            <a:xfrm>
              <a:off x="3227" y="3777"/>
              <a:ext cx="1130" cy="1069"/>
            </a:xfrm>
            <a:custGeom>
              <a:avLst/>
              <a:gdLst/>
              <a:ahLst/>
              <a:cxnLst>
                <a:cxn ang="0">
                  <a:pos x="0" y="840"/>
                </a:cxn>
                <a:cxn ang="0">
                  <a:pos x="360" y="1560"/>
                </a:cxn>
                <a:cxn ang="0">
                  <a:pos x="720" y="120"/>
                </a:cxn>
                <a:cxn ang="0">
                  <a:pos x="1080" y="840"/>
                </a:cxn>
              </a:cxnLst>
              <a:rect l="0" t="0" r="r" b="b"/>
              <a:pathLst>
                <a:path w="1080" h="1680">
                  <a:moveTo>
                    <a:pt x="0" y="840"/>
                  </a:moveTo>
                  <a:cubicBezTo>
                    <a:pt x="120" y="1260"/>
                    <a:pt x="240" y="1680"/>
                    <a:pt x="360" y="1560"/>
                  </a:cubicBezTo>
                  <a:cubicBezTo>
                    <a:pt x="480" y="1440"/>
                    <a:pt x="600" y="240"/>
                    <a:pt x="720" y="120"/>
                  </a:cubicBezTo>
                  <a:cubicBezTo>
                    <a:pt x="840" y="0"/>
                    <a:pt x="1020" y="690"/>
                    <a:pt x="1080" y="84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3" name="Freeform 21"/>
            <p:cNvSpPr>
              <a:spLocks/>
            </p:cNvSpPr>
            <p:nvPr/>
          </p:nvSpPr>
          <p:spPr bwMode="auto">
            <a:xfrm>
              <a:off x="3188" y="4963"/>
              <a:ext cx="2118" cy="435"/>
            </a:xfrm>
            <a:custGeom>
              <a:avLst/>
              <a:gdLst/>
              <a:ahLst/>
              <a:cxnLst>
                <a:cxn ang="0">
                  <a:pos x="0" y="390"/>
                </a:cxn>
                <a:cxn ang="0">
                  <a:pos x="540" y="29"/>
                </a:cxn>
                <a:cxn ang="0">
                  <a:pos x="1379" y="563"/>
                </a:cxn>
                <a:cxn ang="0">
                  <a:pos x="2160" y="29"/>
                </a:cxn>
                <a:cxn ang="0">
                  <a:pos x="2700" y="390"/>
                </a:cxn>
              </a:cxnLst>
              <a:rect l="0" t="0" r="r" b="b"/>
              <a:pathLst>
                <a:path w="2700" h="563">
                  <a:moveTo>
                    <a:pt x="0" y="390"/>
                  </a:moveTo>
                  <a:cubicBezTo>
                    <a:pt x="150" y="194"/>
                    <a:pt x="310" y="0"/>
                    <a:pt x="540" y="29"/>
                  </a:cubicBezTo>
                  <a:cubicBezTo>
                    <a:pt x="770" y="58"/>
                    <a:pt x="1109" y="563"/>
                    <a:pt x="1379" y="563"/>
                  </a:cubicBezTo>
                  <a:cubicBezTo>
                    <a:pt x="1649" y="563"/>
                    <a:pt x="1940" y="58"/>
                    <a:pt x="2160" y="29"/>
                  </a:cubicBezTo>
                  <a:cubicBezTo>
                    <a:pt x="2380" y="0"/>
                    <a:pt x="2535" y="194"/>
                    <a:pt x="2700" y="39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4" name="Line 20"/>
            <p:cNvSpPr>
              <a:spLocks noChangeShapeType="1"/>
            </p:cNvSpPr>
            <p:nvPr/>
          </p:nvSpPr>
          <p:spPr bwMode="auto">
            <a:xfrm flipH="1">
              <a:off x="2624" y="5264"/>
              <a:ext cx="564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5" name="Line 19"/>
            <p:cNvSpPr>
              <a:spLocks noChangeShapeType="1"/>
            </p:cNvSpPr>
            <p:nvPr/>
          </p:nvSpPr>
          <p:spPr bwMode="auto">
            <a:xfrm>
              <a:off x="5306" y="5264"/>
              <a:ext cx="564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6" name="Text Box 18"/>
            <p:cNvSpPr txBox="1">
              <a:spLocks noChangeArrowheads="1"/>
            </p:cNvSpPr>
            <p:nvPr/>
          </p:nvSpPr>
          <p:spPr bwMode="auto">
            <a:xfrm>
              <a:off x="5728" y="5264"/>
              <a:ext cx="564" cy="2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Х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7" name="Freeform 17"/>
            <p:cNvSpPr>
              <a:spLocks/>
            </p:cNvSpPr>
            <p:nvPr/>
          </p:nvSpPr>
          <p:spPr bwMode="auto">
            <a:xfrm>
              <a:off x="6514" y="3279"/>
              <a:ext cx="1836" cy="1207"/>
            </a:xfrm>
            <a:custGeom>
              <a:avLst/>
              <a:gdLst/>
              <a:ahLst/>
              <a:cxnLst>
                <a:cxn ang="0">
                  <a:pos x="0" y="840"/>
                </a:cxn>
                <a:cxn ang="0">
                  <a:pos x="540" y="120"/>
                </a:cxn>
                <a:cxn ang="0">
                  <a:pos x="1260" y="1560"/>
                </a:cxn>
                <a:cxn ang="0">
                  <a:pos x="1800" y="120"/>
                </a:cxn>
                <a:cxn ang="0">
                  <a:pos x="2340" y="1020"/>
                </a:cxn>
              </a:cxnLst>
              <a:rect l="0" t="0" r="r" b="b"/>
              <a:pathLst>
                <a:path w="2340" h="1560">
                  <a:moveTo>
                    <a:pt x="0" y="840"/>
                  </a:moveTo>
                  <a:cubicBezTo>
                    <a:pt x="165" y="420"/>
                    <a:pt x="330" y="0"/>
                    <a:pt x="540" y="120"/>
                  </a:cubicBezTo>
                  <a:cubicBezTo>
                    <a:pt x="750" y="240"/>
                    <a:pt x="1050" y="1560"/>
                    <a:pt x="1260" y="1560"/>
                  </a:cubicBezTo>
                  <a:cubicBezTo>
                    <a:pt x="1470" y="1560"/>
                    <a:pt x="1620" y="210"/>
                    <a:pt x="1800" y="120"/>
                  </a:cubicBezTo>
                  <a:cubicBezTo>
                    <a:pt x="1980" y="30"/>
                    <a:pt x="2160" y="525"/>
                    <a:pt x="2340" y="102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8" name="Line 16"/>
            <p:cNvSpPr>
              <a:spLocks noChangeShapeType="1"/>
            </p:cNvSpPr>
            <p:nvPr/>
          </p:nvSpPr>
          <p:spPr bwMode="auto">
            <a:xfrm flipV="1">
              <a:off x="6514" y="2814"/>
              <a:ext cx="0" cy="111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9" name="Line 15"/>
            <p:cNvSpPr>
              <a:spLocks noChangeShapeType="1"/>
            </p:cNvSpPr>
            <p:nvPr/>
          </p:nvSpPr>
          <p:spPr bwMode="auto">
            <a:xfrm>
              <a:off x="6514" y="3929"/>
              <a:ext cx="24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0" name="Text Box 14"/>
            <p:cNvSpPr txBox="1">
              <a:spLocks noChangeArrowheads="1"/>
            </p:cNvSpPr>
            <p:nvPr/>
          </p:nvSpPr>
          <p:spPr bwMode="auto">
            <a:xfrm>
              <a:off x="8632" y="3929"/>
              <a:ext cx="565" cy="2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ea typeface="Times New Roman" pitchFamily="18" charset="0"/>
                </a:rPr>
                <a:t>Х</a:t>
              </a:r>
              <a:endPara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</a:endParaRPr>
            </a:p>
          </p:txBody>
        </p:sp>
        <p:sp>
          <p:nvSpPr>
            <p:cNvPr id="61" name="Text Box 13"/>
            <p:cNvSpPr txBox="1">
              <a:spLocks noChangeArrowheads="1"/>
            </p:cNvSpPr>
            <p:nvPr/>
          </p:nvSpPr>
          <p:spPr bwMode="auto">
            <a:xfrm>
              <a:off x="6232" y="2675"/>
              <a:ext cx="423" cy="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0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ea typeface="Times New Roman" pitchFamily="18" charset="0"/>
                </a:rPr>
                <a:t>S</a:t>
              </a:r>
              <a:endPara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</a:endParaRPr>
            </a:p>
          </p:txBody>
        </p:sp>
        <p:sp>
          <p:nvSpPr>
            <p:cNvPr id="62" name="Line 12"/>
            <p:cNvSpPr>
              <a:spLocks noChangeShapeType="1"/>
            </p:cNvSpPr>
            <p:nvPr/>
          </p:nvSpPr>
          <p:spPr bwMode="auto">
            <a:xfrm>
              <a:off x="6514" y="4626"/>
              <a:ext cx="1271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3" name="Line 11"/>
            <p:cNvSpPr>
              <a:spLocks noChangeShapeType="1"/>
            </p:cNvSpPr>
            <p:nvPr/>
          </p:nvSpPr>
          <p:spPr bwMode="auto">
            <a:xfrm>
              <a:off x="6514" y="4486"/>
              <a:ext cx="0" cy="27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4" name="Line 10"/>
            <p:cNvSpPr>
              <a:spLocks noChangeShapeType="1"/>
            </p:cNvSpPr>
            <p:nvPr/>
          </p:nvSpPr>
          <p:spPr bwMode="auto">
            <a:xfrm>
              <a:off x="7785" y="4486"/>
              <a:ext cx="0" cy="27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5" name="Text Box 9"/>
            <p:cNvSpPr txBox="1">
              <a:spLocks noChangeArrowheads="1"/>
            </p:cNvSpPr>
            <p:nvPr/>
          </p:nvSpPr>
          <p:spPr bwMode="auto">
            <a:xfrm>
              <a:off x="6938" y="4347"/>
              <a:ext cx="565" cy="2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dirty="0" err="1" smtClean="0">
                  <a:ln>
                    <a:noFill/>
                  </a:ln>
                  <a:solidFill>
                    <a:srgbClr val="0000FF"/>
                  </a:solidFill>
                  <a:effectLst/>
                  <a:ea typeface="Times New Roman" pitchFamily="18" charset="0"/>
                </a:rPr>
                <a:t>λ</a:t>
              </a:r>
              <a:endPara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</a:endParaRPr>
            </a:p>
          </p:txBody>
        </p:sp>
        <p:sp>
          <p:nvSpPr>
            <p:cNvPr id="66" name="Text Box 8"/>
            <p:cNvSpPr txBox="1">
              <a:spLocks noChangeArrowheads="1"/>
            </p:cNvSpPr>
            <p:nvPr/>
          </p:nvSpPr>
          <p:spPr bwMode="auto">
            <a:xfrm>
              <a:off x="6232" y="3790"/>
              <a:ext cx="282" cy="2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0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7" name="Line 7"/>
            <p:cNvSpPr>
              <a:spLocks noChangeShapeType="1"/>
            </p:cNvSpPr>
            <p:nvPr/>
          </p:nvSpPr>
          <p:spPr bwMode="auto">
            <a:xfrm>
              <a:off x="3550" y="2814"/>
              <a:ext cx="0" cy="292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68" name="Прямоугольник 67"/>
          <p:cNvSpPr/>
          <p:nvPr/>
        </p:nvSpPr>
        <p:spPr>
          <a:xfrm>
            <a:off x="2643174" y="3786190"/>
            <a:ext cx="3357586" cy="26432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62853" name="Object 37"/>
          <p:cNvGraphicFramePr>
            <a:graphicFrameLocks noChangeAspect="1"/>
          </p:cNvGraphicFramePr>
          <p:nvPr/>
        </p:nvGraphicFramePr>
        <p:xfrm>
          <a:off x="285720" y="4286256"/>
          <a:ext cx="3190876" cy="1166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904" name="Формула" r:id="rId5" imgW="1612800" imgH="558720" progId="Equation.3">
                  <p:embed/>
                </p:oleObj>
              </mc:Choice>
              <mc:Fallback>
                <p:oleObj name="Формула" r:id="rId5" imgW="1612800" imgH="55872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20" y="4286256"/>
                        <a:ext cx="3190876" cy="1166813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TextBox 38"/>
          <p:cNvSpPr txBox="1"/>
          <p:nvPr/>
        </p:nvSpPr>
        <p:spPr>
          <a:xfrm>
            <a:off x="357158" y="5429264"/>
            <a:ext cx="32861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 </a:t>
            </a:r>
            <a:endParaRPr lang="ru-RU" dirty="0" smtClean="0">
              <a:solidFill>
                <a:srgbClr val="0000FF"/>
              </a:solidFill>
            </a:endParaRPr>
          </a:p>
          <a:p>
            <a:r>
              <a:rPr lang="ru-RU" b="1" dirty="0" smtClean="0">
                <a:solidFill>
                  <a:srgbClr val="0000FF"/>
                </a:solidFill>
              </a:rPr>
              <a:t>Уравнение плоской </a:t>
            </a:r>
            <a:endParaRPr lang="en-US" b="1" dirty="0" smtClean="0">
              <a:solidFill>
                <a:srgbClr val="0000FF"/>
              </a:solidFill>
            </a:endParaRPr>
          </a:p>
          <a:p>
            <a:pPr algn="ctr"/>
            <a:r>
              <a:rPr lang="ru-RU" b="1" dirty="0" smtClean="0">
                <a:solidFill>
                  <a:srgbClr val="0000FF"/>
                </a:solidFill>
              </a:rPr>
              <a:t>волны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571868" y="3929066"/>
            <a:ext cx="2643206" cy="22467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00FF"/>
                </a:solidFill>
              </a:rPr>
              <a:t>A- </a:t>
            </a:r>
            <a:r>
              <a:rPr lang="ru-RU" sz="2000" dirty="0" smtClean="0">
                <a:solidFill>
                  <a:srgbClr val="0000FF"/>
                </a:solidFill>
              </a:rPr>
              <a:t>амплитуда</a:t>
            </a:r>
          </a:p>
          <a:p>
            <a:r>
              <a:rPr lang="ru-RU" dirty="0" smtClean="0"/>
              <a:t>     </a:t>
            </a:r>
            <a:r>
              <a:rPr lang="ru-RU" sz="2000" dirty="0" smtClean="0">
                <a:solidFill>
                  <a:srgbClr val="0000FF"/>
                </a:solidFill>
              </a:rPr>
              <a:t>- циклическая частота</a:t>
            </a:r>
          </a:p>
          <a:p>
            <a:r>
              <a:rPr lang="en-US" sz="2000" dirty="0" smtClean="0">
                <a:solidFill>
                  <a:srgbClr val="0000FF"/>
                </a:solidFill>
              </a:rPr>
              <a:t>t-</a:t>
            </a:r>
            <a:r>
              <a:rPr lang="ru-RU" sz="2000" dirty="0" smtClean="0">
                <a:solidFill>
                  <a:srgbClr val="0000FF"/>
                </a:solidFill>
              </a:rPr>
              <a:t> время</a:t>
            </a:r>
            <a:endParaRPr lang="en-US" sz="2000" dirty="0" smtClean="0">
              <a:solidFill>
                <a:srgbClr val="0000FF"/>
              </a:solidFill>
            </a:endParaRPr>
          </a:p>
          <a:p>
            <a:r>
              <a:rPr lang="en-US" sz="2000" dirty="0" smtClean="0">
                <a:solidFill>
                  <a:srgbClr val="0000FF"/>
                </a:solidFill>
              </a:rPr>
              <a:t>X-</a:t>
            </a:r>
            <a:r>
              <a:rPr lang="ru-RU" sz="2000" dirty="0" smtClean="0">
                <a:solidFill>
                  <a:srgbClr val="0000FF"/>
                </a:solidFill>
              </a:rPr>
              <a:t>координата</a:t>
            </a:r>
          </a:p>
          <a:p>
            <a:r>
              <a:rPr lang="en-US" sz="2000" dirty="0" smtClean="0">
                <a:solidFill>
                  <a:srgbClr val="0000FF"/>
                </a:solidFill>
              </a:rPr>
              <a:t>V</a:t>
            </a:r>
            <a:r>
              <a:rPr lang="ru-RU" sz="2000" dirty="0" smtClean="0">
                <a:solidFill>
                  <a:srgbClr val="0000FF"/>
                </a:solidFill>
              </a:rPr>
              <a:t>- скорость волны</a:t>
            </a:r>
          </a:p>
          <a:p>
            <a:r>
              <a:rPr lang="en-US" sz="2000" dirty="0" smtClean="0">
                <a:solidFill>
                  <a:srgbClr val="0000FF"/>
                </a:solidFill>
              </a:rPr>
              <a:t>S</a:t>
            </a:r>
            <a:r>
              <a:rPr lang="ru-RU" sz="2000" dirty="0" smtClean="0">
                <a:solidFill>
                  <a:srgbClr val="0000FF"/>
                </a:solidFill>
              </a:rPr>
              <a:t>- смещение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3571868" y="4286256"/>
            <a:ext cx="3914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b="1" dirty="0" smtClean="0">
                <a:solidFill>
                  <a:srgbClr val="0000FF"/>
                </a:solidFill>
                <a:cs typeface="Times New Roman"/>
              </a:rPr>
              <a:t>ω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2214546" y="1714488"/>
            <a:ext cx="3286148" cy="29289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285720" y="1714488"/>
            <a:ext cx="5286412" cy="4031873"/>
          </a:xfrm>
          <a:prstGeom prst="rect">
            <a:avLst/>
          </a:prstGeom>
          <a:solidFill>
            <a:srgbClr val="FFFF00"/>
          </a:solidFill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400" i="1" dirty="0" smtClean="0">
                <a:solidFill>
                  <a:srgbClr val="0000FF"/>
                </a:solidFill>
              </a:rPr>
              <a:t>Амплитуда</a:t>
            </a:r>
            <a:r>
              <a:rPr lang="ru-RU" sz="2400" dirty="0" smtClean="0">
                <a:solidFill>
                  <a:srgbClr val="0000FF"/>
                </a:solidFill>
              </a:rPr>
              <a:t> </a:t>
            </a:r>
            <a:r>
              <a:rPr lang="ru-RU" sz="2400" b="1" dirty="0" smtClean="0">
                <a:solidFill>
                  <a:srgbClr val="0000FF"/>
                </a:solidFill>
              </a:rPr>
              <a:t>А, </a:t>
            </a:r>
            <a:r>
              <a:rPr lang="ru-RU" sz="2400" dirty="0" smtClean="0">
                <a:solidFill>
                  <a:srgbClr val="0000FF"/>
                </a:solidFill>
              </a:rPr>
              <a:t>м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i="1" dirty="0" smtClean="0">
                <a:solidFill>
                  <a:srgbClr val="0000FF"/>
                </a:solidFill>
                <a:ea typeface="Verdana" pitchFamily="34" charset="0"/>
                <a:cs typeface="Verdana" pitchFamily="34" charset="0"/>
              </a:rPr>
              <a:t>Период</a:t>
            </a:r>
            <a:r>
              <a:rPr lang="ru-RU" sz="2400" dirty="0" smtClean="0">
                <a:solidFill>
                  <a:srgbClr val="0000FF"/>
                </a:solidFill>
                <a:ea typeface="Verdana" pitchFamily="34" charset="0"/>
                <a:cs typeface="Verdana" pitchFamily="34" charset="0"/>
              </a:rPr>
              <a:t> </a:t>
            </a:r>
            <a:r>
              <a:rPr lang="ru-RU" sz="2400" b="1" dirty="0" smtClean="0">
                <a:solidFill>
                  <a:srgbClr val="0000FF"/>
                </a:solidFill>
                <a:ea typeface="Verdana" pitchFamily="34" charset="0"/>
                <a:cs typeface="Verdana" pitchFamily="34" charset="0"/>
              </a:rPr>
              <a:t>Т</a:t>
            </a:r>
            <a:r>
              <a:rPr lang="ru-RU" sz="3600" dirty="0" smtClean="0">
                <a:solidFill>
                  <a:srgbClr val="0000FF"/>
                </a:solidFill>
                <a:ea typeface="Verdana" pitchFamily="34" charset="0"/>
                <a:cs typeface="Verdana" pitchFamily="34" charset="0"/>
              </a:rPr>
              <a:t>, </a:t>
            </a:r>
            <a:r>
              <a:rPr lang="ru-RU" sz="1600" dirty="0" smtClean="0">
                <a:solidFill>
                  <a:srgbClr val="0000FF"/>
                </a:solidFill>
                <a:ea typeface="Verdana" pitchFamily="34" charset="0"/>
                <a:cs typeface="Verdana" pitchFamily="34" charset="0"/>
              </a:rPr>
              <a:t>с.</a:t>
            </a:r>
            <a:r>
              <a:rPr lang="ru-RU" sz="3600" dirty="0" smtClean="0">
                <a:solidFill>
                  <a:srgbClr val="0000FF"/>
                </a:solidFill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ea typeface="Verdana" pitchFamily="34" charset="0"/>
                <a:cs typeface="Verdana" pitchFamily="34" charset="0"/>
              </a:rPr>
              <a:t>Это время одного полного   колебания.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i="1" dirty="0" smtClean="0">
                <a:solidFill>
                  <a:srgbClr val="0000FF"/>
                </a:solidFill>
                <a:ea typeface="Verdana" pitchFamily="34" charset="0"/>
                <a:cs typeface="Verdana" pitchFamily="34" charset="0"/>
              </a:rPr>
              <a:t>Частота </a:t>
            </a:r>
            <a:r>
              <a:rPr lang="el-GR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ν</a:t>
            </a:r>
            <a:r>
              <a:rPr lang="ru-RU" sz="2400" b="1" dirty="0" smtClean="0">
                <a:solidFill>
                  <a:srgbClr val="0000FF"/>
                </a:solidFill>
                <a:cs typeface="Times New Roman"/>
              </a:rPr>
              <a:t>, </a:t>
            </a:r>
            <a:r>
              <a:rPr lang="ru-RU" sz="2400" dirty="0" smtClean="0">
                <a:solidFill>
                  <a:srgbClr val="0000FF"/>
                </a:solidFill>
                <a:cs typeface="Times New Roman"/>
              </a:rPr>
              <a:t>Гц </a:t>
            </a:r>
            <a:r>
              <a:rPr lang="ru-RU" sz="1600" dirty="0" smtClean="0">
                <a:cs typeface="Times New Roman"/>
              </a:rPr>
              <a:t>Это число колебаний за  единицу времени.</a:t>
            </a:r>
            <a:endParaRPr lang="ru-RU" sz="1600" b="1" dirty="0" smtClean="0">
              <a:ea typeface="Verdana" pitchFamily="34" charset="0"/>
              <a:cs typeface="Verdana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400" b="1" dirty="0" smtClean="0">
                <a:solidFill>
                  <a:srgbClr val="0000FF"/>
                </a:solidFill>
              </a:rPr>
              <a:t>Длина волны</a:t>
            </a:r>
            <a:r>
              <a:rPr lang="ru-RU" sz="2400" dirty="0" smtClean="0">
                <a:solidFill>
                  <a:srgbClr val="0000FF"/>
                </a:solidFill>
              </a:rPr>
              <a:t>     м. </a:t>
            </a:r>
            <a:r>
              <a:rPr lang="ru-RU" sz="1600" dirty="0" smtClean="0"/>
              <a:t>Это путь, пройденный волной за период.  </a:t>
            </a:r>
            <a:r>
              <a:rPr lang="ru-RU" sz="2400" dirty="0" smtClean="0">
                <a:solidFill>
                  <a:srgbClr val="0000FF"/>
                </a:solidFill>
              </a:rPr>
              <a:t/>
            </a:r>
            <a:br>
              <a:rPr lang="ru-RU" sz="2400" dirty="0" smtClean="0">
                <a:solidFill>
                  <a:srgbClr val="0000FF"/>
                </a:solidFill>
              </a:rPr>
            </a:br>
            <a:r>
              <a:rPr lang="ru-RU" sz="2000" b="1" i="1" dirty="0" smtClean="0">
                <a:solidFill>
                  <a:srgbClr val="00B050"/>
                </a:solidFill>
              </a:rPr>
              <a:t>Иначе:</a:t>
            </a:r>
            <a:r>
              <a:rPr lang="ru-RU" sz="2000" i="1" dirty="0" smtClean="0">
                <a:solidFill>
                  <a:srgbClr val="00B050"/>
                </a:solidFill>
              </a:rPr>
              <a:t> </a:t>
            </a:r>
            <a:r>
              <a:rPr lang="ru-RU" sz="1600" dirty="0" smtClean="0">
                <a:solidFill>
                  <a:srgbClr val="0000FF"/>
                </a:solidFill>
              </a:rPr>
              <a:t>Это расстояние между двумя точками, колеблющимися в одинаковых фазах.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dirty="0" smtClean="0">
                <a:solidFill>
                  <a:srgbClr val="0000FF"/>
                </a:solidFill>
              </a:rPr>
              <a:t>Скорость волны </a:t>
            </a:r>
            <a:r>
              <a:rPr lang="en-US" sz="2400" b="1" dirty="0" smtClean="0">
                <a:solidFill>
                  <a:srgbClr val="0000FF"/>
                </a:solidFill>
              </a:rPr>
              <a:t>v</a:t>
            </a:r>
            <a:r>
              <a:rPr lang="ru-RU" sz="2400" b="1" dirty="0" smtClean="0">
                <a:solidFill>
                  <a:srgbClr val="0000FF"/>
                </a:solidFill>
              </a:rPr>
              <a:t> </a:t>
            </a:r>
            <a:r>
              <a:rPr lang="ru-RU" sz="2400" dirty="0" smtClean="0">
                <a:solidFill>
                  <a:srgbClr val="0000FF"/>
                </a:solidFill>
              </a:rPr>
              <a:t>м</a:t>
            </a:r>
            <a:r>
              <a:rPr lang="en-US" sz="2400" dirty="0" smtClean="0">
                <a:solidFill>
                  <a:srgbClr val="0000FF"/>
                </a:solidFill>
              </a:rPr>
              <a:t>/</a:t>
            </a:r>
            <a:r>
              <a:rPr lang="ru-RU" sz="2400" dirty="0" smtClean="0">
                <a:solidFill>
                  <a:srgbClr val="0000FF"/>
                </a:solidFill>
              </a:rPr>
              <a:t>с</a:t>
            </a:r>
            <a:r>
              <a:rPr lang="ru-RU" sz="2400" i="1" dirty="0" smtClean="0">
                <a:solidFill>
                  <a:srgbClr val="0000FF"/>
                </a:solidFill>
                <a:ea typeface="Verdana" pitchFamily="34" charset="0"/>
                <a:cs typeface="Verdana" pitchFamily="34" charset="0"/>
              </a:rPr>
              <a:t> </a:t>
            </a:r>
            <a:endParaRPr lang="ru-RU" sz="1600" dirty="0" smtClean="0">
              <a:solidFill>
                <a:srgbClr val="0000FF"/>
              </a:solidFill>
              <a:ea typeface="Verdana" pitchFamily="34" charset="0"/>
              <a:cs typeface="Verdana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400" i="1" dirty="0" smtClean="0">
                <a:solidFill>
                  <a:srgbClr val="0000FF"/>
                </a:solidFill>
              </a:rPr>
              <a:t>Фаза, рад</a:t>
            </a:r>
            <a:endParaRPr lang="ru-RU" sz="2400" i="1" dirty="0">
              <a:solidFill>
                <a:srgbClr val="0000FF"/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5786446" y="3714752"/>
            <a:ext cx="2928958" cy="2428892"/>
          </a:xfrm>
          <a:prstGeom prst="roundRect">
            <a:avLst/>
          </a:prstGeom>
          <a:solidFill>
            <a:srgbClr val="3BFDB3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2" name="Group 11"/>
          <p:cNvGrpSpPr>
            <a:grpSpLocks noChangeAspect="1"/>
          </p:cNvGrpSpPr>
          <p:nvPr/>
        </p:nvGrpSpPr>
        <p:grpSpPr bwMode="auto">
          <a:xfrm>
            <a:off x="5786446" y="4214818"/>
            <a:ext cx="3571868" cy="1644945"/>
            <a:chOff x="1155" y="11087"/>
            <a:chExt cx="6632" cy="2638"/>
          </a:xfrm>
        </p:grpSpPr>
        <p:sp>
          <p:nvSpPr>
            <p:cNvPr id="33" name="AutoShape 12"/>
            <p:cNvSpPr>
              <a:spLocks noChangeAspect="1" noChangeArrowheads="1"/>
            </p:cNvSpPr>
            <p:nvPr/>
          </p:nvSpPr>
          <p:spPr bwMode="auto">
            <a:xfrm>
              <a:off x="2281" y="11090"/>
              <a:ext cx="5506" cy="2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" name="Rectangle 13"/>
            <p:cNvSpPr>
              <a:spLocks noChangeArrowheads="1"/>
            </p:cNvSpPr>
            <p:nvPr/>
          </p:nvSpPr>
          <p:spPr bwMode="auto">
            <a:xfrm>
              <a:off x="2422" y="12205"/>
              <a:ext cx="283" cy="4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7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rPr>
                <a:t>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5" name="Rectangle 14"/>
            <p:cNvSpPr>
              <a:spLocks noChangeArrowheads="1"/>
            </p:cNvSpPr>
            <p:nvPr/>
          </p:nvSpPr>
          <p:spPr bwMode="auto">
            <a:xfrm>
              <a:off x="1155" y="11090"/>
              <a:ext cx="847" cy="4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0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</a:rPr>
                <a:t>S</a:t>
              </a:r>
              <a:endPara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</a:endParaRPr>
            </a:p>
          </p:txBody>
        </p:sp>
        <p:sp>
          <p:nvSpPr>
            <p:cNvPr id="36" name="Rectangle 15"/>
            <p:cNvSpPr>
              <a:spLocks noChangeArrowheads="1"/>
            </p:cNvSpPr>
            <p:nvPr/>
          </p:nvSpPr>
          <p:spPr bwMode="auto">
            <a:xfrm>
              <a:off x="5034" y="12694"/>
              <a:ext cx="847" cy="4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err="1" smtClean="0">
                  <a:ln>
                    <a:noFill/>
                  </a:ln>
                  <a:solidFill>
                    <a:srgbClr val="0000FF"/>
                  </a:solidFill>
                  <a:effectLst/>
                </a:rPr>
                <a:t>х</a:t>
              </a:r>
              <a:endPara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</a:endParaRPr>
            </a:p>
          </p:txBody>
        </p:sp>
        <p:grpSp>
          <p:nvGrpSpPr>
            <p:cNvPr id="37" name="Group 16"/>
            <p:cNvGrpSpPr>
              <a:grpSpLocks/>
            </p:cNvGrpSpPr>
            <p:nvPr/>
          </p:nvGrpSpPr>
          <p:grpSpPr bwMode="auto">
            <a:xfrm>
              <a:off x="2023" y="11087"/>
              <a:ext cx="3399" cy="2578"/>
              <a:chOff x="2694" y="11116"/>
              <a:chExt cx="3399" cy="2064"/>
            </a:xfrm>
          </p:grpSpPr>
          <p:sp>
            <p:nvSpPr>
              <p:cNvPr id="38" name="Line 17"/>
              <p:cNvSpPr>
                <a:spLocks noChangeShapeType="1"/>
              </p:cNvSpPr>
              <p:nvPr/>
            </p:nvSpPr>
            <p:spPr bwMode="auto">
              <a:xfrm flipH="1">
                <a:off x="2705" y="11368"/>
                <a:ext cx="1" cy="18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9" name="Line 18"/>
              <p:cNvSpPr>
                <a:spLocks noChangeShapeType="1"/>
              </p:cNvSpPr>
              <p:nvPr/>
            </p:nvSpPr>
            <p:spPr bwMode="auto">
              <a:xfrm>
                <a:off x="2705" y="12344"/>
                <a:ext cx="338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0" name="Freeform 19"/>
              <p:cNvSpPr>
                <a:spLocks/>
              </p:cNvSpPr>
              <p:nvPr/>
            </p:nvSpPr>
            <p:spPr bwMode="auto">
              <a:xfrm>
                <a:off x="2694" y="11369"/>
                <a:ext cx="3197" cy="1669"/>
              </a:xfrm>
              <a:custGeom>
                <a:avLst/>
                <a:gdLst/>
                <a:ahLst/>
                <a:cxnLst>
                  <a:cxn ang="0">
                    <a:pos x="8" y="148"/>
                  </a:cxn>
                  <a:cxn ang="0">
                    <a:pos x="172" y="330"/>
                  </a:cxn>
                  <a:cxn ang="0">
                    <a:pos x="1042" y="2129"/>
                  </a:cxn>
                  <a:cxn ang="0">
                    <a:pos x="1912" y="195"/>
                  </a:cxn>
                  <a:cxn ang="0">
                    <a:pos x="2818" y="2153"/>
                  </a:cxn>
                  <a:cxn ang="0">
                    <a:pos x="3537" y="174"/>
                  </a:cxn>
                  <a:cxn ang="0">
                    <a:pos x="4077" y="1253"/>
                  </a:cxn>
                </a:cxnLst>
                <a:rect l="0" t="0" r="r" b="b"/>
                <a:pathLst>
                  <a:path w="4077" h="2156">
                    <a:moveTo>
                      <a:pt x="8" y="148"/>
                    </a:moveTo>
                    <a:cubicBezTo>
                      <a:pt x="34" y="178"/>
                      <a:pt x="0" y="0"/>
                      <a:pt x="172" y="330"/>
                    </a:cubicBezTo>
                    <a:cubicBezTo>
                      <a:pt x="344" y="660"/>
                      <a:pt x="752" y="2151"/>
                      <a:pt x="1042" y="2129"/>
                    </a:cubicBezTo>
                    <a:cubicBezTo>
                      <a:pt x="1332" y="2107"/>
                      <a:pt x="1616" y="191"/>
                      <a:pt x="1912" y="195"/>
                    </a:cubicBezTo>
                    <a:cubicBezTo>
                      <a:pt x="2208" y="199"/>
                      <a:pt x="2547" y="2156"/>
                      <a:pt x="2818" y="2153"/>
                    </a:cubicBezTo>
                    <a:cubicBezTo>
                      <a:pt x="3089" y="2150"/>
                      <a:pt x="3327" y="324"/>
                      <a:pt x="3537" y="174"/>
                    </a:cubicBezTo>
                    <a:cubicBezTo>
                      <a:pt x="3747" y="24"/>
                      <a:pt x="3927" y="1133"/>
                      <a:pt x="4077" y="1253"/>
                    </a:cubicBez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cxnSp>
            <p:nvCxnSpPr>
              <p:cNvPr id="41" name="AutoShape 20"/>
              <p:cNvCxnSpPr>
                <a:cxnSpLocks noChangeShapeType="1"/>
                <a:stCxn id="40" idx="3"/>
                <a:endCxn id="40" idx="5"/>
              </p:cNvCxnSpPr>
              <p:nvPr/>
            </p:nvCxnSpPr>
            <p:spPr bwMode="auto">
              <a:xfrm flipV="1">
                <a:off x="4194" y="11503"/>
                <a:ext cx="1274" cy="17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 type="triangle" w="med" len="med"/>
                <a:tailEnd type="triangle" w="med" len="med"/>
              </a:ln>
            </p:spPr>
          </p:cxnSp>
          <p:sp>
            <p:nvSpPr>
              <p:cNvPr id="42" name="Rectangle 21"/>
              <p:cNvSpPr>
                <a:spLocks noChangeArrowheads="1"/>
              </p:cNvSpPr>
              <p:nvPr/>
            </p:nvSpPr>
            <p:spPr bwMode="auto">
              <a:xfrm>
                <a:off x="4579" y="11116"/>
                <a:ext cx="501" cy="4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ts val="1000"/>
                  </a:spcAft>
                </a:pPr>
                <a:r>
                  <a:rPr kumimoji="0" lang="ru-RU" sz="2000" b="1" i="0" u="none" strike="noStrike" cap="none" normalizeH="0" baseline="0" dirty="0" smtClean="0">
                    <a:ln>
                      <a:noFill/>
                    </a:ln>
                    <a:solidFill>
                      <a:srgbClr val="0000FF"/>
                    </a:solidFill>
                    <a:effectLst/>
                  </a:rPr>
                  <a:t> </a:t>
                </a:r>
                <a:endParaRPr lang="ru-RU" sz="2000" b="1" dirty="0" smtClean="0">
                  <a:solidFill>
                    <a:srgbClr val="0000FF"/>
                  </a:solidFill>
                </a:endParaRPr>
              </a:p>
              <a:p>
                <a:pPr lvl="0" fontAlgn="base">
                  <a:spcBef>
                    <a:spcPct val="0"/>
                  </a:spcBef>
                  <a:spcAft>
                    <a:spcPts val="1000"/>
                  </a:spcAft>
                </a:pPr>
                <a:r>
                  <a:rPr lang="ru-RU" sz="2000" b="1" dirty="0" smtClean="0">
                    <a:solidFill>
                      <a:srgbClr val="0000FF"/>
                    </a:solidFill>
                    <a:ea typeface="Times New Roman" pitchFamily="18" charset="0"/>
                  </a:rPr>
                  <a:t> </a:t>
                </a:r>
                <a:endParaRPr kumimoji="0" lang="ru-RU" sz="2000" b="1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</a:endParaRPr>
              </a:p>
            </p:txBody>
          </p:sp>
          <p:sp>
            <p:nvSpPr>
              <p:cNvPr id="43" name="Line 22"/>
              <p:cNvSpPr>
                <a:spLocks noChangeShapeType="1"/>
              </p:cNvSpPr>
              <p:nvPr/>
            </p:nvSpPr>
            <p:spPr bwMode="auto">
              <a:xfrm>
                <a:off x="4201" y="11519"/>
                <a:ext cx="1" cy="8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triangle" w="med" len="med"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4" name="Rectangle 23"/>
              <p:cNvSpPr>
                <a:spLocks noChangeArrowheads="1"/>
              </p:cNvSpPr>
              <p:nvPr/>
            </p:nvSpPr>
            <p:spPr bwMode="auto">
              <a:xfrm>
                <a:off x="4116" y="11787"/>
                <a:ext cx="284" cy="4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2000" b="1" i="0" u="none" strike="noStrike" cap="none" normalizeH="0" baseline="0" dirty="0" smtClean="0">
                    <a:ln>
                      <a:noFill/>
                    </a:ln>
                    <a:solidFill>
                      <a:srgbClr val="0000FF"/>
                    </a:solidFill>
                    <a:effectLst/>
                  </a:rPr>
                  <a:t>A</a:t>
                </a:r>
                <a:endParaRPr kumimoji="0" lang="ru-RU" sz="2000" b="1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</a:endParaRPr>
              </a:p>
            </p:txBody>
          </p:sp>
        </p:grpSp>
      </p:grpSp>
      <p:sp>
        <p:nvSpPr>
          <p:cNvPr id="45" name="Прямоугольник 44"/>
          <p:cNvSpPr/>
          <p:nvPr/>
        </p:nvSpPr>
        <p:spPr>
          <a:xfrm>
            <a:off x="7143768" y="4071942"/>
            <a:ext cx="335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err="1" smtClean="0">
                <a:solidFill>
                  <a:srgbClr val="0000FF"/>
                </a:solidFill>
                <a:ea typeface="Times New Roman" pitchFamily="18" charset="0"/>
              </a:rPr>
              <a:t>λ</a:t>
            </a:r>
            <a:endParaRPr lang="ru-RU" b="1" dirty="0" smtClean="0">
              <a:solidFill>
                <a:srgbClr val="0000FF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85720" y="428604"/>
            <a:ext cx="63579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u="sng" dirty="0" smtClean="0">
                <a:solidFill>
                  <a:srgbClr val="FF0000"/>
                </a:solidFill>
              </a:rPr>
              <a:t>Параметры колебаний и волн</a:t>
            </a:r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214678" y="3500438"/>
            <a:ext cx="3850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err="1" smtClean="0">
                <a:solidFill>
                  <a:srgbClr val="0000FF"/>
                </a:solidFill>
                <a:ea typeface="Times New Roman" pitchFamily="18" charset="0"/>
              </a:rPr>
              <a:t>λ</a:t>
            </a:r>
            <a:endParaRPr lang="ru-RU" sz="2400" b="1" dirty="0" smtClean="0">
              <a:solidFill>
                <a:srgbClr val="0000FF"/>
              </a:solidFill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5786414" y="1285860"/>
            <a:ext cx="2643238" cy="1785950"/>
          </a:xfrm>
          <a:prstGeom prst="roundRect">
            <a:avLst/>
          </a:prstGeom>
          <a:solidFill>
            <a:srgbClr val="3BFDB3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2" name="Group 11"/>
          <p:cNvGrpSpPr>
            <a:grpSpLocks noChangeAspect="1"/>
          </p:cNvGrpSpPr>
          <p:nvPr/>
        </p:nvGrpSpPr>
        <p:grpSpPr bwMode="auto">
          <a:xfrm>
            <a:off x="5786446" y="1571612"/>
            <a:ext cx="2857520" cy="1214446"/>
            <a:chOff x="1155" y="11087"/>
            <a:chExt cx="6632" cy="2638"/>
          </a:xfrm>
        </p:grpSpPr>
        <p:sp>
          <p:nvSpPr>
            <p:cNvPr id="23" name="AutoShape 12"/>
            <p:cNvSpPr>
              <a:spLocks noChangeAspect="1" noChangeArrowheads="1"/>
            </p:cNvSpPr>
            <p:nvPr/>
          </p:nvSpPr>
          <p:spPr bwMode="auto">
            <a:xfrm>
              <a:off x="2281" y="11090"/>
              <a:ext cx="5506" cy="2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4" name="Rectangle 13"/>
            <p:cNvSpPr>
              <a:spLocks noChangeArrowheads="1"/>
            </p:cNvSpPr>
            <p:nvPr/>
          </p:nvSpPr>
          <p:spPr bwMode="auto">
            <a:xfrm>
              <a:off x="2422" y="12205"/>
              <a:ext cx="283" cy="4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7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rPr>
                <a:t>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6" name="Rectangle 14"/>
            <p:cNvSpPr>
              <a:spLocks noChangeArrowheads="1"/>
            </p:cNvSpPr>
            <p:nvPr/>
          </p:nvSpPr>
          <p:spPr bwMode="auto">
            <a:xfrm>
              <a:off x="1155" y="11090"/>
              <a:ext cx="847" cy="4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0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</a:rPr>
                <a:t>S</a:t>
              </a:r>
              <a:endPara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</a:endParaRPr>
            </a:p>
          </p:txBody>
        </p:sp>
        <p:sp>
          <p:nvSpPr>
            <p:cNvPr id="28" name="Rectangle 15"/>
            <p:cNvSpPr>
              <a:spLocks noChangeArrowheads="1"/>
            </p:cNvSpPr>
            <p:nvPr/>
          </p:nvSpPr>
          <p:spPr bwMode="auto">
            <a:xfrm>
              <a:off x="5034" y="12694"/>
              <a:ext cx="847" cy="4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0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</a:rPr>
                <a:t>t</a:t>
              </a:r>
              <a:endPara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</a:endParaRPr>
            </a:p>
          </p:txBody>
        </p:sp>
        <p:grpSp>
          <p:nvGrpSpPr>
            <p:cNvPr id="29" name="Group 16"/>
            <p:cNvGrpSpPr>
              <a:grpSpLocks/>
            </p:cNvGrpSpPr>
            <p:nvPr/>
          </p:nvGrpSpPr>
          <p:grpSpPr bwMode="auto">
            <a:xfrm>
              <a:off x="2023" y="11087"/>
              <a:ext cx="3399" cy="2578"/>
              <a:chOff x="2694" y="11116"/>
              <a:chExt cx="3399" cy="2064"/>
            </a:xfrm>
          </p:grpSpPr>
          <p:sp>
            <p:nvSpPr>
              <p:cNvPr id="48" name="Line 17"/>
              <p:cNvSpPr>
                <a:spLocks noChangeShapeType="1"/>
              </p:cNvSpPr>
              <p:nvPr/>
            </p:nvSpPr>
            <p:spPr bwMode="auto">
              <a:xfrm flipH="1">
                <a:off x="2705" y="11368"/>
                <a:ext cx="1" cy="18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9" name="Line 18"/>
              <p:cNvSpPr>
                <a:spLocks noChangeShapeType="1"/>
              </p:cNvSpPr>
              <p:nvPr/>
            </p:nvSpPr>
            <p:spPr bwMode="auto">
              <a:xfrm>
                <a:off x="2705" y="12344"/>
                <a:ext cx="338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0" name="Freeform 19"/>
              <p:cNvSpPr>
                <a:spLocks/>
              </p:cNvSpPr>
              <p:nvPr/>
            </p:nvSpPr>
            <p:spPr bwMode="auto">
              <a:xfrm>
                <a:off x="2694" y="11369"/>
                <a:ext cx="3197" cy="1669"/>
              </a:xfrm>
              <a:custGeom>
                <a:avLst/>
                <a:gdLst/>
                <a:ahLst/>
                <a:cxnLst>
                  <a:cxn ang="0">
                    <a:pos x="8" y="148"/>
                  </a:cxn>
                  <a:cxn ang="0">
                    <a:pos x="172" y="330"/>
                  </a:cxn>
                  <a:cxn ang="0">
                    <a:pos x="1042" y="2129"/>
                  </a:cxn>
                  <a:cxn ang="0">
                    <a:pos x="1912" y="195"/>
                  </a:cxn>
                  <a:cxn ang="0">
                    <a:pos x="2818" y="2153"/>
                  </a:cxn>
                  <a:cxn ang="0">
                    <a:pos x="3537" y="174"/>
                  </a:cxn>
                  <a:cxn ang="0">
                    <a:pos x="4077" y="1253"/>
                  </a:cxn>
                </a:cxnLst>
                <a:rect l="0" t="0" r="r" b="b"/>
                <a:pathLst>
                  <a:path w="4077" h="2156">
                    <a:moveTo>
                      <a:pt x="8" y="148"/>
                    </a:moveTo>
                    <a:cubicBezTo>
                      <a:pt x="34" y="178"/>
                      <a:pt x="0" y="0"/>
                      <a:pt x="172" y="330"/>
                    </a:cubicBezTo>
                    <a:cubicBezTo>
                      <a:pt x="344" y="660"/>
                      <a:pt x="752" y="2151"/>
                      <a:pt x="1042" y="2129"/>
                    </a:cubicBezTo>
                    <a:cubicBezTo>
                      <a:pt x="1332" y="2107"/>
                      <a:pt x="1616" y="191"/>
                      <a:pt x="1912" y="195"/>
                    </a:cubicBezTo>
                    <a:cubicBezTo>
                      <a:pt x="2208" y="199"/>
                      <a:pt x="2547" y="2156"/>
                      <a:pt x="2818" y="2153"/>
                    </a:cubicBezTo>
                    <a:cubicBezTo>
                      <a:pt x="3089" y="2150"/>
                      <a:pt x="3327" y="324"/>
                      <a:pt x="3537" y="174"/>
                    </a:cubicBezTo>
                    <a:cubicBezTo>
                      <a:pt x="3747" y="24"/>
                      <a:pt x="3927" y="1133"/>
                      <a:pt x="4077" y="1253"/>
                    </a:cubicBez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cxnSp>
            <p:nvCxnSpPr>
              <p:cNvPr id="51" name="AutoShape 20"/>
              <p:cNvCxnSpPr>
                <a:cxnSpLocks noChangeShapeType="1"/>
                <a:stCxn id="50" idx="3"/>
                <a:endCxn id="50" idx="5"/>
              </p:cNvCxnSpPr>
              <p:nvPr/>
            </p:nvCxnSpPr>
            <p:spPr bwMode="auto">
              <a:xfrm flipV="1">
                <a:off x="4194" y="11503"/>
                <a:ext cx="1274" cy="17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 type="triangle" w="med" len="med"/>
                <a:tailEnd type="triangle" w="med" len="med"/>
              </a:ln>
            </p:spPr>
          </p:cxnSp>
          <p:sp>
            <p:nvSpPr>
              <p:cNvPr id="52" name="Rectangle 21"/>
              <p:cNvSpPr>
                <a:spLocks noChangeArrowheads="1"/>
              </p:cNvSpPr>
              <p:nvPr/>
            </p:nvSpPr>
            <p:spPr bwMode="auto">
              <a:xfrm>
                <a:off x="4579" y="11116"/>
                <a:ext cx="501" cy="4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2000" b="1" i="0" u="none" strike="noStrike" cap="none" normalizeH="0" baseline="0" dirty="0" smtClean="0">
                    <a:ln>
                      <a:noFill/>
                    </a:ln>
                    <a:solidFill>
                      <a:srgbClr val="0000FF"/>
                    </a:solidFill>
                    <a:effectLst/>
                  </a:rPr>
                  <a:t>T</a:t>
                </a:r>
                <a:endParaRPr kumimoji="0" lang="ru-RU" sz="2000" b="1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</a:endParaRPr>
              </a:p>
            </p:txBody>
          </p:sp>
          <p:sp>
            <p:nvSpPr>
              <p:cNvPr id="53" name="Line 22"/>
              <p:cNvSpPr>
                <a:spLocks noChangeShapeType="1"/>
              </p:cNvSpPr>
              <p:nvPr/>
            </p:nvSpPr>
            <p:spPr bwMode="auto">
              <a:xfrm>
                <a:off x="4201" y="11519"/>
                <a:ext cx="1" cy="8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triangle" w="med" len="med"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" name="Rectangle 23"/>
              <p:cNvSpPr>
                <a:spLocks noChangeArrowheads="1"/>
              </p:cNvSpPr>
              <p:nvPr/>
            </p:nvSpPr>
            <p:spPr bwMode="auto">
              <a:xfrm>
                <a:off x="4116" y="11787"/>
                <a:ext cx="284" cy="4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2000" b="1" i="0" u="none" strike="noStrike" cap="none" normalizeH="0" baseline="0" dirty="0" smtClean="0">
                    <a:ln>
                      <a:noFill/>
                    </a:ln>
                    <a:solidFill>
                      <a:srgbClr val="0000FF"/>
                    </a:solidFill>
                    <a:effectLst/>
                  </a:rPr>
                  <a:t>A</a:t>
                </a:r>
                <a:endParaRPr kumimoji="0" lang="ru-RU" sz="2000" b="1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</a:endParaRPr>
              </a:p>
            </p:txBody>
          </p:sp>
        </p:grpSp>
      </p:grpSp>
      <p:sp>
        <p:nvSpPr>
          <p:cNvPr id="56" name="Прямоугольник 55"/>
          <p:cNvSpPr/>
          <p:nvPr/>
        </p:nvSpPr>
        <p:spPr>
          <a:xfrm>
            <a:off x="428596" y="5929330"/>
            <a:ext cx="47532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Циклическая частота </a:t>
            </a:r>
            <a:r>
              <a:rPr lang="el-GR" sz="2400" b="1" dirty="0" smtClean="0">
                <a:cs typeface="Times New Roman"/>
              </a:rPr>
              <a:t>ω</a:t>
            </a:r>
            <a:r>
              <a:rPr lang="ru-RU" sz="2400" dirty="0" smtClean="0">
                <a:latin typeface="Times New Roman"/>
                <a:cs typeface="Times New Roman"/>
              </a:rPr>
              <a:t> = 2</a:t>
            </a:r>
            <a:r>
              <a:rPr lang="el-GR" sz="2400" dirty="0" smtClean="0">
                <a:latin typeface="Times New Roman"/>
                <a:cs typeface="Times New Roman"/>
              </a:rPr>
              <a:t>πν</a:t>
            </a:r>
            <a:endParaRPr lang="ru-RU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6765985" y="928568"/>
            <a:ext cx="1497461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Колебание</a:t>
            </a:r>
            <a:endParaRPr lang="ru-RU" dirty="0"/>
          </a:p>
        </p:txBody>
      </p:sp>
      <p:sp>
        <p:nvSpPr>
          <p:cNvPr id="57" name="TextBox 56"/>
          <p:cNvSpPr txBox="1"/>
          <p:nvPr/>
        </p:nvSpPr>
        <p:spPr>
          <a:xfrm>
            <a:off x="7019796" y="3312596"/>
            <a:ext cx="124365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Волна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857232"/>
            <a:ext cx="800105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Бегущая волна переносит </a:t>
            </a:r>
            <a:r>
              <a:rPr lang="ru-RU" sz="2800" b="1" dirty="0" smtClean="0"/>
              <a:t>энергию.</a:t>
            </a:r>
          </a:p>
          <a:p>
            <a:endParaRPr lang="ru-RU" sz="2400" dirty="0" smtClean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348" y="1500174"/>
            <a:ext cx="5383205" cy="14157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Условие существования волны: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200" b="1" dirty="0" smtClean="0">
                <a:solidFill>
                  <a:srgbClr val="0000FF"/>
                </a:solidFill>
              </a:rPr>
              <a:t>Упругая среда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200" b="1" dirty="0" smtClean="0">
                <a:solidFill>
                  <a:srgbClr val="0000FF"/>
                </a:solidFill>
              </a:rPr>
              <a:t>Инерция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57158" y="2643182"/>
            <a:ext cx="638187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u="sng" dirty="0" smtClean="0">
                <a:solidFill>
                  <a:srgbClr val="00B050"/>
                </a:solidFill>
              </a:rPr>
              <a:t>Пример:</a:t>
            </a:r>
            <a:r>
              <a:rPr lang="ru-RU" dirty="0" smtClean="0"/>
              <a:t>  </a:t>
            </a:r>
            <a:r>
              <a:rPr lang="ru-RU" sz="2400" i="1" dirty="0" smtClean="0">
                <a:solidFill>
                  <a:srgbClr val="0000FF"/>
                </a:solidFill>
              </a:rPr>
              <a:t>Волна давления в артериях</a:t>
            </a:r>
            <a:r>
              <a:rPr lang="ru-RU" i="1" dirty="0" smtClean="0"/>
              <a:t>.</a:t>
            </a:r>
          </a:p>
          <a:p>
            <a:endParaRPr lang="ru-RU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/>
          <a:srcRect t="975" r="30756" b="3281"/>
          <a:stretch>
            <a:fillRect/>
          </a:stretch>
        </p:blipFill>
        <p:spPr bwMode="auto">
          <a:xfrm>
            <a:off x="768350" y="3429000"/>
            <a:ext cx="5232410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143504" y="3143248"/>
            <a:ext cx="328647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2400" i="1" dirty="0" smtClean="0">
                <a:solidFill>
                  <a:srgbClr val="0000FF"/>
                </a:solidFill>
              </a:rPr>
              <a:t>Упругость стенок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i="1" dirty="0" smtClean="0">
                <a:solidFill>
                  <a:srgbClr val="0000FF"/>
                </a:solidFill>
              </a:rPr>
              <a:t>Кровь</a:t>
            </a:r>
            <a:endParaRPr lang="ru-RU" sz="2400" i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86380" y="642918"/>
            <a:ext cx="2857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</a:rPr>
              <a:t>Лекция 3</a:t>
            </a:r>
            <a:endParaRPr lang="ru-RU" sz="32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7224" y="1357298"/>
            <a:ext cx="70009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  </a:t>
            </a:r>
          </a:p>
          <a:p>
            <a:pPr algn="ctr"/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14942" y="4786322"/>
            <a:ext cx="3571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00FF"/>
                </a:solidFill>
              </a:rPr>
              <a:t> </a:t>
            </a:r>
            <a:endParaRPr lang="ru-RU" b="1" i="1" dirty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87860" y="5823861"/>
            <a:ext cx="22270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Ростов-на-Дону</a:t>
            </a:r>
          </a:p>
          <a:p>
            <a:pPr algn="ctr"/>
            <a:r>
              <a:rPr lang="ru-RU" b="1" dirty="0" smtClean="0"/>
              <a:t>2012</a:t>
            </a:r>
            <a:endParaRPr lang="ru-RU" b="1" dirty="0"/>
          </a:p>
        </p:txBody>
      </p:sp>
      <p:pic>
        <p:nvPicPr>
          <p:cNvPr id="7" name="Picture 3" descr="ulk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665957"/>
            <a:ext cx="2736340" cy="1852930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214414" y="1714488"/>
            <a:ext cx="61436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Биомеханика</a:t>
            </a:r>
          </a:p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  Акустика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3643306" y="3286124"/>
            <a:ext cx="30480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ru-RU" sz="1200" dirty="0" smtClean="0">
                <a:latin typeface="Times New Roman" pitchFamily="18" charset="0"/>
              </a:rPr>
              <a:t> </a:t>
            </a:r>
            <a:endParaRPr lang="ru-RU" sz="1200" dirty="0">
              <a:latin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357166"/>
            <a:ext cx="834715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FF0000"/>
                </a:solidFill>
              </a:rPr>
              <a:t>Энергетические характеристики  </a:t>
            </a:r>
          </a:p>
          <a:p>
            <a:pPr marL="342900" indent="-342900" algn="ctr">
              <a:buFont typeface="+mj-lt"/>
              <a:buAutoNum type="arabicPeriod"/>
            </a:pPr>
            <a:endParaRPr lang="ru-RU" sz="3200" b="1" u="sng" dirty="0">
              <a:solidFill>
                <a:srgbClr val="FF0000"/>
              </a:solidFill>
            </a:endParaRPr>
          </a:p>
        </p:txBody>
      </p:sp>
      <p:sp>
        <p:nvSpPr>
          <p:cNvPr id="19558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95590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95592" name="Object 8"/>
          <p:cNvGraphicFramePr>
            <a:graphicFrameLocks noChangeAspect="1"/>
          </p:cNvGraphicFramePr>
          <p:nvPr/>
        </p:nvGraphicFramePr>
        <p:xfrm>
          <a:off x="785786" y="4071942"/>
          <a:ext cx="1643074" cy="10261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66" name="Формула" r:id="rId3" imgW="482391" imgH="393529" progId="Equation.3">
                  <p:embed/>
                </p:oleObj>
              </mc:Choice>
              <mc:Fallback>
                <p:oleObj name="Формула" r:id="rId3" imgW="482391" imgH="393529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786" y="4071942"/>
                        <a:ext cx="1643074" cy="1026183"/>
                      </a:xfrm>
                      <a:prstGeom prst="rect">
                        <a:avLst/>
                      </a:prstGeom>
                      <a:solidFill>
                        <a:srgbClr val="00FF00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5591" name="Object 7"/>
          <p:cNvGraphicFramePr>
            <a:graphicFrameLocks noChangeAspect="1"/>
          </p:cNvGraphicFramePr>
          <p:nvPr/>
        </p:nvGraphicFramePr>
        <p:xfrm>
          <a:off x="3286116" y="4071942"/>
          <a:ext cx="1500198" cy="10037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67" name="Формула" r:id="rId5" imgW="571252" imgH="393529" progId="Equation.3">
                  <p:embed/>
                </p:oleObj>
              </mc:Choice>
              <mc:Fallback>
                <p:oleObj name="Формула" r:id="rId5" imgW="571252" imgH="393529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116" y="4071942"/>
                        <a:ext cx="1500198" cy="1003704"/>
                      </a:xfrm>
                      <a:prstGeom prst="rect">
                        <a:avLst/>
                      </a:prstGeom>
                      <a:solidFill>
                        <a:srgbClr val="CCFFCC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5593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95595" name="Rectangle 11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 [В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т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5720" y="1071546"/>
            <a:ext cx="77153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2800" b="1" dirty="0" smtClean="0">
                <a:solidFill>
                  <a:srgbClr val="0000FF"/>
                </a:solidFill>
              </a:rPr>
              <a:t>Энергия</a:t>
            </a:r>
            <a:r>
              <a:rPr lang="en-US" sz="2800" b="1" dirty="0" smtClean="0">
                <a:solidFill>
                  <a:srgbClr val="0000FF"/>
                </a:solidFill>
              </a:rPr>
              <a:t>  W</a:t>
            </a:r>
            <a:r>
              <a:rPr lang="ru-RU" sz="2800" b="1" dirty="0" smtClean="0">
                <a:solidFill>
                  <a:srgbClr val="0000FF"/>
                </a:solidFill>
              </a:rPr>
              <a:t>  , Дж</a:t>
            </a:r>
            <a:r>
              <a:rPr lang="ru-RU" sz="2800" dirty="0" smtClean="0">
                <a:solidFill>
                  <a:srgbClr val="0000FF"/>
                </a:solidFill>
              </a:rPr>
              <a:t/>
            </a:r>
            <a:br>
              <a:rPr lang="ru-RU" sz="2800" dirty="0" smtClean="0">
                <a:solidFill>
                  <a:srgbClr val="0000FF"/>
                </a:solidFill>
              </a:rPr>
            </a:br>
            <a:endParaRPr lang="ru-RU" sz="2800" dirty="0" smtClean="0">
              <a:solidFill>
                <a:srgbClr val="0000FF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2800" b="1" i="1" dirty="0" smtClean="0">
                <a:solidFill>
                  <a:srgbClr val="0000FF"/>
                </a:solidFill>
              </a:rPr>
              <a:t>Поток энергии </a:t>
            </a:r>
            <a:r>
              <a:rPr lang="ru-RU" sz="2800" b="1" dirty="0" smtClean="0">
                <a:solidFill>
                  <a:srgbClr val="0000FF"/>
                </a:solidFill>
              </a:rPr>
              <a:t/>
            </a:r>
            <a:br>
              <a:rPr lang="ru-RU" sz="2800" b="1" dirty="0" smtClean="0">
                <a:solidFill>
                  <a:srgbClr val="0000FF"/>
                </a:solidFill>
              </a:rPr>
            </a:br>
            <a:r>
              <a:rPr lang="ru-RU" sz="2800" dirty="0" smtClean="0">
                <a:solidFill>
                  <a:srgbClr val="00B050"/>
                </a:solidFill>
              </a:rPr>
              <a:t>(устар. мощность)</a:t>
            </a:r>
            <a:endParaRPr lang="ru-RU" sz="2800" dirty="0">
              <a:solidFill>
                <a:srgbClr val="00B05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572132" y="4143380"/>
            <a:ext cx="805029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, </a:t>
            </a:r>
            <a:r>
              <a:rPr lang="ru-RU" sz="2400" b="1" dirty="0" smtClean="0">
                <a:solidFill>
                  <a:srgbClr val="0000FF"/>
                </a:solidFill>
              </a:rPr>
              <a:t>Вт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85720" y="2928934"/>
            <a:ext cx="8501122" cy="83099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-</a:t>
            </a:r>
            <a:r>
              <a:rPr lang="ru-RU" sz="2400" dirty="0" smtClean="0">
                <a:solidFill>
                  <a:srgbClr val="0000FF"/>
                </a:solidFill>
              </a:rPr>
              <a:t>это физическая величина, равная отношению энергии, переносимой волной,  ко времени.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195599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95600" name="Rectangle 16"/>
          <p:cNvSpPr>
            <a:spLocks noChangeArrowheads="1"/>
          </p:cNvSpPr>
          <p:nvPr/>
        </p:nvSpPr>
        <p:spPr bwMode="auto">
          <a:xfrm>
            <a:off x="22860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5601" name="Rectangle 17"/>
          <p:cNvSpPr>
            <a:spLocks noChangeArrowheads="1"/>
          </p:cNvSpPr>
          <p:nvPr/>
        </p:nvSpPr>
        <p:spPr bwMode="auto">
          <a:xfrm>
            <a:off x="228600" y="1257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5602" name="Rectangle 18"/>
          <p:cNvSpPr>
            <a:spLocks noChangeArrowheads="1"/>
          </p:cNvSpPr>
          <p:nvPr/>
        </p:nvSpPr>
        <p:spPr bwMode="auto">
          <a:xfrm>
            <a:off x="228600" y="1714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8117" name="Rectangle 5"/>
          <p:cNvSpPr>
            <a:spLocks noChangeArrowheads="1"/>
          </p:cNvSpPr>
          <p:nvPr/>
        </p:nvSpPr>
        <p:spPr bwMode="auto">
          <a:xfrm>
            <a:off x="22860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8118" name="Rectangle 6"/>
          <p:cNvSpPr>
            <a:spLocks noChangeArrowheads="1"/>
          </p:cNvSpPr>
          <p:nvPr/>
        </p:nvSpPr>
        <p:spPr bwMode="auto">
          <a:xfrm>
            <a:off x="228600" y="1257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8119" name="Rectangle 7"/>
          <p:cNvSpPr>
            <a:spLocks noChangeArrowheads="1"/>
          </p:cNvSpPr>
          <p:nvPr/>
        </p:nvSpPr>
        <p:spPr bwMode="auto">
          <a:xfrm>
            <a:off x="228600" y="1714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596" y="2643182"/>
            <a:ext cx="8429684" cy="120032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ru-RU" dirty="0" smtClean="0"/>
              <a:t>-</a:t>
            </a:r>
            <a:r>
              <a:rPr lang="ru-RU" sz="2400" dirty="0" smtClean="0">
                <a:solidFill>
                  <a:srgbClr val="0000FF"/>
                </a:solidFill>
              </a:rPr>
              <a:t>это физическая величина, равная потоку энергии волны через единицу площади, перпендикулярной к направлению распространения волны.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218121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285720" y="357166"/>
            <a:ext cx="82868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400" b="1" dirty="0" smtClean="0">
                <a:solidFill>
                  <a:srgbClr val="0000FF"/>
                </a:solidFill>
              </a:rPr>
              <a:t>3. </a:t>
            </a:r>
            <a:r>
              <a:rPr lang="ru-RU" sz="2800" b="1" i="1" dirty="0" smtClean="0">
                <a:solidFill>
                  <a:srgbClr val="0000FF"/>
                </a:solidFill>
              </a:rPr>
              <a:t>Плотность потока энергии =</a:t>
            </a:r>
          </a:p>
          <a:p>
            <a:r>
              <a:rPr lang="ru-RU" sz="2800" b="1" i="1" dirty="0" smtClean="0">
                <a:solidFill>
                  <a:srgbClr val="0000FF"/>
                </a:solidFill>
              </a:rPr>
              <a:t>= интенсивность волны</a:t>
            </a:r>
            <a:endParaRPr lang="ru-RU" sz="2800" b="1" i="1" dirty="0">
              <a:solidFill>
                <a:srgbClr val="0000FF"/>
              </a:solidFill>
            </a:endParaRPr>
          </a:p>
        </p:txBody>
      </p:sp>
      <p:graphicFrame>
        <p:nvGraphicFramePr>
          <p:cNvPr id="218123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1802700"/>
              </p:ext>
            </p:extLst>
          </p:nvPr>
        </p:nvGraphicFramePr>
        <p:xfrm>
          <a:off x="479425" y="1428750"/>
          <a:ext cx="1428750" cy="928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228" name="Формула" r:id="rId3" imgW="419040" imgH="393480" progId="Equation.3">
                  <p:embed/>
                </p:oleObj>
              </mc:Choice>
              <mc:Fallback>
                <p:oleObj name="Формула" r:id="rId3" imgW="419040" imgH="39348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9425" y="1428750"/>
                        <a:ext cx="1428750" cy="928688"/>
                      </a:xfrm>
                      <a:prstGeom prst="rect">
                        <a:avLst/>
                      </a:prstGeom>
                      <a:solidFill>
                        <a:srgbClr val="00FF00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8124" name="Object 12"/>
          <p:cNvGraphicFramePr>
            <a:graphicFrameLocks noChangeAspect="1"/>
          </p:cNvGraphicFramePr>
          <p:nvPr/>
        </p:nvGraphicFramePr>
        <p:xfrm>
          <a:off x="2214546" y="1428736"/>
          <a:ext cx="1428750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229" name="Формула" r:id="rId5" imgW="482400" imgH="393480" progId="Equation.3">
                  <p:embed/>
                </p:oleObj>
              </mc:Choice>
              <mc:Fallback>
                <p:oleObj name="Формула" r:id="rId5" imgW="482400" imgH="39348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4546" y="1428736"/>
                        <a:ext cx="1428750" cy="1000125"/>
                      </a:xfrm>
                      <a:prstGeom prst="rect">
                        <a:avLst/>
                      </a:prstGeom>
                      <a:solidFill>
                        <a:srgbClr val="00FF00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8125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1275786"/>
              </p:ext>
            </p:extLst>
          </p:nvPr>
        </p:nvGraphicFramePr>
        <p:xfrm>
          <a:off x="4152900" y="1441450"/>
          <a:ext cx="1762125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230" name="Формула" r:id="rId7" imgW="977760" imgH="431640" progId="Equation.3">
                  <p:embed/>
                </p:oleObj>
              </mc:Choice>
              <mc:Fallback>
                <p:oleObj name="Формула" r:id="rId7" imgW="977760" imgH="43164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52900" y="1441450"/>
                        <a:ext cx="1762125" cy="901700"/>
                      </a:xfrm>
                      <a:prstGeom prst="rect">
                        <a:avLst/>
                      </a:prstGeom>
                      <a:solidFill>
                        <a:srgbClr val="CCFFCC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357158" y="3857628"/>
            <a:ext cx="82750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00FF"/>
                </a:solidFill>
              </a:rPr>
              <a:t>4</a:t>
            </a:r>
            <a:r>
              <a:rPr lang="ru-RU" sz="2800" b="1" i="1" dirty="0" smtClean="0">
                <a:solidFill>
                  <a:srgbClr val="0000FF"/>
                </a:solidFill>
              </a:rPr>
              <a:t>. Объемная плотность энергии волны</a:t>
            </a:r>
            <a:endParaRPr lang="ru-RU" sz="2800" b="1" i="1" dirty="0">
              <a:solidFill>
                <a:srgbClr val="0000FF"/>
              </a:solidFill>
            </a:endParaRPr>
          </a:p>
        </p:txBody>
      </p:sp>
      <p:graphicFrame>
        <p:nvGraphicFramePr>
          <p:cNvPr id="218126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8241863"/>
              </p:ext>
            </p:extLst>
          </p:nvPr>
        </p:nvGraphicFramePr>
        <p:xfrm>
          <a:off x="858838" y="4441825"/>
          <a:ext cx="2276475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231" name="Формула" r:id="rId9" imgW="977760" imgH="431640" progId="Equation.3">
                  <p:embed/>
                </p:oleObj>
              </mc:Choice>
              <mc:Fallback>
                <p:oleObj name="Формула" r:id="rId9" imgW="977760" imgH="431640" progId="Equation.3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8838" y="4441825"/>
                        <a:ext cx="2276475" cy="939800"/>
                      </a:xfrm>
                      <a:prstGeom prst="rect">
                        <a:avLst/>
                      </a:prstGeom>
                      <a:solidFill>
                        <a:srgbClr val="00FF00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285720" y="5643578"/>
            <a:ext cx="8572560" cy="830997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2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-это средняя энергия колебательного движения, приходящегося на единицу объема среды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321913" y="4380848"/>
            <a:ext cx="4786346" cy="40011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00FF"/>
                </a:solidFill>
              </a:rPr>
              <a:t>это энергия в единице объема</a:t>
            </a:r>
            <a:endParaRPr lang="ru-RU" sz="2000" b="1" dirty="0">
              <a:solidFill>
                <a:srgbClr val="0000FF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57158" y="5429264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Или:</a:t>
            </a:r>
            <a:endParaRPr lang="ru-RU" dirty="0"/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2850509"/>
              </p:ext>
            </p:extLst>
          </p:nvPr>
        </p:nvGraphicFramePr>
        <p:xfrm>
          <a:off x="4800599" y="4861406"/>
          <a:ext cx="2219673" cy="80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232" name="Формула" r:id="rId11" imgW="901309" imgH="393529" progId="Equation.3">
                  <p:embed/>
                </p:oleObj>
              </mc:Choice>
              <mc:Fallback>
                <p:oleObj name="Формула" r:id="rId11" imgW="901309" imgH="393529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599" y="4861406"/>
                        <a:ext cx="2219673" cy="801012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87624" y="379894"/>
            <a:ext cx="30718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 smtClean="0">
                <a:solidFill>
                  <a:srgbClr val="0000FF"/>
                </a:solidFill>
              </a:rPr>
              <a:t>Вектор </a:t>
            </a:r>
            <a:r>
              <a:rPr lang="ru-RU" sz="2800" b="1" u="sng" dirty="0" err="1" smtClean="0">
                <a:solidFill>
                  <a:srgbClr val="0000FF"/>
                </a:solidFill>
              </a:rPr>
              <a:t>Умова</a:t>
            </a:r>
            <a:endParaRPr lang="ru-RU" sz="2800" b="1" u="sng" dirty="0">
              <a:solidFill>
                <a:srgbClr val="0000FF"/>
              </a:solidFill>
            </a:endParaRPr>
          </a:p>
        </p:txBody>
      </p:sp>
      <p:pic>
        <p:nvPicPr>
          <p:cNvPr id="4" name="Picture 12" descr="71-0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357166"/>
            <a:ext cx="2484364" cy="3105144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95536" y="1370578"/>
            <a:ext cx="60486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00FF"/>
                </a:solidFill>
                <a:cs typeface="Times New Roman" pitchFamily="18" charset="0"/>
              </a:rPr>
              <a:t>Вектор </a:t>
            </a:r>
            <a:r>
              <a:rPr lang="ru-RU" sz="2400" b="1" i="1" dirty="0" err="1" smtClean="0">
                <a:solidFill>
                  <a:srgbClr val="0000FF"/>
                </a:solidFill>
                <a:cs typeface="Times New Roman" pitchFamily="18" charset="0"/>
              </a:rPr>
              <a:t>Умова</a:t>
            </a:r>
            <a:r>
              <a:rPr lang="ru-RU" sz="2400" i="1" dirty="0" smtClean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0000FF"/>
                </a:solidFill>
                <a:cs typeface="Times New Roman" pitchFamily="18" charset="0"/>
              </a:rPr>
              <a:t>– это вектор плотности потока энергии волны, направленный в </a:t>
            </a:r>
            <a:r>
              <a:rPr lang="ru-RU" sz="2400" b="1" dirty="0" smtClean="0">
                <a:solidFill>
                  <a:srgbClr val="0000FF"/>
                </a:solidFill>
                <a:cs typeface="Times New Roman" pitchFamily="18" charset="0"/>
              </a:rPr>
              <a:t>сторону переноса </a:t>
            </a:r>
            <a:r>
              <a:rPr lang="ru-RU" sz="2400" dirty="0" smtClean="0">
                <a:solidFill>
                  <a:srgbClr val="0000FF"/>
                </a:solidFill>
                <a:cs typeface="Times New Roman" pitchFamily="18" charset="0"/>
              </a:rPr>
              <a:t>энергии волной.</a:t>
            </a:r>
            <a:endParaRPr lang="ru-RU" sz="2400" dirty="0" smtClean="0">
              <a:solidFill>
                <a:srgbClr val="0000FF"/>
              </a:solidFill>
            </a:endParaRPr>
          </a:p>
          <a:p>
            <a:r>
              <a:rPr lang="ru-RU" sz="2400" dirty="0" smtClean="0">
                <a:solidFill>
                  <a:srgbClr val="0000FF"/>
                </a:solidFill>
                <a:cs typeface="Times New Roman" pitchFamily="18" charset="0"/>
              </a:rPr>
              <a:t>Он равен</a:t>
            </a:r>
            <a:endParaRPr lang="ru-RU" sz="2400" dirty="0"/>
          </a:p>
        </p:txBody>
      </p:sp>
      <p:graphicFrame>
        <p:nvGraphicFramePr>
          <p:cNvPr id="8090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4186417"/>
              </p:ext>
            </p:extLst>
          </p:nvPr>
        </p:nvGraphicFramePr>
        <p:xfrm>
          <a:off x="3233064" y="3867881"/>
          <a:ext cx="2895600" cy="1223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820" name="Формула" r:id="rId4" imgW="876240" imgH="393480" progId="Equation.3">
                  <p:embed/>
                </p:oleObj>
              </mc:Choice>
              <mc:Fallback>
                <p:oleObj name="Формула" r:id="rId4" imgW="876240" imgH="39348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3064" y="3867881"/>
                        <a:ext cx="2895600" cy="1223963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901" name="Object 5"/>
          <p:cNvGraphicFramePr>
            <a:graphicFrameLocks noChangeAspect="1"/>
          </p:cNvGraphicFramePr>
          <p:nvPr/>
        </p:nvGraphicFramePr>
        <p:xfrm>
          <a:off x="3143240" y="5572140"/>
          <a:ext cx="2214578" cy="857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821" name="Формула" r:id="rId6" imgW="419040" imgH="190440" progId="Equation.3">
                  <p:embed/>
                </p:oleObj>
              </mc:Choice>
              <mc:Fallback>
                <p:oleObj name="Формула" r:id="rId6" imgW="419040" imgH="19044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3240" y="5572140"/>
                        <a:ext cx="2214578" cy="857256"/>
                      </a:xfrm>
                      <a:prstGeom prst="rect">
                        <a:avLst/>
                      </a:prstGeom>
                      <a:solidFill>
                        <a:srgbClr val="00FF00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6144461" y="3500438"/>
            <a:ext cx="2999539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 smtClean="0">
                <a:solidFill>
                  <a:srgbClr val="0000FF"/>
                </a:solidFill>
              </a:rPr>
              <a:t>Умов Н. А. (1846-1915)</a:t>
            </a:r>
            <a:endParaRPr lang="ru-RU" dirty="0">
              <a:solidFill>
                <a:srgbClr val="0000FF"/>
              </a:solidFill>
            </a:endParaRPr>
          </a:p>
        </p:txBody>
      </p:sp>
      <p:graphicFrame>
        <p:nvGraphicFramePr>
          <p:cNvPr id="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726755"/>
              </p:ext>
            </p:extLst>
          </p:nvPr>
        </p:nvGraphicFramePr>
        <p:xfrm>
          <a:off x="406278" y="3493439"/>
          <a:ext cx="2500330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822" name="Формула" r:id="rId8" imgW="596880" imgH="291960" progId="Equation.3">
                  <p:embed/>
                </p:oleObj>
              </mc:Choice>
              <mc:Fallback>
                <p:oleObj name="Формула" r:id="rId8" imgW="596880" imgH="29196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278" y="3493439"/>
                        <a:ext cx="2500330" cy="908050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357166"/>
            <a:ext cx="5715040" cy="1077218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FF0000"/>
                </a:solidFill>
              </a:rPr>
              <a:t>Эффект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u="sng" dirty="0" smtClean="0">
                <a:solidFill>
                  <a:srgbClr val="FF0000"/>
                </a:solidFill>
              </a:rPr>
              <a:t>Доплера </a:t>
            </a:r>
            <a:br>
              <a:rPr lang="ru-RU" sz="3200" b="1" u="sng" dirty="0" smtClean="0">
                <a:solidFill>
                  <a:srgbClr val="FF0000"/>
                </a:solidFill>
              </a:rPr>
            </a:br>
            <a:r>
              <a:rPr lang="ru-RU" sz="2400" b="1" u="sng" dirty="0" smtClean="0">
                <a:solidFill>
                  <a:srgbClr val="FF0000"/>
                </a:solidFill>
              </a:rPr>
              <a:t>и его применение в медицине </a:t>
            </a:r>
            <a:r>
              <a:rPr lang="ru-RU" sz="3200" b="1" u="sng" dirty="0" smtClean="0">
                <a:solidFill>
                  <a:srgbClr val="FF0000"/>
                </a:solidFill>
              </a:rPr>
              <a:t> </a:t>
            </a:r>
            <a:endParaRPr lang="ru-RU" sz="3200" b="1" u="sng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643570" y="3357562"/>
            <a:ext cx="3214710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 smtClean="0">
                <a:solidFill>
                  <a:srgbClr val="0000FF"/>
                </a:solidFill>
              </a:rPr>
              <a:t>Доплер Христиан (1803-1853) - австрийский физик, математик, астроном.</a:t>
            </a:r>
          </a:p>
        </p:txBody>
      </p:sp>
      <p:pic>
        <p:nvPicPr>
          <p:cNvPr id="4" name="Picture 8" descr="Доплер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215074" y="428604"/>
            <a:ext cx="2474916" cy="2900808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5" name="Picture 9" descr="Дом Доплер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00034" y="1500174"/>
            <a:ext cx="3857652" cy="2500330"/>
          </a:xfrm>
          <a:prstGeom prst="rect">
            <a:avLst/>
          </a:prstGeom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357158" y="3929066"/>
            <a:ext cx="41434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defRPr/>
            </a:pPr>
            <a:r>
              <a:rPr lang="ru-RU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Жил в Зальцбурге. Директор первого в мире физического института.</a:t>
            </a:r>
            <a:endParaRPr lang="ru-RU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4857760"/>
            <a:ext cx="8572560" cy="156966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</p:spPr>
        <p:txBody>
          <a:bodyPr wrap="square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Эффект Доплера </a:t>
            </a:r>
            <a:r>
              <a:rPr lang="ru-RU" sz="2400" dirty="0" smtClean="0">
                <a:solidFill>
                  <a:srgbClr val="0000FF"/>
                </a:solidFill>
              </a:rPr>
              <a:t>заключается в </a:t>
            </a:r>
            <a:r>
              <a:rPr lang="ru-RU" sz="2400" b="1" i="1" dirty="0" smtClean="0"/>
              <a:t>изменении</a:t>
            </a:r>
            <a:r>
              <a:rPr lang="ru-RU" sz="2400" b="1" dirty="0" smtClean="0">
                <a:solidFill>
                  <a:srgbClr val="0000FF"/>
                </a:solidFill>
              </a:rPr>
              <a:t> </a:t>
            </a:r>
            <a:r>
              <a:rPr lang="ru-RU" sz="2400" dirty="0" smtClean="0">
                <a:solidFill>
                  <a:srgbClr val="0000FF"/>
                </a:solidFill>
              </a:rPr>
              <a:t>частоты колебаний, воспринимаемых наблюдателем, вследствие </a:t>
            </a:r>
            <a:r>
              <a:rPr lang="ru-RU" sz="2400" b="1" i="1" dirty="0" smtClean="0"/>
              <a:t>движения </a:t>
            </a:r>
            <a:r>
              <a:rPr lang="ru-RU" sz="2400" dirty="0" smtClean="0">
                <a:solidFill>
                  <a:srgbClr val="0000FF"/>
                </a:solidFill>
              </a:rPr>
              <a:t>источника волн и наблюдателя  относительно друг друга.</a:t>
            </a:r>
            <a:endParaRPr lang="ru-RU" sz="24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2119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21191" name="Rectangle 7"/>
          <p:cNvSpPr>
            <a:spLocks noChangeArrowheads="1"/>
          </p:cNvSpPr>
          <p:nvPr/>
        </p:nvSpPr>
        <p:spPr bwMode="auto">
          <a:xfrm>
            <a:off x="285720" y="1785926"/>
            <a:ext cx="8572560" cy="156966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2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ea typeface="Times New Roman" pitchFamily="18" charset="0"/>
              </a:rPr>
              <a:t>Если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ea typeface="Times New Roman" pitchFamily="18" charset="0"/>
              </a:rPr>
              <a:t>приближается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ea typeface="Times New Roman" pitchFamily="18" charset="0"/>
              </a:rPr>
              <a:t>(объект, наблюдатель),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ea typeface="Times New Roman" pitchFamily="18" charset="0"/>
              </a:rPr>
              <a:t>то скорость берется со знаком «+»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ea typeface="Times New Roman" pitchFamily="18" charset="0"/>
              </a:rPr>
              <a:t>Если 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ea typeface="Times New Roman" pitchFamily="18" charset="0"/>
              </a:rPr>
              <a:t>удаляется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ea typeface="Times New Roman" pitchFamily="18" charset="0"/>
              </a:rPr>
              <a:t>, то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ea typeface="Times New Roman" pitchFamily="18" charset="0"/>
              </a:rPr>
              <a:t>скорость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ea typeface="Times New Roman" pitchFamily="18" charset="0"/>
              </a:rPr>
              <a:t> берется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ea typeface="Times New Roman" pitchFamily="18" charset="0"/>
              </a:rPr>
              <a:t> 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ea typeface="Times New Roman" pitchFamily="18" charset="0"/>
              </a:rPr>
              <a:t>со знаком «-»</a:t>
            </a:r>
            <a:endParaRPr kumimoji="0" lang="ru-RU" sz="2400" b="0" i="0" u="sng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7158" y="5000636"/>
            <a:ext cx="44291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Классический </a:t>
            </a:r>
            <a:r>
              <a:rPr lang="ru-RU" sz="2000" b="1" i="1" u="sng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пример </a:t>
            </a:r>
            <a:r>
              <a:rPr lang="ru-RU" sz="20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этого феномена: Звук свистка от движущегося поезда</a:t>
            </a:r>
            <a:r>
              <a:rPr lang="ru-RU" sz="2000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endParaRPr lang="ru-RU" sz="2000" dirty="0">
              <a:solidFill>
                <a:srgbClr val="0000FF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21193" name="AutoShape 9" descr="data:image/jpg;base64,/9j/4AAQSkZJRgABAQAAAQABAAD/2wBDAAkGBwgHBgkIBwgKCgkLDRYPDQwMDRsUFRAWIB0iIiAdHx8kKDQsJCYxJx8fLT0tMTU3Ojo6Iys/RD84QzQ5Ojf/2wBDAQoKCg0MDRoPDxo3JR8lNzc3Nzc3Nzc3Nzc3Nzc3Nzc3Nzc3Nzc3Nzc3Nzc3Nzc3Nzc3Nzc3Nzc3Nzc3Nzc3Nzf/wAARCABeAH0DASIAAhEBAxEB/8QAGwAAAgIDAQAAAAAAAAAAAAAABAUDBgABBwL/xAA1EAACAQMDAgQFAQcFAQAAAAABAgMABBEFEiExQRMiUWEGFHGBkTIHQqHB0eHxFSNSsfDC/8QAGgEAAgMBAQAAAAAAAAAAAAAAAgMAAQQFBv/EACIRAAICAgMAAgMBAAAAAAAAAAABAhEDIQQSMRNBFDJRYf/aAAwDAQACEQMRAD8A9BK3sojw/at+H7V6o4ANsrPDooR+1Z4ZqWQEKYGT0FKbrV40LLGOnei/iO7+StFHIMhwDVQnfxF8oJY9uxrm8zlSg+kDdxeMprtIsFjqRlblgc+tMGuoVAyeT6VUrNyoxjbx2ppbWt1OviKjmPOC4GazY+dOEaY+fEjKVoYyXkY5DEegrS3gfjHmPSm9vpVre6Z4UK7btMkFuQ/sfSkkdlIlz5sgK2Dx0PpU/NyPdk/FgtHuS4UDzde1QLediaYtpyz8gYNLprF0kYEYA70MuTkbuy1ggvoOhdZEz3r3spdBMIi6E59DTeDEkYIOTjmupx86yRp+mHNi6P8Awg2Vnh+1FbK0Y/atNiBsI/at+FRQjrfh0nsF1BfDrPDovw6zw6nYvqc1+O7sPqCW7K48MdmHNIUm3xoQwQZ69c1Yf2kaEYZI9SjDOhbDru5BPeqhZRyrkIXOTgK4xXC5Ll8r7Ha4/X41Q1/3jJGyAbc4JBroPwqriGMTLmMnCnHf3qq6Ho95c3Hywt2STcBgjiuqaJpR06xFteps8wwWHU+lZJy/g+KBHjjsrsR+FhpEOSnFC2unIASoym49TzVq1G2t2sXvFYFsADpxVeS58GXzkKmPNkcUaegWASW3ysYx0X9OT2pPqpbwvEZMffGacfEN3Elsjo4OD2PBquXchuMMBhR70TkBWhYpLygDrmn2nRvGuHPU0ut4FEwK8/WnUAITJ61v4enZi5O1ROUxUZB7CtGRmOKmRGYZrp/Jfhh6V6WDZWbKI2VsJSOw7qD7KzZRISs8P2qdidSn/H15Y2ukrHd7pJJZAI4o3UMTg8kH9339xVU0Wwhmls1vYvAF8SLNgwYbxzhu+Dg/wqX4+1eytvia4iis47uZoljkkkVsRHGMDGCccH7kUtuszWmhWrSC7e3O5xb+XHPA5IP6ccjmuTny9srtaR0cWPrj09s798Kwxtao8sce/P8Ax/Sw9KQfF+pS3WomJG8OK3baBnG49yaokf7SdT0e3gslTMqySF/mGC7Yy2Bk9zwefoec04X4h0tbd5dRkWJo280qncshPPBx168HH3oMUMd0/ApudWvRpHfu1uwKysuP054J+tKdZvLy9slWS3jWONtwxnPGaa6TqGnapaPPYSM0MZ2s7DAzUF9cwTQyxRuCccjHWtXw4krTEfLlbpoot/eSSthzxngZrLeR9uCxINau7IpMSFb1AI6VkLDoaytbNF60NtPki3DeabrJGwx0NVRZCrelMbO5LuqAnNacWbqqM88duxjK4SUY9aZwTxGME8UtmTzLuIzjOaligJXO7+NaIZGmxMoJouYNeuKR2WsCfTROxVJ/CZyvUcd/pRmm3ctzZRTzIFZxnABHHb+FKjlUvBjx16MK5j8ealPobXNkt78x83IbksV88AJwEU7jjOOwB498DowuYzKYww8QdVzyK4/+1qLZ8QlwwXxoEkRVH6iMg59+/wBqDNJ9dB4oJS2KrDUGaMM0I2DrtOPx6mp9RhLxK9vysih0ZR26AjH0PH9aA0zWvCjiHgEeGoGAf1YGKNtrvxbOHxNqwxAKoUdBkk89fXH0rAr+zdLqv1dkSw/NyRuZSCqgBosgsOeeTnuM+3NEaqb27S5jmIIaMEbSVGR9OvTof7UtnaO2lhXLszBxtDbcA8AZHcd/xRc+si4tNgtz4kpKkE9j/wB9aL6FbsU2VnqNrfkWczxXIj3o8Um3I475H49RirjpetTLp8MmpSRGdywJJCk7GIzgcHoearkchuLWeVhFEhYgOOSvKg8jqOcn6cUyuYEuPh+MO9tHcQSSlpUJCbWZhxwcgnBH9+LTYLWxymrwSEtHIhYjHufzQ+QDkVTI7m7sGLoUkQd+P8irNpVw19aQysAJJSwVAeTt6+1FdkaSD9uQCaMsETxVMn6c0IRskEc2Yyem9SKcxWAWAPuBXH6geKtelMIuZU2L4eWwepoq2YtECKjGlT7AVwARyD2ppa2oSBQGU+pzToydimlRQbbXtPfehldIgvlO7jHvXkfFWnQn/anuVJPJyCB9MVRYomeRI1QjPJ7ds/yqO5haOUpjO3GcCsChv1mty14XdPi60CsTNcs2cZaQ+YYpJ8Qax/qZjjlBLxt+t8kjgDaPQDH5pZp5SW6xMiE54Zh0x61Kz2W5BtBBTJfIyTnH560SVMpu0BB4Q53qQB2HJNMIHkngkuyrLa2/7qEZB4xn8j8U1TQbb5aMuHWQoHYBuh6EfbmljoLaSXTlOyJ2UMWbHJxjJ/sKiyRk6QUscoq2K7iTxWVtx2gYGeSPWp4LmKKLHiTLxjyjhvwRTPTdNikv7yF03pHlQrkBkPY/4oddLR94cmMjGAVOeeM++DR6F0wP5lvlnAA2sQGZThseh9v6U10nUojHBaKJogrLukLArjd124z0PrQ7Ws1nHcJENyCPzHplQ2c9e9CWMzxSOEUgjltpHOPrnvUJ4y4atDpNxZ3ElnqFhO0cbEg27Ru2B245PPc9qUaMzGwtIl/eE2G9D0/+h+BQL3zSQlj0OVIYxggd/wBwfwr3Gb21hVLVnkYDdhYCSm7rnP2qraLqwp11W3hw0zeECM+fOOeo9O1MF1TUIJVBtJDuOCI2IL46e3HHWtLpes6jGrW0Nysb8YkRVUbcE5OPUUzT4S1uRkN7qBDjzZhPY9fTH4pbypesJY2/ogtdWeeIySGcYxuEinPH5yOaK/1GZeUklVT0C54pgmg6fGSEeWd9oTa9w/BHB9KlvEtoVjXZFHxwHGc9KU+RG9B/EV260OCGWMLOscRQr5jli/QHHpyKTX7XGkSNHdpEZ9pKvk5kGemMcdxk0yl1GS4m2CPe0ahgzuFwOCOi570PFNd3M7RxC1SZeMtGWB+5P8qOKl97JJIqrmRizbGVXPOBxT3RItIkRVucZBBdnHuP/fmjbu1F+qxXrspVgB4eCMnj0FBXOnaTp4BuhcykjgJgA8Z9eKKUk1RUYOO0P5NRs5mDGeM+Zd2G9eG/jz96rV9OJZLq6VQwLoVLMGJwACDg+x/FEW76bc28i2mnRoeFzKSx5z0IPFWbRvhy+vrOKWa9ht4GG3wreEZKjggsR9PX7UCShsZKUsmikWNtdTpvtkcJuAbbxnjnzHjPf70ztdF1D5q3FvEGWSXZtMm7PIwCAO9Xhfg2yAV7uea5UEeVzgf+/qftYbW1tVZooIhGAp/SB19frQz5CXhSw/05hFo17eXZQJeyMQY22W5VBnPViemSe1Fp8D30YUskGWyr+LcHp64VeRjHeuiajMbS3lKHLbgQen1FLfGMj7WUNvUZB9Tig+eTWimoJ19iiw+HNNs5HYW6zEHCsyng/U8+v4prG0keFsjFGrEZG05+1NZdqx+LgF2kCpkZAPvn6ChWt1S7M0YUbmO1SP084/nSHNy9KePJ9PRFFNdK0ayKXDdGx0PHHucU5uAXtGchTM3AIbG3+vel+dlxGxYlsZJx9f6UU5EK8jcBnr680t/0bBNKmLbho1cgE+Y43nnkf5pbPLbSTuHuEYDGNw5/69qZzXCTER+EqgcLjtQc1jPIxZbtlGTxj+9HEXKclo//2Q==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55575" y="-427038"/>
            <a:ext cx="1190625" cy="8953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1195" name="Picture 11" descr="Движущийся поезд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3357562"/>
            <a:ext cx="4000528" cy="3214669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5110810"/>
              </p:ext>
            </p:extLst>
          </p:nvPr>
        </p:nvGraphicFramePr>
        <p:xfrm>
          <a:off x="1358900" y="428625"/>
          <a:ext cx="3890963" cy="13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1864" name="Формула" r:id="rId6" imgW="1346040" imgH="431640" progId="Equation.3">
                  <p:embed/>
                </p:oleObj>
              </mc:Choice>
              <mc:Fallback>
                <p:oleObj name="Формула" r:id="rId6" imgW="1346040" imgH="4316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8900" y="428625"/>
                        <a:ext cx="3890963" cy="1323975"/>
                      </a:xfrm>
                      <a:prstGeom prst="rect">
                        <a:avLst/>
                      </a:prstGeom>
                      <a:solidFill>
                        <a:srgbClr val="00FF00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1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1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357166"/>
            <a:ext cx="8572560" cy="1938992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2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Эффект Доплера </a:t>
            </a:r>
            <a:r>
              <a:rPr lang="ru-RU" sz="2400" dirty="0" smtClean="0">
                <a:solidFill>
                  <a:srgbClr val="0000FF"/>
                </a:solidFill>
              </a:rPr>
              <a:t>используется для определения </a:t>
            </a:r>
            <a:r>
              <a:rPr lang="ru-RU" sz="2400" b="1" u="sng" dirty="0" smtClean="0">
                <a:solidFill>
                  <a:srgbClr val="0000FF"/>
                </a:solidFill>
              </a:rPr>
              <a:t>скорости движения тела в среде</a:t>
            </a:r>
            <a:r>
              <a:rPr lang="ru-RU" sz="2400" dirty="0" smtClean="0">
                <a:solidFill>
                  <a:srgbClr val="0000FF"/>
                </a:solidFill>
              </a:rPr>
              <a:t>, </a:t>
            </a:r>
            <a:r>
              <a:rPr lang="ru-RU" sz="2400" b="1" dirty="0" smtClean="0">
                <a:solidFill>
                  <a:srgbClr val="0000FF"/>
                </a:solidFill>
              </a:rPr>
              <a:t>скорости кровотока</a:t>
            </a:r>
            <a:r>
              <a:rPr lang="ru-RU" sz="2400" dirty="0" smtClean="0">
                <a:solidFill>
                  <a:srgbClr val="0000FF"/>
                </a:solidFill>
              </a:rPr>
              <a:t>, </a:t>
            </a:r>
            <a:r>
              <a:rPr lang="ru-RU" sz="2400" b="1" dirty="0" smtClean="0">
                <a:solidFill>
                  <a:srgbClr val="0000FF"/>
                </a:solidFill>
              </a:rPr>
              <a:t>скорости движения клапанов и стенок сердца </a:t>
            </a:r>
            <a:r>
              <a:rPr lang="ru-RU" sz="2400" dirty="0" smtClean="0">
                <a:solidFill>
                  <a:srgbClr val="0000FF"/>
                </a:solidFill>
              </a:rPr>
              <a:t>= доплеровская </a:t>
            </a:r>
            <a:r>
              <a:rPr lang="ru-RU" sz="2400" b="1" dirty="0" err="1" smtClean="0">
                <a:solidFill>
                  <a:srgbClr val="0000FF"/>
                </a:solidFill>
              </a:rPr>
              <a:t>эхокардиография</a:t>
            </a:r>
            <a:r>
              <a:rPr lang="ru-RU" sz="2400" b="1" dirty="0" smtClean="0">
                <a:solidFill>
                  <a:srgbClr val="0000FF"/>
                </a:solidFill>
              </a:rPr>
              <a:t>.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2285992"/>
            <a:ext cx="8429684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</a:rPr>
              <a:t>Когда звук </a:t>
            </a:r>
            <a:r>
              <a:rPr lang="ru-RU" sz="2000" b="1" dirty="0" smtClean="0">
                <a:solidFill>
                  <a:srgbClr val="0000FF"/>
                </a:solidFill>
              </a:rPr>
              <a:t>отражается</a:t>
            </a:r>
            <a:r>
              <a:rPr lang="ru-RU" sz="2000" dirty="0" smtClean="0">
                <a:solidFill>
                  <a:srgbClr val="0000FF"/>
                </a:solidFill>
              </a:rPr>
              <a:t> от движущегося объекта, частота </a:t>
            </a:r>
            <a:r>
              <a:rPr lang="ru-RU" sz="2000" u="sng" dirty="0" smtClean="0">
                <a:solidFill>
                  <a:srgbClr val="0000FF"/>
                </a:solidFill>
              </a:rPr>
              <a:t>отраженного</a:t>
            </a:r>
            <a:r>
              <a:rPr lang="ru-RU" sz="2000" dirty="0" smtClean="0">
                <a:solidFill>
                  <a:srgbClr val="0000FF"/>
                </a:solidFill>
              </a:rPr>
              <a:t> сигнала </a:t>
            </a:r>
            <a:r>
              <a:rPr lang="ru-RU" sz="2000" b="1" dirty="0" smtClean="0">
                <a:solidFill>
                  <a:srgbClr val="0000FF"/>
                </a:solidFill>
              </a:rPr>
              <a:t>изменяется</a:t>
            </a:r>
            <a:r>
              <a:rPr lang="ru-RU" sz="2000" dirty="0" smtClean="0">
                <a:solidFill>
                  <a:srgbClr val="0000FF"/>
                </a:solidFill>
              </a:rPr>
              <a:t>. Происходит </a:t>
            </a:r>
            <a:r>
              <a:rPr lang="ru-RU" sz="2000" b="1" dirty="0" smtClean="0">
                <a:solidFill>
                  <a:srgbClr val="0000FF"/>
                </a:solidFill>
              </a:rPr>
              <a:t>сдвиг частоты</a:t>
            </a:r>
            <a:r>
              <a:rPr lang="ru-RU" sz="2000" dirty="0" smtClean="0">
                <a:solidFill>
                  <a:srgbClr val="0000FF"/>
                </a:solidFill>
              </a:rPr>
              <a:t>.</a:t>
            </a:r>
          </a:p>
          <a:p>
            <a:r>
              <a:rPr lang="ru-RU" sz="2000" b="1" dirty="0" smtClean="0">
                <a:solidFill>
                  <a:srgbClr val="0000FF"/>
                </a:solidFill>
              </a:rPr>
              <a:t>При наложении первичных и отраженных сигналов возникают </a:t>
            </a:r>
            <a:r>
              <a:rPr lang="ru-RU" sz="2400" b="1" u="sng" dirty="0" smtClean="0"/>
              <a:t>биения</a:t>
            </a:r>
            <a:r>
              <a:rPr lang="ru-RU" sz="2000" b="1" u="sng" dirty="0" smtClean="0">
                <a:solidFill>
                  <a:srgbClr val="0000FF"/>
                </a:solidFill>
              </a:rPr>
              <a:t>,</a:t>
            </a:r>
            <a:r>
              <a:rPr lang="ru-RU" sz="2000" b="1" dirty="0" smtClean="0">
                <a:solidFill>
                  <a:srgbClr val="0000FF"/>
                </a:solidFill>
              </a:rPr>
              <a:t> которые прослушиваются с помощью наушников или громкоговорителя.</a:t>
            </a:r>
            <a:endParaRPr lang="ru-RU" sz="2000" b="1" dirty="0">
              <a:solidFill>
                <a:srgbClr val="0000FF"/>
              </a:solidFill>
            </a:endParaRPr>
          </a:p>
        </p:txBody>
      </p:sp>
      <p:graphicFrame>
        <p:nvGraphicFramePr>
          <p:cNvPr id="230409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5238390"/>
              </p:ext>
            </p:extLst>
          </p:nvPr>
        </p:nvGraphicFramePr>
        <p:xfrm>
          <a:off x="4756150" y="4214813"/>
          <a:ext cx="3427413" cy="1338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31" name="Формула" r:id="rId3" imgW="1054080" imgH="469800" progId="Equation.3">
                  <p:embed/>
                </p:oleObj>
              </mc:Choice>
              <mc:Fallback>
                <p:oleObj name="Формула" r:id="rId3" imgW="1054080" imgH="46980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56150" y="4214813"/>
                        <a:ext cx="3427413" cy="1338262"/>
                      </a:xfrm>
                      <a:prstGeom prst="rect">
                        <a:avLst/>
                      </a:prstGeom>
                      <a:solidFill>
                        <a:srgbClr val="00FF00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85720" y="5589240"/>
            <a:ext cx="8501122" cy="1231106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  <a:tint val="66000"/>
                  <a:satMod val="160000"/>
                </a:schemeClr>
              </a:gs>
              <a:gs pos="50000">
                <a:schemeClr val="accent1">
                  <a:lumMod val="75000"/>
                  <a:tint val="44500"/>
                  <a:satMod val="160000"/>
                </a:schemeClr>
              </a:gs>
              <a:gs pos="100000">
                <a:schemeClr val="accent1">
                  <a:lumMod val="75000"/>
                  <a:tint val="23500"/>
                  <a:satMod val="160000"/>
                </a:schemeClr>
              </a:gs>
            </a:gsLst>
            <a:lin ang="135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Доплеровский </a:t>
            </a:r>
            <a:r>
              <a:rPr lang="ru-RU" sz="24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сдвиг</a:t>
            </a:r>
            <a:r>
              <a:rPr lang="ru-RU" sz="2400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 это </a:t>
            </a:r>
            <a:r>
              <a:rPr lang="ru-RU" sz="2400" u="sng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разность</a:t>
            </a:r>
            <a:r>
              <a:rPr lang="ru-RU" sz="2400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между отраженной и переданной частотами ∆ </a:t>
            </a:r>
            <a:r>
              <a:rPr lang="el-GR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ν</a:t>
            </a:r>
            <a:r>
              <a:rPr lang="ru-RU" sz="2400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endParaRPr lang="ru-RU" sz="24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26308" name="Picture 4" descr="http://web.vrn.ru/alex-medica/usd/sax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00193" y="362503"/>
            <a:ext cx="2477344" cy="3245759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</p:pic>
      <p:pic>
        <p:nvPicPr>
          <p:cNvPr id="226310" name="Picture 6" descr="http://www.academ-clinic.ru/images/content/uzi_berem.jpg%20%2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85728"/>
            <a:ext cx="2571768" cy="2919187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226312" name="Picture 8" descr="Фото ребенка в животе мамы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91587" y="4149080"/>
            <a:ext cx="1885950" cy="2266951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260401" y="3830708"/>
            <a:ext cx="673047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Благодаря аппарату Доплера гинеколог, ведущий беременность, делает вывод о том, есть ли угроза для развития ребенка, насколько хорошо его состояние, сильное сердце, нормальный ли кровоток к сердцу и каково состояние кровообращения в организме малыша, все ли хорошо с пуповиной у мамы в системе мать-плод-плацента, нет ли у младенца пороков сердца, анемии или гипоксии.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2339752" y="3372093"/>
            <a:ext cx="3446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solidFill>
                  <a:srgbClr val="0000FF"/>
                </a:solidFill>
              </a:rPr>
              <a:t>Допплерометрия</a:t>
            </a:r>
            <a:endParaRPr lang="ru-RU" sz="2400" b="1" dirty="0">
              <a:solidFill>
                <a:srgbClr val="0000FF"/>
              </a:solidFill>
            </a:endParaRPr>
          </a:p>
        </p:txBody>
      </p:sp>
      <p:pic>
        <p:nvPicPr>
          <p:cNvPr id="13" name="Picture 2" descr="http://www.mc-euromed.ru/data/mainmenu/Image/022_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86116" y="357166"/>
            <a:ext cx="2500330" cy="2786082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357430"/>
            <a:ext cx="5857916" cy="4102114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57158" y="357166"/>
            <a:ext cx="857256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Двухмерное цветовое доплеровское картирование </a:t>
            </a:r>
            <a:r>
              <a:rPr lang="ru-RU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при </a:t>
            </a:r>
            <a:r>
              <a:rPr lang="ru-RU" u="sng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нарушении оттока из левого желудочка</a:t>
            </a:r>
            <a:r>
              <a:rPr lang="ru-RU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 Относительно низкая скорость выходного потока левого желудочка кодируется </a:t>
            </a:r>
            <a:r>
              <a:rPr lang="ru-RU" b="1" u="sng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синим </a:t>
            </a:r>
            <a:r>
              <a:rPr lang="ru-RU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цветом. В области </a:t>
            </a:r>
            <a:r>
              <a:rPr lang="ru-RU" b="1" u="sng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сужения </a:t>
            </a:r>
            <a:r>
              <a:rPr lang="ru-RU" u="sng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скорость возрастает</a:t>
            </a:r>
            <a:r>
              <a:rPr lang="ru-RU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возникает наложение спектров (</a:t>
            </a:r>
            <a:r>
              <a:rPr lang="en-US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aliasing)</a:t>
            </a:r>
            <a:r>
              <a:rPr lang="ru-RU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и кодировка сигнала потока меняется на </a:t>
            </a:r>
            <a:r>
              <a:rPr lang="ru-RU" b="1" u="sng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красную</a:t>
            </a:r>
            <a:r>
              <a:rPr lang="ru-RU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 На участке обструкции  регистрируется относительно узкий турбулентный поток.  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768" y="2500306"/>
            <a:ext cx="17145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LV</a:t>
            </a:r>
            <a:r>
              <a:rPr lang="ru-RU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solidFill>
                  <a:srgbClr val="0000FF"/>
                </a:solidFill>
                <a:ea typeface="Verdana" pitchFamily="34" charset="0"/>
                <a:cs typeface="Verdana" pitchFamily="34" charset="0"/>
              </a:rPr>
              <a:t>– </a:t>
            </a:r>
            <a:r>
              <a:rPr lang="ru-RU" dirty="0" smtClean="0">
                <a:solidFill>
                  <a:srgbClr val="0000FF"/>
                </a:solidFill>
              </a:rPr>
              <a:t>левый желудочек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072331" y="3214686"/>
            <a:ext cx="17145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AO</a:t>
            </a:r>
            <a:r>
              <a:rPr lang="ru-RU" dirty="0" smtClean="0">
                <a:solidFill>
                  <a:srgbClr val="0000FF"/>
                </a:solidFill>
              </a:rPr>
              <a:t> – аорта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7158" y="928670"/>
            <a:ext cx="8501122" cy="1384995"/>
          </a:xfrm>
          <a:prstGeom prst="rect">
            <a:avLst/>
          </a:prstGeom>
          <a:gradFill flip="none" rotWithShape="1">
            <a:gsLst>
              <a:gs pos="0">
                <a:srgbClr val="3CFC97">
                  <a:tint val="66000"/>
                  <a:satMod val="160000"/>
                </a:srgbClr>
              </a:gs>
              <a:gs pos="50000">
                <a:srgbClr val="3CFC97">
                  <a:tint val="44500"/>
                  <a:satMod val="160000"/>
                </a:srgbClr>
              </a:gs>
              <a:gs pos="100000">
                <a:srgbClr val="3CFC97">
                  <a:tint val="23500"/>
                  <a:satMod val="160000"/>
                </a:srgbClr>
              </a:gs>
            </a:gsLst>
            <a:lin ang="13500000" scaled="1"/>
            <a:tileRect/>
          </a:gradFill>
        </p:spPr>
        <p:txBody>
          <a:bodyPr wrap="square">
            <a:spAutoFit/>
          </a:bodyPr>
          <a:lstStyle/>
          <a:p>
            <a:r>
              <a:rPr lang="ru-RU" sz="2800" b="1" i="1" u="sng" dirty="0" smtClean="0">
                <a:solidFill>
                  <a:srgbClr val="0000FF"/>
                </a:solidFill>
                <a:latin typeface="+mn-lt"/>
              </a:rPr>
              <a:t>Звук</a:t>
            </a:r>
            <a:r>
              <a:rPr lang="ru-RU" sz="2800" dirty="0" smtClean="0">
                <a:solidFill>
                  <a:srgbClr val="0000FF"/>
                </a:solidFill>
                <a:latin typeface="+mn-lt"/>
              </a:rPr>
              <a:t> –</a:t>
            </a:r>
            <a:r>
              <a:rPr lang="ru-RU" sz="2800" b="1" dirty="0" smtClean="0">
                <a:solidFill>
                  <a:srgbClr val="0000FF"/>
                </a:solidFill>
                <a:latin typeface="+mn-lt"/>
              </a:rPr>
              <a:t>это </a:t>
            </a:r>
            <a:r>
              <a:rPr lang="ru-RU" sz="2800" b="1" u="heavy" dirty="0" smtClean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+mn-lt"/>
              </a:rPr>
              <a:t>механическая</a:t>
            </a:r>
            <a:r>
              <a:rPr lang="ru-RU" sz="2800" b="1" dirty="0" smtClean="0">
                <a:solidFill>
                  <a:srgbClr val="0000FF"/>
                </a:solidFill>
                <a:latin typeface="+mn-lt"/>
              </a:rPr>
              <a:t> волна в </a:t>
            </a:r>
            <a:r>
              <a:rPr lang="ru-RU" sz="2800" b="1" u="sng" dirty="0" smtClean="0">
                <a:solidFill>
                  <a:srgbClr val="0000FF"/>
                </a:solidFill>
                <a:latin typeface="+mn-lt"/>
              </a:rPr>
              <a:t>упругой </a:t>
            </a:r>
            <a:r>
              <a:rPr lang="ru-RU" sz="2800" b="1" dirty="0" smtClean="0">
                <a:solidFill>
                  <a:srgbClr val="0000FF"/>
                </a:solidFill>
                <a:latin typeface="+mn-lt"/>
              </a:rPr>
              <a:t>среде, воспринимаемая ухом человека.</a:t>
            </a:r>
            <a:endParaRPr lang="ru-RU" sz="2800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3108" y="2428868"/>
            <a:ext cx="3080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+mn-lt"/>
              </a:rPr>
              <a:t> </a:t>
            </a:r>
            <a:endParaRPr lang="ru-RU" sz="2800" b="1" dirty="0"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2357430"/>
            <a:ext cx="4857784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00FF"/>
                </a:solidFill>
                <a:latin typeface="+mn-lt"/>
              </a:rPr>
              <a:t>Упругая среда </a:t>
            </a:r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–</a:t>
            </a:r>
            <a:r>
              <a:rPr lang="ru-RU" sz="2400" i="1" dirty="0" smtClean="0">
                <a:solidFill>
                  <a:srgbClr val="0000FF"/>
                </a:solidFill>
                <a:latin typeface="+mn-lt"/>
              </a:rPr>
              <a:t>это </a:t>
            </a:r>
          </a:p>
          <a:p>
            <a:r>
              <a:rPr lang="ru-RU" sz="2400" i="1" dirty="0" smtClean="0">
                <a:solidFill>
                  <a:srgbClr val="0000FF"/>
                </a:solidFill>
                <a:latin typeface="+mn-lt"/>
              </a:rPr>
              <a:t>среда </a:t>
            </a:r>
            <a:r>
              <a:rPr lang="ru-RU" sz="2400" i="1" dirty="0" smtClean="0">
                <a:solidFill>
                  <a:srgbClr val="0000FF"/>
                </a:solidFill>
              </a:rPr>
              <a:t>между частицами  которой существуют силы упругости, </a:t>
            </a:r>
          </a:p>
          <a:p>
            <a:r>
              <a:rPr lang="ru-RU" sz="2400" i="1" dirty="0" smtClean="0">
                <a:solidFill>
                  <a:srgbClr val="0000FF"/>
                </a:solidFill>
              </a:rPr>
              <a:t>препятствующие ее деформации</a:t>
            </a:r>
          </a:p>
          <a:p>
            <a:r>
              <a:rPr lang="ru-RU" sz="2800" dirty="0" smtClean="0">
                <a:solidFill>
                  <a:srgbClr val="0000FF"/>
                </a:solidFill>
              </a:rPr>
              <a:t> </a:t>
            </a:r>
          </a:p>
          <a:p>
            <a:endParaRPr lang="ru-RU" sz="2800" dirty="0" smtClean="0">
              <a:solidFill>
                <a:srgbClr val="0000FF"/>
              </a:solidFill>
              <a:latin typeface="+mn-lt"/>
            </a:endParaRPr>
          </a:p>
          <a:p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86050" y="1857364"/>
            <a:ext cx="3571900" cy="461665"/>
          </a:xfrm>
          <a:prstGeom prst="rect">
            <a:avLst/>
          </a:prstGeom>
          <a:gradFill flip="none" rotWithShape="1">
            <a:gsLst>
              <a:gs pos="0">
                <a:srgbClr val="3CFC97">
                  <a:tint val="66000"/>
                  <a:satMod val="160000"/>
                </a:srgbClr>
              </a:gs>
              <a:gs pos="50000">
                <a:srgbClr val="3CFC97">
                  <a:tint val="44500"/>
                  <a:satMod val="160000"/>
                </a:srgbClr>
              </a:gs>
              <a:gs pos="100000">
                <a:srgbClr val="3CFC97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B0F0"/>
                </a:solidFill>
                <a:latin typeface="+mn-lt"/>
              </a:rPr>
              <a:t>  </a:t>
            </a:r>
            <a:r>
              <a:rPr lang="ru-RU" sz="2400" b="1" dirty="0" smtClean="0">
                <a:solidFill>
                  <a:srgbClr val="0033CC"/>
                </a:solidFill>
                <a:latin typeface="+mn-lt"/>
              </a:rPr>
              <a:t>16 Гц – 20 кГц</a:t>
            </a:r>
            <a:endParaRPr lang="ru-RU" sz="2400" b="1" dirty="0">
              <a:solidFill>
                <a:srgbClr val="00B0F0"/>
              </a:solidFill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21703" y="352748"/>
            <a:ext cx="43645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FF0000"/>
                </a:solidFill>
              </a:rPr>
              <a:t>Звук</a:t>
            </a:r>
            <a:endParaRPr lang="ru-RU" sz="3200" b="1" u="sng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85720" y="5286388"/>
            <a:ext cx="82153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 </a:t>
            </a:r>
            <a:endParaRPr lang="ru-RU" sz="2400" dirty="0">
              <a:solidFill>
                <a:srgbClr val="0033CC"/>
              </a:solidFill>
              <a:latin typeface="+mn-lt"/>
            </a:endParaRPr>
          </a:p>
        </p:txBody>
      </p:sp>
      <p:pic>
        <p:nvPicPr>
          <p:cNvPr id="13" name="Picture 7" descr="Область-звукового-восприят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2500306"/>
            <a:ext cx="4357718" cy="3786214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357158" y="4549676"/>
            <a:ext cx="3929090" cy="1938992"/>
          </a:xfrm>
          <a:prstGeom prst="rect">
            <a:avLst/>
          </a:prstGeom>
          <a:gradFill flip="none" rotWithShape="1">
            <a:gsLst>
              <a:gs pos="0">
                <a:srgbClr val="3CFC97">
                  <a:tint val="66000"/>
                  <a:satMod val="160000"/>
                </a:srgbClr>
              </a:gs>
              <a:gs pos="50000">
                <a:srgbClr val="3CFC97">
                  <a:tint val="44500"/>
                  <a:satMod val="160000"/>
                </a:srgbClr>
              </a:gs>
              <a:gs pos="100000">
                <a:srgbClr val="3CFC97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i="1" u="sng" dirty="0" smtClean="0"/>
              <a:t>Инфразвук</a:t>
            </a:r>
            <a:r>
              <a:rPr lang="ru-RU" sz="2400" i="1" dirty="0" smtClean="0"/>
              <a:t> </a:t>
            </a:r>
            <a:r>
              <a:rPr lang="ru-RU" sz="2400" b="1" i="1" dirty="0" smtClean="0"/>
              <a:t>до 16 Гц</a:t>
            </a:r>
          </a:p>
          <a:p>
            <a:pPr>
              <a:buFont typeface="Arial" pitchFamily="34" charset="0"/>
              <a:buChar char="•"/>
            </a:pPr>
            <a:r>
              <a:rPr lang="ru-RU" sz="2400" i="1" u="sng" dirty="0" smtClean="0"/>
              <a:t>Слышимый звук </a:t>
            </a:r>
          </a:p>
          <a:p>
            <a:r>
              <a:rPr lang="ru-RU" sz="2400" i="1" dirty="0" smtClean="0"/>
              <a:t>     </a:t>
            </a:r>
            <a:r>
              <a:rPr lang="ru-RU" sz="2400" b="1" i="1" dirty="0" smtClean="0"/>
              <a:t>16 Гц-20 кГц</a:t>
            </a:r>
          </a:p>
          <a:p>
            <a:pPr>
              <a:buFont typeface="Arial" pitchFamily="34" charset="0"/>
              <a:buChar char="•"/>
            </a:pPr>
            <a:r>
              <a:rPr lang="ru-RU" sz="2400" i="1" u="sng" dirty="0" smtClean="0"/>
              <a:t>Ультразвук</a:t>
            </a:r>
            <a:r>
              <a:rPr lang="ru-RU" sz="2400" i="1" dirty="0" smtClean="0"/>
              <a:t> </a:t>
            </a:r>
          </a:p>
          <a:p>
            <a:pPr>
              <a:buFont typeface="Arial" pitchFamily="34" charset="0"/>
              <a:buChar char="•"/>
            </a:pPr>
            <a:r>
              <a:rPr lang="ru-RU" sz="2400" b="1" i="1" dirty="0" smtClean="0"/>
              <a:t>20 кГц – 1 ГГц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357166"/>
            <a:ext cx="83582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u="sng" dirty="0" smtClean="0">
                <a:solidFill>
                  <a:srgbClr val="FF0000"/>
                </a:solidFill>
              </a:rPr>
              <a:t>Виды звуков.  </a:t>
            </a:r>
            <a:r>
              <a:rPr lang="ru-RU" sz="2800" b="1" u="sng" dirty="0" smtClean="0">
                <a:solidFill>
                  <a:srgbClr val="FF0000"/>
                </a:solidFill>
                <a:latin typeface="+mn-lt"/>
              </a:rPr>
              <a:t>Спектр звука</a:t>
            </a:r>
            <a:endParaRPr lang="ru-RU" sz="2800" b="1" u="sng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857232"/>
            <a:ext cx="1928826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00FF"/>
                </a:solidFill>
                <a:latin typeface="+mn-lt"/>
              </a:rPr>
              <a:t>Чистый тон</a:t>
            </a:r>
          </a:p>
          <a:p>
            <a:endParaRPr lang="ru-RU" dirty="0"/>
          </a:p>
        </p:txBody>
      </p:sp>
      <p:pic>
        <p:nvPicPr>
          <p:cNvPr id="4" name="Picture 6" descr="То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643050"/>
            <a:ext cx="2071702" cy="148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19"/>
          <p:cNvGrpSpPr>
            <a:grpSpLocks/>
          </p:cNvGrpSpPr>
          <p:nvPr/>
        </p:nvGrpSpPr>
        <p:grpSpPr bwMode="auto">
          <a:xfrm>
            <a:off x="3571868" y="2285992"/>
            <a:ext cx="2087563" cy="1520825"/>
            <a:chOff x="2699" y="1161"/>
            <a:chExt cx="1315" cy="958"/>
          </a:xfrm>
        </p:grpSpPr>
        <p:sp>
          <p:nvSpPr>
            <p:cNvPr id="6" name="Line 10"/>
            <p:cNvSpPr>
              <a:spLocks noChangeShapeType="1"/>
            </p:cNvSpPr>
            <p:nvPr/>
          </p:nvSpPr>
          <p:spPr bwMode="auto">
            <a:xfrm flipV="1">
              <a:off x="2880" y="1162"/>
              <a:ext cx="0" cy="7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Line 11"/>
            <p:cNvSpPr>
              <a:spLocks noChangeShapeType="1"/>
            </p:cNvSpPr>
            <p:nvPr/>
          </p:nvSpPr>
          <p:spPr bwMode="auto">
            <a:xfrm>
              <a:off x="2880" y="1933"/>
              <a:ext cx="90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Line 12"/>
            <p:cNvSpPr>
              <a:spLocks noChangeShapeType="1"/>
            </p:cNvSpPr>
            <p:nvPr/>
          </p:nvSpPr>
          <p:spPr bwMode="auto">
            <a:xfrm flipV="1">
              <a:off x="3061" y="1253"/>
              <a:ext cx="0" cy="6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Line 13"/>
            <p:cNvSpPr>
              <a:spLocks noChangeShapeType="1"/>
            </p:cNvSpPr>
            <p:nvPr/>
          </p:nvSpPr>
          <p:spPr bwMode="auto">
            <a:xfrm flipV="1">
              <a:off x="3198" y="1525"/>
              <a:ext cx="0" cy="4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Line 14"/>
            <p:cNvSpPr>
              <a:spLocks noChangeShapeType="1"/>
            </p:cNvSpPr>
            <p:nvPr/>
          </p:nvSpPr>
          <p:spPr bwMode="auto">
            <a:xfrm flipV="1">
              <a:off x="3334" y="1706"/>
              <a:ext cx="0" cy="22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Line 15"/>
            <p:cNvSpPr>
              <a:spLocks noChangeShapeType="1"/>
            </p:cNvSpPr>
            <p:nvPr/>
          </p:nvSpPr>
          <p:spPr bwMode="auto">
            <a:xfrm flipV="1">
              <a:off x="3470" y="1570"/>
              <a:ext cx="0" cy="3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Line 16"/>
            <p:cNvSpPr>
              <a:spLocks noChangeShapeType="1"/>
            </p:cNvSpPr>
            <p:nvPr/>
          </p:nvSpPr>
          <p:spPr bwMode="auto">
            <a:xfrm flipV="1">
              <a:off x="3606" y="1434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Text Box 17"/>
            <p:cNvSpPr txBox="1">
              <a:spLocks noChangeArrowheads="1"/>
            </p:cNvSpPr>
            <p:nvPr/>
          </p:nvSpPr>
          <p:spPr bwMode="auto">
            <a:xfrm>
              <a:off x="2699" y="1161"/>
              <a:ext cx="2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/>
                <a:t>А</a:t>
              </a:r>
            </a:p>
          </p:txBody>
        </p:sp>
        <p:sp>
          <p:nvSpPr>
            <p:cNvPr id="14" name="Text Box 18"/>
            <p:cNvSpPr txBox="1">
              <a:spLocks noChangeArrowheads="1"/>
            </p:cNvSpPr>
            <p:nvPr/>
          </p:nvSpPr>
          <p:spPr bwMode="auto">
            <a:xfrm>
              <a:off x="3742" y="1888"/>
              <a:ext cx="2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cs typeface="Arial" charset="0"/>
                </a:rPr>
                <a:t> </a:t>
              </a:r>
              <a:endParaRPr lang="el-GR" dirty="0">
                <a:cs typeface="Arial" charset="0"/>
              </a:endParaRPr>
            </a:p>
          </p:txBody>
        </p:sp>
      </p:grpSp>
      <p:pic>
        <p:nvPicPr>
          <p:cNvPr id="15" name="Picture 7" descr="Шум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1643050"/>
            <a:ext cx="2428892" cy="150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7461685" y="1714488"/>
            <a:ext cx="797013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i="1" dirty="0" smtClean="0">
                <a:solidFill>
                  <a:srgbClr val="0000FF"/>
                </a:solidFill>
                <a:latin typeface="+mn-lt"/>
              </a:rPr>
              <a:t>Шум</a:t>
            </a:r>
            <a:endParaRPr lang="ru-RU" b="1" i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357950" y="3143248"/>
            <a:ext cx="2297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 smtClean="0">
                <a:solidFill>
                  <a:srgbClr val="0000FF"/>
                </a:solidFill>
                <a:latin typeface="+mn-lt"/>
              </a:rPr>
              <a:t>Спектр сплошной</a:t>
            </a:r>
            <a:endParaRPr lang="ru-RU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643174" y="3786190"/>
            <a:ext cx="29289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 smtClean="0">
                <a:solidFill>
                  <a:srgbClr val="0000FF"/>
                </a:solidFill>
                <a:latin typeface="+mn-lt"/>
              </a:rPr>
              <a:t>Спектр </a:t>
            </a:r>
            <a:r>
              <a:rPr lang="ru-RU" b="1" dirty="0" smtClean="0">
                <a:solidFill>
                  <a:srgbClr val="0000FF"/>
                </a:solidFill>
                <a:latin typeface="+mn-lt"/>
              </a:rPr>
              <a:t>линейчатый</a:t>
            </a:r>
            <a:endParaRPr lang="ru-RU" b="1" dirty="0">
              <a:solidFill>
                <a:srgbClr val="0000FF"/>
              </a:solidFill>
              <a:latin typeface="+mn-lt"/>
            </a:endParaRPr>
          </a:p>
        </p:txBody>
      </p:sp>
      <p:grpSp>
        <p:nvGrpSpPr>
          <p:cNvPr id="21" name="Group 19"/>
          <p:cNvGrpSpPr>
            <a:grpSpLocks/>
          </p:cNvGrpSpPr>
          <p:nvPr/>
        </p:nvGrpSpPr>
        <p:grpSpPr bwMode="auto">
          <a:xfrm>
            <a:off x="285720" y="2500306"/>
            <a:ext cx="2214594" cy="1963738"/>
            <a:chOff x="2699" y="981"/>
            <a:chExt cx="1485" cy="1237"/>
          </a:xfrm>
        </p:grpSpPr>
        <p:sp>
          <p:nvSpPr>
            <p:cNvPr id="24" name="Line 10"/>
            <p:cNvSpPr>
              <a:spLocks noChangeShapeType="1"/>
            </p:cNvSpPr>
            <p:nvPr/>
          </p:nvSpPr>
          <p:spPr bwMode="auto">
            <a:xfrm flipV="1">
              <a:off x="2880" y="1162"/>
              <a:ext cx="0" cy="7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Line 11"/>
            <p:cNvSpPr>
              <a:spLocks noChangeShapeType="1"/>
            </p:cNvSpPr>
            <p:nvPr/>
          </p:nvSpPr>
          <p:spPr bwMode="auto">
            <a:xfrm>
              <a:off x="2880" y="1933"/>
              <a:ext cx="90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" name="Line 12"/>
            <p:cNvSpPr>
              <a:spLocks noChangeShapeType="1"/>
            </p:cNvSpPr>
            <p:nvPr/>
          </p:nvSpPr>
          <p:spPr bwMode="auto">
            <a:xfrm flipV="1">
              <a:off x="3061" y="1253"/>
              <a:ext cx="0" cy="6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" name="Text Box 17"/>
            <p:cNvSpPr txBox="1">
              <a:spLocks noChangeArrowheads="1"/>
            </p:cNvSpPr>
            <p:nvPr/>
          </p:nvSpPr>
          <p:spPr bwMode="auto">
            <a:xfrm>
              <a:off x="2699" y="981"/>
              <a:ext cx="2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А</a:t>
              </a:r>
            </a:p>
          </p:txBody>
        </p:sp>
        <p:sp>
          <p:nvSpPr>
            <p:cNvPr id="32" name="Text Box 18"/>
            <p:cNvSpPr txBox="1">
              <a:spLocks noChangeArrowheads="1"/>
            </p:cNvSpPr>
            <p:nvPr/>
          </p:nvSpPr>
          <p:spPr bwMode="auto">
            <a:xfrm>
              <a:off x="3742" y="1888"/>
              <a:ext cx="442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800" dirty="0" smtClean="0">
                  <a:cs typeface="Arial" charset="0"/>
                </a:rPr>
                <a:t> </a:t>
              </a:r>
              <a:r>
                <a:rPr lang="el-GR" sz="2800" dirty="0" smtClean="0">
                  <a:latin typeface="Times New Roman"/>
                  <a:cs typeface="Times New Roman"/>
                </a:rPr>
                <a:t>ν</a:t>
              </a:r>
              <a:endParaRPr lang="el-GR" sz="2800" dirty="0">
                <a:cs typeface="Arial" charset="0"/>
              </a:endParaRPr>
            </a:p>
          </p:txBody>
        </p:sp>
      </p:grpSp>
      <p:sp>
        <p:nvSpPr>
          <p:cNvPr id="35" name="Прямоугольник 34"/>
          <p:cNvSpPr/>
          <p:nvPr/>
        </p:nvSpPr>
        <p:spPr>
          <a:xfrm>
            <a:off x="714348" y="3500438"/>
            <a:ext cx="2664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0000FF"/>
                </a:solidFill>
                <a:latin typeface="+mn-lt"/>
              </a:rPr>
              <a:t> </a:t>
            </a:r>
            <a:endParaRPr lang="ru-RU" i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285852" y="5429264"/>
            <a:ext cx="2664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0000FF"/>
                </a:solidFill>
                <a:latin typeface="+mn-lt"/>
              </a:rPr>
              <a:t> </a:t>
            </a:r>
            <a:endParaRPr lang="ru-RU" i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286380" y="2714620"/>
            <a:ext cx="3241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400" dirty="0" smtClean="0">
                <a:latin typeface="Times New Roman"/>
                <a:cs typeface="Times New Roman"/>
              </a:rPr>
              <a:t>ν</a:t>
            </a:r>
            <a:endParaRPr lang="el-GR" sz="2400" dirty="0">
              <a:cs typeface="Arial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805015" y="1852660"/>
            <a:ext cx="1981633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i="1" dirty="0" smtClean="0">
                <a:solidFill>
                  <a:srgbClr val="0000FF"/>
                </a:solidFill>
                <a:latin typeface="+mn-lt"/>
              </a:rPr>
              <a:t>Сложный тон</a:t>
            </a:r>
            <a:endParaRPr lang="ru-RU" b="1" i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57158" y="4500570"/>
            <a:ext cx="82153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Спектр</a:t>
            </a:r>
            <a:r>
              <a:rPr lang="ru-RU" sz="2400" b="1" dirty="0" smtClean="0">
                <a:solidFill>
                  <a:srgbClr val="0000FF"/>
                </a:solidFill>
              </a:rPr>
              <a:t> – это график зависимости амплитуды от частоты</a:t>
            </a:r>
            <a:endParaRPr lang="ru-RU" sz="2400" b="1" dirty="0">
              <a:solidFill>
                <a:srgbClr val="0000FF"/>
              </a:solidFill>
            </a:endParaRPr>
          </a:p>
        </p:txBody>
      </p:sp>
      <p:cxnSp>
        <p:nvCxnSpPr>
          <p:cNvPr id="45" name="Прямая со стрелкой 44"/>
          <p:cNvCxnSpPr/>
          <p:nvPr/>
        </p:nvCxnSpPr>
        <p:spPr>
          <a:xfrm rot="10800000" flipV="1">
            <a:off x="2285984" y="785794"/>
            <a:ext cx="857256" cy="2143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>
            <a:off x="4097987" y="810838"/>
            <a:ext cx="142876" cy="106686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>
            <a:off x="4475479" y="781090"/>
            <a:ext cx="2904833" cy="93339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0416" y="368877"/>
            <a:ext cx="8464454" cy="5755422"/>
          </a:xfrm>
          <a:prstGeom prst="rect">
            <a:avLst/>
          </a:prstGeom>
          <a:solidFill>
            <a:srgbClr val="96FCCE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u="sng" dirty="0" smtClean="0"/>
              <a:t>Содержание лекции №3</a:t>
            </a:r>
            <a:endParaRPr lang="ru-RU" sz="3200" dirty="0" smtClean="0"/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0000FF"/>
                </a:solidFill>
              </a:rPr>
              <a:t> Введение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b="1" u="sng" dirty="0" smtClean="0">
                <a:solidFill>
                  <a:srgbClr val="0000FF"/>
                </a:solidFill>
                <a:ea typeface="Times New Roman" pitchFamily="18" charset="0"/>
                <a:cs typeface="Arial" pitchFamily="34" charset="0"/>
              </a:rPr>
              <a:t>Механические волны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b="1" u="sng" dirty="0" smtClean="0">
                <a:solidFill>
                  <a:srgbClr val="0000FF"/>
                </a:solidFill>
              </a:rPr>
              <a:t> Эффект</a:t>
            </a:r>
            <a:r>
              <a:rPr lang="ru-RU" sz="2800" b="1" dirty="0" smtClean="0">
                <a:solidFill>
                  <a:srgbClr val="0000FF"/>
                </a:solidFill>
              </a:rPr>
              <a:t> </a:t>
            </a:r>
            <a:r>
              <a:rPr lang="ru-RU" sz="2800" b="1" u="sng" dirty="0" smtClean="0">
                <a:solidFill>
                  <a:srgbClr val="0000FF"/>
                </a:solidFill>
              </a:rPr>
              <a:t>Доплера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b="1" u="sng" dirty="0" smtClean="0">
                <a:solidFill>
                  <a:srgbClr val="0000FF"/>
                </a:solidFill>
              </a:rPr>
              <a:t>Звук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b="1" u="sng" dirty="0" smtClean="0">
                <a:solidFill>
                  <a:srgbClr val="0000FF"/>
                </a:solidFill>
              </a:rPr>
              <a:t>Ультразвук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endParaRPr lang="ru-RU" sz="2800" b="1" u="sng" dirty="0" smtClean="0">
              <a:solidFill>
                <a:srgbClr val="0000FF"/>
              </a:solidFill>
            </a:endParaRPr>
          </a:p>
          <a:p>
            <a:endParaRPr lang="ru-RU" sz="2800" b="1" u="sng" dirty="0" smtClean="0">
              <a:solidFill>
                <a:srgbClr val="0000FF"/>
              </a:solidFill>
            </a:endParaRPr>
          </a:p>
          <a:p>
            <a:endParaRPr lang="ru-RU" sz="2800" b="1" dirty="0" smtClean="0">
              <a:solidFill>
                <a:srgbClr val="0000FF"/>
              </a:solidFill>
            </a:endParaRPr>
          </a:p>
          <a:p>
            <a:pPr algn="ctr"/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357158" y="357166"/>
            <a:ext cx="80724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u="sng" dirty="0" smtClean="0">
              <a:solidFill>
                <a:srgbClr val="FF0000"/>
              </a:solidFill>
            </a:endParaRPr>
          </a:p>
          <a:p>
            <a:r>
              <a:rPr lang="ru-RU" b="1" u="sng" dirty="0" smtClean="0">
                <a:solidFill>
                  <a:srgbClr val="FF0000"/>
                </a:solidFill>
              </a:rPr>
              <a:t>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4286256"/>
            <a:ext cx="842968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800" b="1" dirty="0" smtClean="0">
                <a:solidFill>
                  <a:srgbClr val="0000FF"/>
                </a:solidFill>
                <a:latin typeface="+mn-lt"/>
              </a:rPr>
              <a:t>Z</a:t>
            </a:r>
            <a:r>
              <a:rPr lang="en-US" sz="2800" dirty="0" smtClean="0">
                <a:solidFill>
                  <a:srgbClr val="0000FF"/>
                </a:solidFill>
                <a:latin typeface="+mn-lt"/>
              </a:rPr>
              <a:t> –</a:t>
            </a:r>
            <a:r>
              <a:rPr lang="ru-RU" sz="2800" dirty="0" smtClean="0">
                <a:solidFill>
                  <a:srgbClr val="0000FF"/>
                </a:solidFill>
                <a:latin typeface="+mn-lt"/>
              </a:rPr>
              <a:t> </a:t>
            </a:r>
            <a:r>
              <a:rPr lang="ru-RU" sz="2800" b="1" i="1" u="sng" dirty="0" smtClean="0">
                <a:solidFill>
                  <a:srgbClr val="0000FF"/>
                </a:solidFill>
                <a:latin typeface="+mn-lt"/>
              </a:rPr>
              <a:t>акустический импеданс = волновое сопротивление</a:t>
            </a:r>
            <a:r>
              <a:rPr lang="ru-RU" sz="2800" b="1" i="1" dirty="0" smtClean="0">
                <a:solidFill>
                  <a:srgbClr val="0000FF"/>
                </a:solidFill>
                <a:latin typeface="+mn-lt"/>
              </a:rPr>
              <a:t>  </a:t>
            </a:r>
            <a:r>
              <a:rPr lang="ru-RU" sz="2800" dirty="0" smtClean="0">
                <a:solidFill>
                  <a:srgbClr val="0000FF"/>
                </a:solidFill>
                <a:latin typeface="+mn-lt"/>
              </a:rPr>
              <a:t>характеризует свойство среды </a:t>
            </a:r>
            <a:r>
              <a:rPr lang="ru-RU" sz="2800" b="1" dirty="0" smtClean="0">
                <a:solidFill>
                  <a:srgbClr val="0000FF"/>
                </a:solidFill>
                <a:latin typeface="+mn-lt"/>
              </a:rPr>
              <a:t>проводить акустическую энергию</a:t>
            </a:r>
            <a:endParaRPr lang="ru-RU" sz="2800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428604"/>
            <a:ext cx="7715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FF0000"/>
                </a:solidFill>
              </a:rPr>
              <a:t>Волновое сопротивление</a:t>
            </a:r>
            <a:endParaRPr lang="ru-RU" sz="3200" b="1" u="sng" dirty="0">
              <a:solidFill>
                <a:srgbClr val="FF0000"/>
              </a:solidFill>
            </a:endParaRPr>
          </a:p>
        </p:txBody>
      </p:sp>
      <p:graphicFrame>
        <p:nvGraphicFramePr>
          <p:cNvPr id="440322" name="Object 15"/>
          <p:cNvGraphicFramePr>
            <a:graphicFrameLocks noChangeAspect="1"/>
          </p:cNvGraphicFramePr>
          <p:nvPr/>
        </p:nvGraphicFramePr>
        <p:xfrm>
          <a:off x="1571604" y="1285860"/>
          <a:ext cx="2500313" cy="101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66" name="Формула" r:id="rId3" imgW="647640" imgH="266400" progId="Equation.3">
                  <p:embed/>
                </p:oleObj>
              </mc:Choice>
              <mc:Fallback>
                <p:oleObj name="Формула" r:id="rId3" imgW="647640" imgH="26640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1604" y="1285860"/>
                        <a:ext cx="2500313" cy="1014413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323" name="Object 17"/>
          <p:cNvGraphicFramePr>
            <a:graphicFrameLocks noChangeAspect="1"/>
          </p:cNvGraphicFramePr>
          <p:nvPr/>
        </p:nvGraphicFramePr>
        <p:xfrm>
          <a:off x="4357686" y="1285860"/>
          <a:ext cx="1249362" cy="839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67" name="Формула" r:id="rId5" imgW="545760" imgH="431640" progId="Equation.3">
                  <p:embed/>
                </p:oleObj>
              </mc:Choice>
              <mc:Fallback>
                <p:oleObj name="Формула" r:id="rId5" imgW="545760" imgH="43164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7686" y="1285860"/>
                        <a:ext cx="1249362" cy="839788"/>
                      </a:xfrm>
                      <a:prstGeom prst="rect">
                        <a:avLst/>
                      </a:prstGeom>
                      <a:solidFill>
                        <a:srgbClr val="CCFFCC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57158" y="2714620"/>
            <a:ext cx="8286808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Волновое сопротивление</a:t>
            </a:r>
            <a:r>
              <a:rPr lang="ru-RU" sz="2400" b="1" dirty="0" smtClean="0">
                <a:solidFill>
                  <a:srgbClr val="0000FF"/>
                </a:solidFill>
              </a:rPr>
              <a:t> – это произведение плотности среды на скорость звука в этой среде.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Скругленный прямоугольник 35"/>
          <p:cNvSpPr/>
          <p:nvPr/>
        </p:nvSpPr>
        <p:spPr>
          <a:xfrm>
            <a:off x="285720" y="2643182"/>
            <a:ext cx="3357586" cy="371477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5286380" y="2928934"/>
            <a:ext cx="2714644" cy="292895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071670" y="357166"/>
            <a:ext cx="48301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i="1" u="sng" dirty="0" smtClean="0">
                <a:solidFill>
                  <a:srgbClr val="0000FF"/>
                </a:solidFill>
                <a:latin typeface="+mn-lt"/>
              </a:rPr>
              <a:t>Характеристики звука</a:t>
            </a:r>
            <a:endParaRPr lang="ru-RU" sz="2800" b="1" i="1" u="sng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86380" y="3500438"/>
            <a:ext cx="17859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2. </a:t>
            </a:r>
            <a:r>
              <a:rPr lang="ru-RU" sz="2400" b="1" i="1" dirty="0" smtClean="0">
                <a:solidFill>
                  <a:srgbClr val="0000FF"/>
                </a:solidFill>
                <a:latin typeface="+mn-lt"/>
              </a:rPr>
              <a:t>Высота</a:t>
            </a:r>
          </a:p>
          <a:p>
            <a:endParaRPr lang="ru-RU" dirty="0" smtClean="0"/>
          </a:p>
        </p:txBody>
      </p:sp>
      <p:sp>
        <p:nvSpPr>
          <p:cNvPr id="15" name="Line 38"/>
          <p:cNvSpPr>
            <a:spLocks noChangeShapeType="1"/>
          </p:cNvSpPr>
          <p:nvPr/>
        </p:nvSpPr>
        <p:spPr bwMode="auto">
          <a:xfrm flipV="1">
            <a:off x="3071802" y="3286124"/>
            <a:ext cx="2286016" cy="500066"/>
          </a:xfrm>
          <a:prstGeom prst="line">
            <a:avLst/>
          </a:prstGeom>
          <a:noFill/>
          <a:ln w="76200">
            <a:solidFill>
              <a:srgbClr val="008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" name="Line 39"/>
          <p:cNvSpPr>
            <a:spLocks noChangeShapeType="1"/>
          </p:cNvSpPr>
          <p:nvPr/>
        </p:nvSpPr>
        <p:spPr bwMode="auto">
          <a:xfrm>
            <a:off x="2285984" y="2928934"/>
            <a:ext cx="2786082" cy="785818"/>
          </a:xfrm>
          <a:prstGeom prst="line">
            <a:avLst/>
          </a:prstGeom>
          <a:noFill/>
          <a:ln w="76200">
            <a:solidFill>
              <a:srgbClr val="008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4" name="Line 39"/>
          <p:cNvSpPr>
            <a:spLocks noChangeShapeType="1"/>
          </p:cNvSpPr>
          <p:nvPr/>
        </p:nvSpPr>
        <p:spPr bwMode="auto">
          <a:xfrm>
            <a:off x="2357422" y="3071810"/>
            <a:ext cx="2786082" cy="1714512"/>
          </a:xfrm>
          <a:prstGeom prst="line">
            <a:avLst/>
          </a:prstGeom>
          <a:noFill/>
          <a:ln w="76200">
            <a:solidFill>
              <a:srgbClr val="008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" name="Line 38"/>
          <p:cNvSpPr>
            <a:spLocks noChangeShapeType="1"/>
          </p:cNvSpPr>
          <p:nvPr/>
        </p:nvSpPr>
        <p:spPr bwMode="auto">
          <a:xfrm flipV="1">
            <a:off x="3357554" y="4929198"/>
            <a:ext cx="2071702" cy="214314"/>
          </a:xfrm>
          <a:prstGeom prst="line">
            <a:avLst/>
          </a:prstGeom>
          <a:noFill/>
          <a:ln w="76200">
            <a:solidFill>
              <a:srgbClr val="008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cxnSp>
        <p:nvCxnSpPr>
          <p:cNvPr id="19" name="Прямая со стрелкой 18"/>
          <p:cNvCxnSpPr/>
          <p:nvPr/>
        </p:nvCxnSpPr>
        <p:spPr>
          <a:xfrm flipV="1">
            <a:off x="2571736" y="785796"/>
            <a:ext cx="1571627" cy="42862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3929058" y="785794"/>
            <a:ext cx="1143008" cy="142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5" name="Прямая со стрелкой 24"/>
          <p:cNvCxnSpPr/>
          <p:nvPr/>
        </p:nvCxnSpPr>
        <p:spPr>
          <a:xfrm>
            <a:off x="4857752" y="785794"/>
            <a:ext cx="857256" cy="42862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9" name="Прямоугольник 28"/>
          <p:cNvSpPr/>
          <p:nvPr/>
        </p:nvSpPr>
        <p:spPr>
          <a:xfrm>
            <a:off x="4643438" y="785794"/>
            <a:ext cx="571504" cy="21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5286380" y="3000372"/>
            <a:ext cx="2000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1. </a:t>
            </a:r>
            <a:r>
              <a:rPr lang="ru-RU" sz="2400" b="1" i="1" dirty="0" smtClean="0">
                <a:solidFill>
                  <a:srgbClr val="0000FF"/>
                </a:solidFill>
              </a:rPr>
              <a:t>Тембр</a:t>
            </a:r>
            <a:endParaRPr lang="ru-RU" sz="2400" b="1" i="1" dirty="0">
              <a:solidFill>
                <a:srgbClr val="0000FF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429256" y="4643446"/>
            <a:ext cx="26432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3. </a:t>
            </a:r>
            <a:r>
              <a:rPr lang="ru-RU" sz="2400" b="1" i="1" dirty="0" smtClean="0">
                <a:solidFill>
                  <a:srgbClr val="0000FF"/>
                </a:solidFill>
              </a:rPr>
              <a:t>Громкость</a:t>
            </a:r>
            <a:endParaRPr lang="ru-RU" sz="2400" b="1" i="1" dirty="0">
              <a:solidFill>
                <a:srgbClr val="0000FF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85720" y="2714620"/>
            <a:ext cx="35004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ru-RU" sz="2400" b="1" i="1" dirty="0" smtClean="0">
                <a:solidFill>
                  <a:srgbClr val="0000FF"/>
                </a:solidFill>
              </a:rPr>
              <a:t>Частота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i="1" dirty="0" smtClean="0">
                <a:solidFill>
                  <a:srgbClr val="0000FF"/>
                </a:solidFill>
              </a:rPr>
              <a:t> Скорость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i="1" dirty="0" smtClean="0">
                <a:solidFill>
                  <a:srgbClr val="0000FF"/>
                </a:solidFill>
              </a:rPr>
              <a:t>Акустический спектр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i="1" dirty="0" smtClean="0">
                <a:solidFill>
                  <a:srgbClr val="0000FF"/>
                </a:solidFill>
              </a:rPr>
              <a:t>Звуковое давление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i="1" dirty="0" smtClean="0">
                <a:solidFill>
                  <a:srgbClr val="0000FF"/>
                </a:solidFill>
              </a:rPr>
              <a:t>Интенсивность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i="1" dirty="0" smtClean="0">
                <a:solidFill>
                  <a:srgbClr val="0000FF"/>
                </a:solidFill>
              </a:rPr>
              <a:t>Уровень интенсивности</a:t>
            </a:r>
            <a:endParaRPr lang="ru-RU" sz="2400" b="1" i="1" dirty="0">
              <a:solidFill>
                <a:srgbClr val="0000FF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57158" y="1214422"/>
            <a:ext cx="30003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i="1" u="sng" dirty="0" smtClean="0">
                <a:solidFill>
                  <a:srgbClr val="0000FF"/>
                </a:solidFill>
              </a:rPr>
              <a:t>Физические   </a:t>
            </a:r>
            <a:r>
              <a:rPr lang="ru-RU" sz="2400" i="1" u="sng" dirty="0" smtClean="0">
                <a:solidFill>
                  <a:srgbClr val="0000FF"/>
                </a:solidFill>
              </a:rPr>
              <a:t>= </a:t>
            </a:r>
            <a:r>
              <a:rPr lang="ru-RU" sz="2400" i="1" u="sng" dirty="0" err="1" smtClean="0">
                <a:solidFill>
                  <a:srgbClr val="0000FF"/>
                </a:solidFill>
              </a:rPr>
              <a:t>=</a:t>
            </a:r>
            <a:r>
              <a:rPr lang="ru-RU" sz="2400" b="1" i="1" dirty="0" err="1" smtClean="0">
                <a:solidFill>
                  <a:schemeClr val="tx2">
                    <a:lumMod val="75000"/>
                  </a:schemeClr>
                </a:solidFill>
              </a:rPr>
              <a:t>объективные</a:t>
            </a:r>
            <a:endParaRPr lang="ru-RU" sz="2400" b="1" i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286248" y="1214422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i="1" u="sng" dirty="0" smtClean="0">
                <a:solidFill>
                  <a:srgbClr val="0000FF"/>
                </a:solidFill>
              </a:rPr>
              <a:t>  слухового </a:t>
            </a:r>
            <a:r>
              <a:rPr lang="ru-RU" sz="2400" b="1" i="1" u="sng" dirty="0" err="1" smtClean="0">
                <a:solidFill>
                  <a:srgbClr val="0000FF"/>
                </a:solidFill>
              </a:rPr>
              <a:t>ощущения=</a:t>
            </a:r>
            <a:r>
              <a:rPr lang="ru-RU" sz="2400" i="1" u="sng" dirty="0" smtClean="0">
                <a:solidFill>
                  <a:srgbClr val="0000FF"/>
                </a:solidFill>
              </a:rPr>
              <a:t> </a:t>
            </a:r>
            <a:r>
              <a:rPr lang="ru-RU" sz="2400" i="1" u="sng" dirty="0" err="1" smtClean="0">
                <a:solidFill>
                  <a:srgbClr val="0000FF"/>
                </a:solidFill>
              </a:rPr>
              <a:t>=</a:t>
            </a:r>
            <a:r>
              <a:rPr lang="ru-RU" sz="2400" b="1" i="1" dirty="0" err="1" smtClean="0">
                <a:solidFill>
                  <a:schemeClr val="tx2">
                    <a:lumMod val="75000"/>
                  </a:schemeClr>
                </a:solidFill>
              </a:rPr>
              <a:t>субъективные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57356" y="428604"/>
            <a:ext cx="541686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u="sng" dirty="0" smtClean="0">
                <a:solidFill>
                  <a:srgbClr val="FF0000"/>
                </a:solidFill>
                <a:latin typeface="+mj-lt"/>
              </a:rPr>
              <a:t>Объективные (физические) </a:t>
            </a:r>
            <a:br>
              <a:rPr lang="ru-RU" sz="2400" b="1" u="sng" dirty="0" smtClean="0">
                <a:solidFill>
                  <a:srgbClr val="FF0000"/>
                </a:solidFill>
                <a:latin typeface="+mj-lt"/>
              </a:rPr>
            </a:br>
            <a:r>
              <a:rPr lang="ru-RU" sz="2400" b="1" u="sng" dirty="0" smtClean="0">
                <a:solidFill>
                  <a:srgbClr val="FF0000"/>
                </a:solidFill>
                <a:latin typeface="+mj-lt"/>
              </a:rPr>
              <a:t>характеристики звука</a:t>
            </a:r>
            <a:endParaRPr lang="ru-RU" sz="2400" b="1" u="sng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3" name="Picture 6" descr="Звуковое-давл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1285860"/>
            <a:ext cx="4143404" cy="3329014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643438" y="4714884"/>
            <a:ext cx="4132863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  <a:latin typeface="+mn-lt"/>
              </a:rPr>
              <a:t>Слышимость на разных частотах</a:t>
            </a:r>
            <a:endParaRPr lang="ru-RU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1071546"/>
            <a:ext cx="5214974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>
              <a:spcBef>
                <a:spcPct val="50000"/>
              </a:spcBef>
              <a:buAutoNum type="arabicPeriod"/>
            </a:pPr>
            <a:r>
              <a:rPr lang="ru-RU" sz="2800" b="1" u="sng" dirty="0" smtClean="0">
                <a:solidFill>
                  <a:srgbClr val="0000FF"/>
                </a:solidFill>
                <a:latin typeface="+mn-lt"/>
              </a:rPr>
              <a:t>Частота</a:t>
            </a:r>
            <a:r>
              <a:rPr lang="ru-RU" sz="2400" u="sng" dirty="0" smtClean="0">
                <a:solidFill>
                  <a:srgbClr val="0000FF"/>
                </a:solidFill>
                <a:latin typeface="+mn-lt"/>
              </a:rPr>
              <a:t>-</a:t>
            </a:r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число</a:t>
            </a:r>
            <a:br>
              <a:rPr lang="ru-RU" sz="2400" dirty="0" smtClean="0">
                <a:solidFill>
                  <a:srgbClr val="0000FF"/>
                </a:solidFill>
                <a:latin typeface="+mn-lt"/>
              </a:rPr>
            </a:br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 </a:t>
            </a:r>
            <a:r>
              <a:rPr lang="ru-RU" sz="2400" dirty="0" smtClean="0">
                <a:solidFill>
                  <a:srgbClr val="0000FF"/>
                </a:solidFill>
              </a:rPr>
              <a:t> </a:t>
            </a:r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колебаний в единицу времени  </a:t>
            </a:r>
            <a:endParaRPr lang="ru-RU" sz="2400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2285992"/>
            <a:ext cx="3358612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400" b="1" dirty="0" smtClean="0">
                <a:solidFill>
                  <a:srgbClr val="0000FF"/>
                </a:solidFill>
                <a:latin typeface="+mn-lt"/>
                <a:cs typeface="Times New Roman" pitchFamily="18" charset="0"/>
              </a:rPr>
              <a:t>ν</a:t>
            </a:r>
            <a:r>
              <a:rPr lang="ru-RU" sz="2400" b="1" dirty="0" smtClean="0">
                <a:solidFill>
                  <a:srgbClr val="0000FF"/>
                </a:solidFill>
                <a:latin typeface="+mn-lt"/>
                <a:cs typeface="Arial" charset="0"/>
              </a:rPr>
              <a:t> = 16 – 20000 Гц</a:t>
            </a:r>
            <a:endParaRPr lang="el-GR" sz="2400" b="1" dirty="0">
              <a:solidFill>
                <a:srgbClr val="0000FF"/>
              </a:solidFill>
              <a:latin typeface="+mn-lt"/>
              <a:cs typeface="Arial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2786058"/>
            <a:ext cx="38122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u="sng" dirty="0" smtClean="0">
                <a:solidFill>
                  <a:srgbClr val="0033CC"/>
                </a:solidFill>
                <a:latin typeface="+mn-lt"/>
              </a:rPr>
              <a:t>2</a:t>
            </a:r>
            <a:r>
              <a:rPr lang="ru-RU" sz="2800" b="1" u="sng" dirty="0" smtClean="0">
                <a:latin typeface="+mn-lt"/>
              </a:rPr>
              <a:t>.</a:t>
            </a:r>
            <a:r>
              <a:rPr lang="ru-RU" b="1" u="sng" dirty="0" smtClean="0"/>
              <a:t> </a:t>
            </a:r>
            <a:r>
              <a:rPr lang="ru-RU" sz="2800" b="1" u="sng" dirty="0" smtClean="0">
                <a:solidFill>
                  <a:srgbClr val="0000FF"/>
                </a:solidFill>
                <a:latin typeface="+mn-lt"/>
              </a:rPr>
              <a:t>Скорость звука</a:t>
            </a:r>
            <a:endParaRPr lang="ru-RU" sz="2800" b="1" u="sng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8596" y="3286124"/>
            <a:ext cx="392909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 smtClean="0">
                <a:solidFill>
                  <a:srgbClr val="0000FF"/>
                </a:solidFill>
                <a:latin typeface="+mn-lt"/>
              </a:rPr>
              <a:t>В воздухе    </a:t>
            </a:r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331,5 м/с </a:t>
            </a:r>
          </a:p>
          <a:p>
            <a:pPr>
              <a:spcBef>
                <a:spcPct val="50000"/>
              </a:spcBef>
            </a:pPr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	</a:t>
            </a:r>
            <a:endParaRPr lang="ru-RU" sz="2400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643042" y="3643314"/>
            <a:ext cx="27029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 smtClean="0">
                <a:solidFill>
                  <a:srgbClr val="0000FF"/>
                </a:solidFill>
              </a:rPr>
              <a:t>340 м/с </a:t>
            </a:r>
            <a:r>
              <a:rPr lang="ru-RU" sz="2400" dirty="0" smtClean="0">
                <a:solidFill>
                  <a:srgbClr val="0000FF"/>
                </a:solidFill>
              </a:rPr>
              <a:t>(20</a:t>
            </a:r>
            <a:r>
              <a:rPr lang="en-US" sz="2400" baseline="30000" dirty="0" smtClean="0">
                <a:solidFill>
                  <a:srgbClr val="0000FF"/>
                </a:solidFill>
                <a:cs typeface="Arial" charset="0"/>
              </a:rPr>
              <a:t>º</a:t>
            </a:r>
            <a:r>
              <a:rPr lang="ru-RU" sz="2400" dirty="0" smtClean="0">
                <a:solidFill>
                  <a:srgbClr val="0000FF"/>
                </a:solidFill>
              </a:rPr>
              <a:t>С)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00034" y="4071942"/>
            <a:ext cx="25683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 smtClean="0">
                <a:solidFill>
                  <a:srgbClr val="0000FF"/>
                </a:solidFill>
              </a:rPr>
              <a:t>Вода</a:t>
            </a:r>
            <a:r>
              <a:rPr lang="ru-RU" sz="2400" dirty="0" smtClean="0">
                <a:solidFill>
                  <a:srgbClr val="0000FF"/>
                </a:solidFill>
              </a:rPr>
              <a:t> 1500 м/с</a:t>
            </a:r>
            <a:endParaRPr lang="ru-RU" sz="2400" baseline="30000" dirty="0">
              <a:solidFill>
                <a:srgbClr val="0000FF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00034" y="4572008"/>
            <a:ext cx="3001143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 smtClean="0">
                <a:solidFill>
                  <a:srgbClr val="0000FF"/>
                </a:solidFill>
              </a:rPr>
              <a:t>Кровь</a:t>
            </a:r>
            <a:r>
              <a:rPr lang="ru-RU" sz="2400" dirty="0" smtClean="0">
                <a:solidFill>
                  <a:srgbClr val="0000FF"/>
                </a:solidFill>
              </a:rPr>
              <a:t> </a:t>
            </a:r>
            <a:r>
              <a:rPr lang="ru-RU" sz="2400" b="1" dirty="0" smtClean="0">
                <a:solidFill>
                  <a:srgbClr val="0000FF"/>
                </a:solidFill>
              </a:rPr>
              <a:t>1540 м/с</a:t>
            </a:r>
            <a:endParaRPr lang="ru-RU" sz="2400" b="1" baseline="30000" dirty="0">
              <a:solidFill>
                <a:srgbClr val="0000FF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28596" y="5143512"/>
            <a:ext cx="35004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 smtClean="0">
                <a:solidFill>
                  <a:srgbClr val="0000FF"/>
                </a:solidFill>
              </a:rPr>
              <a:t>Кость</a:t>
            </a:r>
            <a:r>
              <a:rPr lang="ru-RU" sz="2400" dirty="0" smtClean="0">
                <a:solidFill>
                  <a:srgbClr val="0000FF"/>
                </a:solidFill>
              </a:rPr>
              <a:t> </a:t>
            </a:r>
            <a:r>
              <a:rPr lang="ru-RU" sz="2400" dirty="0" smtClean="0">
                <a:solidFill>
                  <a:srgbClr val="0000FF"/>
                </a:solidFill>
                <a:cs typeface="Arial" charset="0"/>
              </a:rPr>
              <a:t>≈ 4000 </a:t>
            </a:r>
            <a:r>
              <a:rPr lang="ru-RU" sz="2400" dirty="0" smtClean="0">
                <a:solidFill>
                  <a:srgbClr val="0000FF"/>
                </a:solidFill>
              </a:rPr>
              <a:t>м/с</a:t>
            </a:r>
            <a:endParaRPr lang="ru-RU" sz="2400" baseline="300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5720" y="1142984"/>
          <a:ext cx="8501122" cy="1285904"/>
        </p:xfrm>
        <a:graphic>
          <a:graphicData uri="http://schemas.openxmlformats.org/drawingml/2006/table">
            <a:tbl>
              <a:tblPr/>
              <a:tblGrid>
                <a:gridCol w="1965318"/>
                <a:gridCol w="1919471"/>
                <a:gridCol w="1861889"/>
                <a:gridCol w="2754444"/>
              </a:tblGrid>
              <a:tr h="1131095">
                <a:tc>
                  <a:txBody>
                    <a:bodyPr/>
                    <a:lstStyle/>
                    <a:p>
                      <a:pPr marL="0" marR="0" indent="0" algn="ctr" rtl="0" eaLnBrk="1" fontAlgn="base" latinLnBrk="0" hangingPunct="1">
                        <a:spcBef>
                          <a:spcPts val="432"/>
                        </a:spcBef>
                        <a:spcAft>
                          <a:spcPts val="0"/>
                        </a:spcAft>
                      </a:pP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</a:rPr>
                        <a:t>Среда</a:t>
                      </a:r>
                      <a:endParaRPr lang="ru-RU" sz="2000" b="0" i="0" u="none" strike="noStrike" dirty="0">
                        <a:latin typeface="Arial"/>
                      </a:endParaRPr>
                    </a:p>
                  </a:txBody>
                  <a:tcPr marL="66704" marR="66704" marT="33352" marB="33352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rtl="0" eaLnBrk="1" fontAlgn="base" latinLnBrk="0" hangingPunct="1">
                        <a:spcBef>
                          <a:spcPts val="432"/>
                        </a:spcBef>
                        <a:spcAft>
                          <a:spcPts val="0"/>
                        </a:spcAft>
                      </a:pPr>
                      <a:r>
                        <a:rPr lang="ru-RU" sz="2000" b="0" i="0" u="none" strike="noStrike" kern="1200" baseline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</a:rPr>
                        <a:t>Скорость звука, м/с</a:t>
                      </a:r>
                      <a:endParaRPr lang="ru-RU" sz="2000" b="0" i="0" u="none" strike="noStrike">
                        <a:latin typeface="Arial"/>
                      </a:endParaRPr>
                    </a:p>
                  </a:txBody>
                  <a:tcPr marL="66704" marR="66704" marT="33352" marB="333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rtl="0" eaLnBrk="1" fontAlgn="base" latinLnBrk="0" hangingPunct="1">
                        <a:spcBef>
                          <a:spcPts val="432"/>
                        </a:spcBef>
                        <a:spcAft>
                          <a:spcPts val="0"/>
                        </a:spcAft>
                      </a:pPr>
                      <a:r>
                        <a:rPr lang="ru-RU" sz="2000" b="0" i="0" u="none" strike="noStrike" kern="1200" baseline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</a:rPr>
                        <a:t>Плотность относительно воды, </a:t>
                      </a:r>
                      <a:r>
                        <a:rPr lang="ru-RU" sz="2000" b="0" i="0" u="none" strike="noStrike" kern="1200" baseline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  <a:cs typeface="Arial"/>
                        </a:rPr>
                        <a:t>ρ</a:t>
                      </a:r>
                      <a:r>
                        <a:rPr lang="ru-RU" sz="2000" b="0" i="0" u="none" strike="noStrike" kern="1200" baseline="-2500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  <a:cs typeface="Arial"/>
                        </a:rPr>
                        <a:t>с</a:t>
                      </a:r>
                      <a:r>
                        <a:rPr lang="ru-RU" sz="2000" b="0" i="0" u="none" strike="noStrike" kern="1200" baseline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  <a:cs typeface="Arial"/>
                        </a:rPr>
                        <a:t>/ ρ</a:t>
                      </a:r>
                      <a:r>
                        <a:rPr lang="ru-RU" sz="2000" b="0" i="0" u="none" strike="noStrike" kern="1200" baseline="-2500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  <a:cs typeface="Arial"/>
                        </a:rPr>
                        <a:t>в</a:t>
                      </a:r>
                    </a:p>
                  </a:txBody>
                  <a:tcPr marL="66704" marR="66704" marT="33352" marB="333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rtl="0" eaLnBrk="1" fontAlgn="base" latinLnBrk="0" hangingPunct="1">
                        <a:spcBef>
                          <a:spcPts val="432"/>
                        </a:spcBef>
                        <a:spcAft>
                          <a:spcPts val="0"/>
                        </a:spcAft>
                      </a:pP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</a:rPr>
                        <a:t>Акустическое сопротивление относительно воды, Z</a:t>
                      </a:r>
                      <a:r>
                        <a:rPr lang="ru-RU" sz="2000" b="0" i="0" u="none" strike="noStrike" kern="1200" baseline="-25000" dirty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</a:rPr>
                        <a:t>C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</a:rPr>
                        <a:t>/Z</a:t>
                      </a:r>
                      <a:r>
                        <a:rPr lang="ru-RU" sz="2000" b="0" i="0" u="none" strike="noStrike" kern="1200" baseline="-25000" dirty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</a:rPr>
                        <a:t>B</a:t>
                      </a:r>
                      <a:endParaRPr lang="ru-RU" sz="2000" b="0" i="0" u="none" strike="noStrike" kern="1200" baseline="0" dirty="0">
                        <a:solidFill>
                          <a:schemeClr val="tx1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Verdana"/>
                      </a:endParaRPr>
                    </a:p>
                  </a:txBody>
                  <a:tcPr marL="66704" marR="66704" marT="33352" marB="333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85720" y="285728"/>
            <a:ext cx="8501122" cy="830997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 smtClean="0">
                <a:solidFill>
                  <a:srgbClr val="0000FF"/>
                </a:solidFill>
                <a:latin typeface="+mj-lt"/>
              </a:rPr>
              <a:t>Скорость  звука в различных средах и акустические сопротивления сред</a:t>
            </a:r>
            <a:endParaRPr lang="ru-RU" sz="2400" b="1" dirty="0">
              <a:solidFill>
                <a:srgbClr val="0000FF"/>
              </a:solidFill>
              <a:latin typeface="+mj-lt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2351376"/>
          <a:ext cx="8429683" cy="4506624"/>
        </p:xfrm>
        <a:graphic>
          <a:graphicData uri="http://schemas.openxmlformats.org/drawingml/2006/table">
            <a:tbl>
              <a:tblPr/>
              <a:tblGrid>
                <a:gridCol w="1893880"/>
                <a:gridCol w="1919472"/>
                <a:gridCol w="1861888"/>
                <a:gridCol w="2754443"/>
              </a:tblGrid>
              <a:tr h="3505663">
                <a:tc>
                  <a:txBody>
                    <a:bodyPr/>
                    <a:lstStyle/>
                    <a:p>
                      <a:pPr marL="0" marR="0" indent="0" algn="l" rtl="0" eaLnBrk="1" fontAlgn="base" latinLnBrk="0" hangingPunct="1">
                        <a:lnSpc>
                          <a:spcPct val="105000"/>
                        </a:lnSpc>
                        <a:spcBef>
                          <a:spcPts val="384"/>
                        </a:spcBef>
                        <a:spcAft>
                          <a:spcPts val="0"/>
                        </a:spcAft>
                      </a:pPr>
                      <a:r>
                        <a:rPr lang="ru-RU" sz="16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</a:rPr>
                        <a:t>Воздух (при нормальных условиях)</a:t>
                      </a:r>
                      <a:endParaRPr lang="ru-RU" sz="1600" b="0" i="0" u="none" strike="noStrike" dirty="0">
                        <a:latin typeface="Arial"/>
                      </a:endParaRPr>
                    </a:p>
                    <a:p>
                      <a:pPr marL="0" marR="0" indent="0" algn="l" rtl="0" eaLnBrk="1" fontAlgn="base" latinLnBrk="0" hangingPunct="1">
                        <a:lnSpc>
                          <a:spcPct val="105000"/>
                        </a:lnSpc>
                        <a:spcBef>
                          <a:spcPts val="384"/>
                        </a:spcBef>
                        <a:spcAft>
                          <a:spcPts val="0"/>
                        </a:spcAft>
                      </a:pPr>
                      <a:r>
                        <a:rPr lang="ru-RU" sz="16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</a:rPr>
                        <a:t>Дистиллированная вода  </a:t>
                      </a:r>
                      <a:endParaRPr lang="ru-RU" sz="1600" b="0" i="0" u="none" strike="noStrike" kern="1200" baseline="0" dirty="0">
                        <a:solidFill>
                          <a:schemeClr val="tx1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Verdana"/>
                        <a:cs typeface="Arial"/>
                      </a:endParaRPr>
                    </a:p>
                    <a:p>
                      <a:pPr marL="0" marR="0" indent="0" algn="l" rtl="0" eaLnBrk="1" fontAlgn="base" latinLnBrk="0" hangingPunct="1">
                        <a:lnSpc>
                          <a:spcPct val="105000"/>
                        </a:lnSpc>
                        <a:spcBef>
                          <a:spcPts val="384"/>
                        </a:spcBef>
                        <a:spcAft>
                          <a:spcPts val="0"/>
                        </a:spcAft>
                      </a:pPr>
                      <a:r>
                        <a:rPr lang="ru-RU" sz="16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  <a:cs typeface="Arial"/>
                        </a:rPr>
                        <a:t>Легкие</a:t>
                      </a:r>
                      <a:endParaRPr lang="ru-RU" sz="1600" b="0" i="0" u="none" strike="noStrike" dirty="0">
                        <a:latin typeface="Arial"/>
                      </a:endParaRPr>
                    </a:p>
                    <a:p>
                      <a:pPr marL="0" marR="0" indent="0" algn="l" rtl="0" eaLnBrk="1" fontAlgn="base" latinLnBrk="0" hangingPunct="1">
                        <a:lnSpc>
                          <a:spcPct val="105000"/>
                        </a:lnSpc>
                        <a:spcBef>
                          <a:spcPts val="384"/>
                        </a:spcBef>
                        <a:spcAft>
                          <a:spcPts val="0"/>
                        </a:spcAft>
                      </a:pPr>
                      <a:r>
                        <a:rPr lang="ru-RU" sz="16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  <a:cs typeface="Arial"/>
                        </a:rPr>
                        <a:t>Жировая ткань </a:t>
                      </a:r>
                      <a:endParaRPr lang="ru-RU" sz="1600" b="0" i="0" u="none" strike="noStrike" dirty="0">
                        <a:latin typeface="Arial"/>
                      </a:endParaRPr>
                    </a:p>
                    <a:p>
                      <a:pPr marL="0" marR="0" indent="0" algn="l" rtl="0" eaLnBrk="1" fontAlgn="base" latinLnBrk="0" hangingPunct="1">
                        <a:lnSpc>
                          <a:spcPct val="105000"/>
                        </a:lnSpc>
                        <a:spcBef>
                          <a:spcPts val="384"/>
                        </a:spcBef>
                        <a:spcAft>
                          <a:spcPts val="0"/>
                        </a:spcAft>
                      </a:pPr>
                      <a:r>
                        <a:rPr lang="ru-RU" sz="16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  <a:cs typeface="Arial"/>
                        </a:rPr>
                        <a:t>Кровь </a:t>
                      </a:r>
                      <a:endParaRPr lang="ru-RU" sz="1600" b="0" i="0" u="none" strike="noStrike" dirty="0">
                        <a:latin typeface="Arial"/>
                      </a:endParaRPr>
                    </a:p>
                    <a:p>
                      <a:pPr marL="0" marR="0" indent="0" algn="l" rtl="0" eaLnBrk="1" fontAlgn="base" latinLnBrk="0" hangingPunct="1">
                        <a:lnSpc>
                          <a:spcPct val="105000"/>
                        </a:lnSpc>
                        <a:spcBef>
                          <a:spcPts val="384"/>
                        </a:spcBef>
                        <a:spcAft>
                          <a:spcPts val="0"/>
                        </a:spcAft>
                      </a:pPr>
                      <a:r>
                        <a:rPr lang="ru-RU" sz="16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  <a:cs typeface="Arial"/>
                        </a:rPr>
                        <a:t>Мышечная ткань </a:t>
                      </a:r>
                      <a:endParaRPr lang="ru-RU" sz="1600" b="0" i="0" u="none" strike="noStrike" dirty="0">
                        <a:latin typeface="Arial"/>
                      </a:endParaRPr>
                    </a:p>
                    <a:p>
                      <a:pPr marL="0" marR="0" indent="0" algn="l" rtl="0" eaLnBrk="1" fontAlgn="base" latinLnBrk="0" hangingPunct="1">
                        <a:lnSpc>
                          <a:spcPct val="105000"/>
                        </a:lnSpc>
                        <a:spcBef>
                          <a:spcPts val="384"/>
                        </a:spcBef>
                        <a:spcAft>
                          <a:spcPts val="0"/>
                        </a:spcAft>
                      </a:pPr>
                      <a:r>
                        <a:rPr lang="ru-RU" sz="16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  <a:cs typeface="Arial"/>
                        </a:rPr>
                        <a:t>Мягкие ткани  </a:t>
                      </a:r>
                      <a:endParaRPr lang="ru-RU" sz="1600" b="0" i="0" u="none" strike="noStrike" dirty="0">
                        <a:latin typeface="Arial"/>
                      </a:endParaRPr>
                    </a:p>
                    <a:p>
                      <a:pPr marL="0" marR="0" indent="0" algn="l" rtl="0" eaLnBrk="1" fontAlgn="base" latinLnBrk="0" hangingPunct="1">
                        <a:lnSpc>
                          <a:spcPct val="105000"/>
                        </a:lnSpc>
                        <a:spcBef>
                          <a:spcPts val="384"/>
                        </a:spcBef>
                        <a:spcAft>
                          <a:spcPts val="0"/>
                        </a:spcAft>
                      </a:pPr>
                      <a:r>
                        <a:rPr lang="ru-RU" sz="16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  <a:cs typeface="Arial"/>
                        </a:rPr>
                        <a:t>Костная ткань</a:t>
                      </a:r>
                      <a:endParaRPr lang="ru-RU" sz="1600" b="0" i="0" u="none" strike="noStrike" dirty="0">
                        <a:latin typeface="Arial"/>
                      </a:endParaRPr>
                    </a:p>
                  </a:txBody>
                  <a:tcPr marL="66704" marR="66704" marT="33352" marB="33352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rtl="0" eaLnBrk="1" fontAlgn="base" latinLnBrk="0" hangingPunct="1">
                        <a:spcBef>
                          <a:spcPts val="384"/>
                        </a:spcBef>
                        <a:spcAft>
                          <a:spcPts val="0"/>
                        </a:spcAft>
                      </a:pPr>
                      <a:r>
                        <a:rPr lang="ru-RU" sz="16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</a:rPr>
                        <a:t>343</a:t>
                      </a:r>
                      <a:endParaRPr lang="ru-RU" sz="1600" b="0" i="0" u="none" strike="noStrike" dirty="0">
                        <a:latin typeface="Arial"/>
                      </a:endParaRPr>
                    </a:p>
                    <a:p>
                      <a:pPr marL="0" marR="0" indent="0" algn="ctr" rtl="0" eaLnBrk="1" fontAlgn="base" latinLnBrk="0" hangingPunct="1">
                        <a:spcBef>
                          <a:spcPts val="384"/>
                        </a:spcBef>
                        <a:spcAft>
                          <a:spcPts val="0"/>
                        </a:spcAft>
                      </a:pPr>
                      <a:endParaRPr lang="ru-RU" sz="1600" b="0" i="0" u="none" strike="noStrike" kern="1200" baseline="0" dirty="0">
                        <a:solidFill>
                          <a:schemeClr val="tx1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Verdana"/>
                      </a:endParaRPr>
                    </a:p>
                    <a:p>
                      <a:pPr marL="0" marR="0" indent="0" algn="ctr" rtl="0" eaLnBrk="1" fontAlgn="base" latinLnBrk="0" hangingPunct="1">
                        <a:spcBef>
                          <a:spcPts val="384"/>
                        </a:spcBef>
                        <a:spcAft>
                          <a:spcPts val="0"/>
                        </a:spcAft>
                      </a:pPr>
                      <a:endParaRPr lang="ru-RU" sz="1600" b="0" i="0" u="none" strike="noStrike" kern="1200" baseline="0" dirty="0">
                        <a:solidFill>
                          <a:schemeClr val="tx1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Verdana"/>
                      </a:endParaRPr>
                    </a:p>
                    <a:p>
                      <a:pPr marL="0" marR="0" indent="0" algn="ctr" rtl="0" eaLnBrk="1" fontAlgn="base" latinLnBrk="0" hangingPunct="1">
                        <a:spcBef>
                          <a:spcPts val="384"/>
                        </a:spcBef>
                        <a:spcAft>
                          <a:spcPts val="0"/>
                        </a:spcAft>
                      </a:pPr>
                      <a:r>
                        <a:rPr lang="ru-RU" sz="16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</a:rPr>
                        <a:t>1482</a:t>
                      </a:r>
                      <a:endParaRPr lang="ru-RU" sz="1600" b="0" i="0" u="none" strike="noStrike" dirty="0">
                        <a:latin typeface="Arial"/>
                      </a:endParaRPr>
                    </a:p>
                    <a:p>
                      <a:pPr marL="0" marR="0" indent="0" algn="ctr" rtl="0" eaLnBrk="1" fontAlgn="base" latinLnBrk="0" hangingPunct="1">
                        <a:spcBef>
                          <a:spcPts val="384"/>
                        </a:spcBef>
                        <a:spcAft>
                          <a:spcPts val="0"/>
                        </a:spcAft>
                      </a:pPr>
                      <a:endParaRPr lang="ru-RU" sz="1600" b="0" i="0" u="none" strike="noStrike" kern="1200" baseline="0" dirty="0">
                        <a:solidFill>
                          <a:schemeClr val="tx1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Verdana"/>
                      </a:endParaRPr>
                    </a:p>
                    <a:p>
                      <a:pPr marL="0" marR="0" indent="0" algn="ctr" rtl="0" eaLnBrk="1" fontAlgn="base" latinLnBrk="0" hangingPunct="1">
                        <a:spcBef>
                          <a:spcPts val="384"/>
                        </a:spcBef>
                        <a:spcAft>
                          <a:spcPts val="0"/>
                        </a:spcAft>
                      </a:pPr>
                      <a:r>
                        <a:rPr lang="ru-RU" sz="16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</a:rPr>
                        <a:t>400-1200</a:t>
                      </a:r>
                      <a:endParaRPr lang="ru-RU" sz="1600" b="0" i="0" u="none" strike="noStrike" dirty="0">
                        <a:latin typeface="Arial"/>
                      </a:endParaRPr>
                    </a:p>
                    <a:p>
                      <a:pPr marL="0" marR="0" indent="0" algn="ctr" rtl="0" eaLnBrk="1" fontAlgn="base" latinLnBrk="0" hangingPunct="1">
                        <a:spcBef>
                          <a:spcPts val="384"/>
                        </a:spcBef>
                        <a:spcAft>
                          <a:spcPts val="0"/>
                        </a:spcAft>
                      </a:pPr>
                      <a:r>
                        <a:rPr lang="ru-RU" sz="16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</a:rPr>
                        <a:t>1350-1470 </a:t>
                      </a:r>
                      <a:endParaRPr lang="ru-RU" sz="1600" b="0" i="0" u="none" strike="noStrike" dirty="0">
                        <a:latin typeface="Arial"/>
                      </a:endParaRPr>
                    </a:p>
                    <a:p>
                      <a:pPr marL="0" marR="0" indent="0" algn="ctr" rtl="0" eaLnBrk="1" fontAlgn="base" latinLnBrk="0" hangingPunct="1">
                        <a:spcBef>
                          <a:spcPts val="384"/>
                        </a:spcBef>
                        <a:spcAft>
                          <a:spcPts val="0"/>
                        </a:spcAft>
                      </a:pPr>
                      <a:r>
                        <a:rPr lang="ru-RU" sz="16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</a:rPr>
                        <a:t>1540-1600 </a:t>
                      </a:r>
                      <a:endParaRPr lang="ru-RU" sz="1600" b="0" i="0" u="none" strike="noStrike" dirty="0">
                        <a:latin typeface="Arial"/>
                      </a:endParaRPr>
                    </a:p>
                    <a:p>
                      <a:pPr marL="0" marR="0" indent="0" algn="ctr" rtl="0" eaLnBrk="1" fontAlgn="base" latinLnBrk="0" hangingPunct="1">
                        <a:spcBef>
                          <a:spcPts val="384"/>
                        </a:spcBef>
                        <a:spcAft>
                          <a:spcPts val="0"/>
                        </a:spcAft>
                      </a:pPr>
                      <a:r>
                        <a:rPr lang="ru-RU" sz="16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</a:rPr>
                        <a:t>1560-1620 </a:t>
                      </a:r>
                      <a:endParaRPr lang="ru-RU" sz="1600" b="0" i="0" u="none" strike="noStrike" dirty="0">
                        <a:latin typeface="Arial"/>
                      </a:endParaRPr>
                    </a:p>
                    <a:p>
                      <a:pPr marL="0" marR="0" indent="0" algn="ctr" rtl="0" eaLnBrk="1" fontAlgn="base" latinLnBrk="0" hangingPunct="1">
                        <a:spcBef>
                          <a:spcPts val="384"/>
                        </a:spcBef>
                        <a:spcAft>
                          <a:spcPts val="0"/>
                        </a:spcAft>
                      </a:pPr>
                      <a:endParaRPr lang="ru-RU" sz="1600" b="0" i="0" u="none" strike="noStrike" kern="1200" baseline="0" dirty="0">
                        <a:solidFill>
                          <a:schemeClr val="tx1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Verdana"/>
                      </a:endParaRPr>
                    </a:p>
                    <a:p>
                      <a:pPr marL="0" marR="0" indent="0" algn="ctr" rtl="0" eaLnBrk="1" fontAlgn="base" latinLnBrk="0" hangingPunct="1">
                        <a:spcBef>
                          <a:spcPts val="384"/>
                        </a:spcBef>
                        <a:spcAft>
                          <a:spcPts val="0"/>
                        </a:spcAft>
                      </a:pPr>
                      <a:r>
                        <a:rPr lang="ru-RU" sz="16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</a:rPr>
                        <a:t>1540</a:t>
                      </a:r>
                      <a:endParaRPr lang="ru-RU" sz="1600" b="0" i="0" u="none" strike="noStrike" dirty="0">
                        <a:latin typeface="Arial"/>
                      </a:endParaRPr>
                    </a:p>
                    <a:p>
                      <a:pPr marL="0" marR="0" indent="0" algn="ctr" rtl="0" eaLnBrk="1" fontAlgn="base" latinLnBrk="0" hangingPunct="1">
                        <a:spcBef>
                          <a:spcPts val="384"/>
                        </a:spcBef>
                        <a:spcAft>
                          <a:spcPts val="0"/>
                        </a:spcAft>
                      </a:pPr>
                      <a:r>
                        <a:rPr lang="ru-RU" sz="16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</a:rPr>
                        <a:t>2500-4300</a:t>
                      </a:r>
                      <a:endParaRPr lang="ru-RU" sz="1600" b="0" i="0" u="none" strike="noStrike" dirty="0">
                        <a:latin typeface="Arial"/>
                      </a:endParaRPr>
                    </a:p>
                    <a:p>
                      <a:pPr marL="0" marR="0" indent="0" algn="ctr" rtl="0" eaLnBrk="1" fontAlgn="base" latinLnBrk="0" hangingPunct="1">
                        <a:spcBef>
                          <a:spcPts val="384"/>
                        </a:spcBef>
                        <a:spcAft>
                          <a:spcPts val="0"/>
                        </a:spcAft>
                      </a:pPr>
                      <a:r>
                        <a:rPr lang="ru-RU" sz="16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</a:rPr>
                        <a:t> </a:t>
                      </a:r>
                      <a:endParaRPr lang="ru-RU" sz="1600" b="0" i="0" u="none" strike="noStrike" dirty="0">
                        <a:latin typeface="Arial"/>
                      </a:endParaRPr>
                    </a:p>
                  </a:txBody>
                  <a:tcPr marL="66704" marR="66704" marT="33352" marB="333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rtl="0" eaLnBrk="1" fontAlgn="base" latinLnBrk="0" hangingPunct="1">
                        <a:spcBef>
                          <a:spcPts val="384"/>
                        </a:spcBef>
                        <a:spcAft>
                          <a:spcPts val="0"/>
                        </a:spcAft>
                      </a:pPr>
                      <a:r>
                        <a:rPr lang="ru-RU" sz="16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</a:rPr>
                        <a:t>1,2</a:t>
                      </a:r>
                      <a:r>
                        <a:rPr lang="ru-RU" sz="16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  <a:cs typeface="Arial"/>
                        </a:rPr>
                        <a:t>•10</a:t>
                      </a:r>
                      <a:r>
                        <a:rPr lang="ru-RU" sz="1600" b="0" i="0" u="none" strike="noStrike" kern="1200" baseline="30000" dirty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  <a:cs typeface="Arial"/>
                        </a:rPr>
                        <a:t>-3</a:t>
                      </a:r>
                      <a:endParaRPr lang="ru-RU" sz="1600" b="0" i="0" u="none" strike="noStrike" dirty="0">
                        <a:latin typeface="Arial"/>
                      </a:endParaRPr>
                    </a:p>
                    <a:p>
                      <a:pPr marL="0" marR="0" indent="0" algn="ctr" rtl="0" eaLnBrk="1" fontAlgn="base" latinLnBrk="0" hangingPunct="1">
                        <a:spcBef>
                          <a:spcPts val="384"/>
                        </a:spcBef>
                        <a:spcAft>
                          <a:spcPts val="0"/>
                        </a:spcAft>
                      </a:pPr>
                      <a:endParaRPr lang="ru-RU" sz="1600" b="0" i="0" u="none" strike="noStrike" kern="1200" baseline="30000" dirty="0">
                        <a:solidFill>
                          <a:schemeClr val="tx1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Verdana"/>
                        <a:cs typeface="Arial"/>
                      </a:endParaRPr>
                    </a:p>
                    <a:p>
                      <a:pPr marL="0" marR="0" indent="0" algn="ctr" rtl="0" eaLnBrk="1" fontAlgn="base" latinLnBrk="0" hangingPunct="1">
                        <a:spcBef>
                          <a:spcPts val="384"/>
                        </a:spcBef>
                        <a:spcAft>
                          <a:spcPts val="0"/>
                        </a:spcAft>
                      </a:pPr>
                      <a:endParaRPr lang="ru-RU" sz="1600" b="0" i="0" u="none" strike="noStrike" kern="1200" baseline="30000" dirty="0">
                        <a:solidFill>
                          <a:schemeClr val="tx1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Verdana"/>
                        <a:cs typeface="Arial"/>
                      </a:endParaRPr>
                    </a:p>
                    <a:p>
                      <a:pPr marL="0" marR="0" indent="0" algn="ctr" rtl="0" eaLnBrk="1" fontAlgn="base" latinLnBrk="0" hangingPunct="1">
                        <a:spcBef>
                          <a:spcPts val="384"/>
                        </a:spcBef>
                        <a:spcAft>
                          <a:spcPts val="0"/>
                        </a:spcAft>
                      </a:pPr>
                      <a:r>
                        <a:rPr lang="ru-RU" sz="1600" b="0" i="0" u="none" strike="noStrike" kern="1200" baseline="0" dirty="0" smtClean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  <a:cs typeface="Arial"/>
                        </a:rPr>
                        <a:t>1,0</a:t>
                      </a:r>
                      <a:endParaRPr lang="ru-RU" sz="1600" b="0" i="0" u="none" strike="noStrike" dirty="0">
                        <a:latin typeface="Arial"/>
                      </a:endParaRPr>
                    </a:p>
                    <a:p>
                      <a:pPr marL="0" marR="0" indent="0" algn="ctr" rtl="0" eaLnBrk="1" fontAlgn="base" latinLnBrk="0" hangingPunct="1">
                        <a:spcBef>
                          <a:spcPts val="384"/>
                        </a:spcBef>
                        <a:spcAft>
                          <a:spcPts val="0"/>
                        </a:spcAft>
                      </a:pPr>
                      <a:endParaRPr lang="ru-RU" sz="1600" b="0" i="0" u="none" strike="noStrike" kern="1200" baseline="0" dirty="0">
                        <a:solidFill>
                          <a:schemeClr val="tx1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Verdana"/>
                        <a:cs typeface="Arial"/>
                      </a:endParaRPr>
                    </a:p>
                    <a:p>
                      <a:pPr marL="0" marR="0" indent="0" algn="ctr" rtl="0" eaLnBrk="1" fontAlgn="base" latinLnBrk="0" hangingPunct="1">
                        <a:spcBef>
                          <a:spcPts val="384"/>
                        </a:spcBef>
                        <a:spcAft>
                          <a:spcPts val="0"/>
                        </a:spcAft>
                      </a:pPr>
                      <a:r>
                        <a:rPr lang="ru-RU" sz="16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  <a:cs typeface="Arial"/>
                        </a:rPr>
                        <a:t>-</a:t>
                      </a:r>
                      <a:endParaRPr lang="ru-RU" sz="1600" b="0" i="0" u="none" strike="noStrike" dirty="0">
                        <a:latin typeface="Arial"/>
                      </a:endParaRPr>
                    </a:p>
                    <a:p>
                      <a:pPr marL="0" marR="0" indent="0" algn="ctr" rtl="0" eaLnBrk="1" fontAlgn="base" latinLnBrk="0" hangingPunct="1">
                        <a:spcBef>
                          <a:spcPts val="384"/>
                        </a:spcBef>
                        <a:spcAft>
                          <a:spcPts val="0"/>
                        </a:spcAft>
                      </a:pPr>
                      <a:r>
                        <a:rPr lang="ru-RU" sz="16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  <a:cs typeface="Arial"/>
                        </a:rPr>
                        <a:t>0,95</a:t>
                      </a:r>
                      <a:endParaRPr lang="ru-RU" sz="1600" b="0" i="0" u="none" strike="noStrike" dirty="0">
                        <a:latin typeface="Arial"/>
                      </a:endParaRPr>
                    </a:p>
                    <a:p>
                      <a:pPr marL="0" marR="0" indent="0" algn="ctr" rtl="0" eaLnBrk="1" fontAlgn="base" latinLnBrk="0" hangingPunct="1">
                        <a:spcBef>
                          <a:spcPts val="384"/>
                        </a:spcBef>
                        <a:spcAft>
                          <a:spcPts val="0"/>
                        </a:spcAft>
                      </a:pPr>
                      <a:r>
                        <a:rPr lang="ru-RU" sz="16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  <a:cs typeface="Arial"/>
                        </a:rPr>
                        <a:t>1,03</a:t>
                      </a:r>
                      <a:endParaRPr lang="ru-RU" sz="1600" b="0" i="0" u="none" strike="noStrike" dirty="0">
                        <a:latin typeface="Arial"/>
                      </a:endParaRPr>
                    </a:p>
                    <a:p>
                      <a:pPr marL="0" marR="0" indent="0" algn="ctr" rtl="0" eaLnBrk="1" fontAlgn="base" latinLnBrk="0" hangingPunct="1">
                        <a:spcBef>
                          <a:spcPts val="384"/>
                        </a:spcBef>
                        <a:spcAft>
                          <a:spcPts val="0"/>
                        </a:spcAft>
                      </a:pPr>
                      <a:r>
                        <a:rPr lang="ru-RU" sz="16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  <a:cs typeface="Arial"/>
                        </a:rPr>
                        <a:t>1,06</a:t>
                      </a:r>
                      <a:endParaRPr lang="ru-RU" sz="1600" b="0" i="0" u="none" strike="noStrike" dirty="0">
                        <a:latin typeface="Arial"/>
                      </a:endParaRPr>
                    </a:p>
                    <a:p>
                      <a:pPr marL="0" marR="0" indent="0" algn="ctr" rtl="0" eaLnBrk="1" fontAlgn="base" latinLnBrk="0" hangingPunct="1">
                        <a:spcBef>
                          <a:spcPts val="384"/>
                        </a:spcBef>
                        <a:spcAft>
                          <a:spcPts val="0"/>
                        </a:spcAft>
                      </a:pPr>
                      <a:r>
                        <a:rPr lang="ru-RU" sz="1600" b="0" i="0" u="none" strike="noStrike" kern="1200" baseline="0" dirty="0" smtClean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  <a:cs typeface="Arial"/>
                        </a:rPr>
                        <a:t> </a:t>
                      </a:r>
                      <a:endParaRPr lang="ru-RU" sz="1600" b="0" i="0" u="none" strike="noStrike" dirty="0">
                        <a:latin typeface="Arial"/>
                      </a:endParaRPr>
                    </a:p>
                    <a:p>
                      <a:pPr marL="0" marR="0" indent="0" algn="ctr" rtl="0" eaLnBrk="1" fontAlgn="base" latinLnBrk="0" hangingPunct="1">
                        <a:spcBef>
                          <a:spcPts val="384"/>
                        </a:spcBef>
                        <a:spcAft>
                          <a:spcPts val="0"/>
                        </a:spcAft>
                      </a:pPr>
                      <a:r>
                        <a:rPr lang="ru-RU" sz="16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  <a:cs typeface="Arial"/>
                        </a:rPr>
                        <a:t>1,07</a:t>
                      </a:r>
                      <a:endParaRPr lang="ru-RU" sz="1600" b="0" i="0" u="none" strike="noStrike" dirty="0">
                        <a:latin typeface="Arial"/>
                      </a:endParaRPr>
                    </a:p>
                    <a:p>
                      <a:pPr marL="0" marR="0" indent="0" algn="ctr" rtl="0" eaLnBrk="1" fontAlgn="base" latinLnBrk="0" hangingPunct="1">
                        <a:spcBef>
                          <a:spcPts val="384"/>
                        </a:spcBef>
                        <a:spcAft>
                          <a:spcPts val="0"/>
                        </a:spcAft>
                      </a:pPr>
                      <a:r>
                        <a:rPr lang="ru-RU" sz="16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  <a:cs typeface="Arial"/>
                        </a:rPr>
                        <a:t>1,07</a:t>
                      </a:r>
                      <a:endParaRPr lang="ru-RU" sz="1600" b="0" i="0" u="none" strike="noStrike" dirty="0">
                        <a:latin typeface="Arial"/>
                      </a:endParaRPr>
                    </a:p>
                    <a:p>
                      <a:pPr marL="0" marR="0" indent="0" algn="ctr" rtl="0" eaLnBrk="1" fontAlgn="base" latinLnBrk="0" hangingPunct="1">
                        <a:spcBef>
                          <a:spcPts val="384"/>
                        </a:spcBef>
                        <a:spcAft>
                          <a:spcPts val="0"/>
                        </a:spcAft>
                      </a:pPr>
                      <a:r>
                        <a:rPr lang="ru-RU" sz="1600" b="0" i="0" u="none" strike="noStrike" kern="1200" baseline="0" dirty="0" smtClean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  <a:cs typeface="Arial"/>
                        </a:rPr>
                        <a:t> </a:t>
                      </a:r>
                      <a:endParaRPr lang="ru-RU" sz="1600" b="0" i="0" u="none" strike="noStrike" dirty="0">
                        <a:latin typeface="Arial"/>
                      </a:endParaRPr>
                    </a:p>
                    <a:p>
                      <a:pPr marL="0" marR="0" indent="0" algn="ctr" rtl="0" eaLnBrk="1" fontAlgn="base" latinLnBrk="0" hangingPunct="1">
                        <a:spcBef>
                          <a:spcPts val="384"/>
                        </a:spcBef>
                        <a:spcAft>
                          <a:spcPts val="0"/>
                        </a:spcAft>
                      </a:pPr>
                      <a:endParaRPr lang="ru-RU" sz="1600" b="0" i="0" u="none" strike="noStrike" kern="1200" baseline="0" dirty="0">
                        <a:solidFill>
                          <a:schemeClr val="tx1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Verdana"/>
                        <a:cs typeface="Arial"/>
                      </a:endParaRPr>
                    </a:p>
                    <a:p>
                      <a:pPr marL="0" marR="0" indent="0" algn="ctr" rtl="0" eaLnBrk="1" fontAlgn="base" latinLnBrk="0" hangingPunct="1">
                        <a:spcBef>
                          <a:spcPts val="384"/>
                        </a:spcBef>
                        <a:spcAft>
                          <a:spcPts val="0"/>
                        </a:spcAft>
                      </a:pPr>
                      <a:r>
                        <a:rPr lang="ru-RU" sz="16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  <a:cs typeface="Arial"/>
                        </a:rPr>
                        <a:t> </a:t>
                      </a:r>
                      <a:endParaRPr lang="ru-RU" sz="1600" b="0" i="0" u="none" strike="noStrike" dirty="0">
                        <a:latin typeface="Arial"/>
                      </a:endParaRPr>
                    </a:p>
                    <a:p>
                      <a:pPr marL="0" marR="0" indent="0" algn="ctr" rtl="0" eaLnBrk="1" fontAlgn="base" latinLnBrk="0" hangingPunct="1">
                        <a:spcBef>
                          <a:spcPts val="384"/>
                        </a:spcBef>
                        <a:spcAft>
                          <a:spcPts val="0"/>
                        </a:spcAft>
                      </a:pPr>
                      <a:r>
                        <a:rPr lang="ru-RU" sz="12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  <a:cs typeface="Arial"/>
                        </a:rPr>
                        <a:t>-</a:t>
                      </a:r>
                      <a:endParaRPr lang="ru-RU" sz="1300" b="0" i="0" u="none" strike="noStrike" dirty="0">
                        <a:latin typeface="Arial"/>
                      </a:endParaRPr>
                    </a:p>
                  </a:txBody>
                  <a:tcPr marL="66704" marR="66704" marT="33352" marB="333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rtl="0" eaLnBrk="1" fontAlgn="base" latinLnBrk="0" hangingPunct="1">
                        <a:spcBef>
                          <a:spcPts val="384"/>
                        </a:spcBef>
                        <a:spcAft>
                          <a:spcPts val="0"/>
                        </a:spcAft>
                      </a:pPr>
                      <a:r>
                        <a:rPr lang="ru-RU" sz="16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</a:rPr>
                        <a:t>0,3</a:t>
                      </a:r>
                      <a:r>
                        <a:rPr lang="ru-RU" sz="16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  <a:cs typeface="Arial"/>
                        </a:rPr>
                        <a:t>•10</a:t>
                      </a:r>
                      <a:r>
                        <a:rPr lang="ru-RU" sz="1600" b="0" i="0" u="none" strike="noStrike" kern="1200" baseline="30000" dirty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  <a:cs typeface="Arial"/>
                        </a:rPr>
                        <a:t>-3</a:t>
                      </a:r>
                      <a:endParaRPr lang="ru-RU" sz="1600" b="0" i="0" u="none" strike="noStrike" dirty="0">
                        <a:latin typeface="Arial"/>
                      </a:endParaRPr>
                    </a:p>
                    <a:p>
                      <a:pPr marL="0" marR="0" indent="0" algn="ctr" rtl="0" eaLnBrk="1" fontAlgn="base" latinLnBrk="0" hangingPunct="1">
                        <a:spcBef>
                          <a:spcPts val="384"/>
                        </a:spcBef>
                        <a:spcAft>
                          <a:spcPts val="0"/>
                        </a:spcAft>
                      </a:pPr>
                      <a:endParaRPr lang="ru-RU" sz="1600" b="0" i="0" u="none" strike="noStrike" kern="1200" baseline="30000" dirty="0">
                        <a:solidFill>
                          <a:schemeClr val="tx1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Verdana"/>
                        <a:cs typeface="Arial"/>
                      </a:endParaRPr>
                    </a:p>
                    <a:p>
                      <a:pPr marL="0" marR="0" indent="0" algn="ctr" rtl="0" eaLnBrk="1" fontAlgn="base" latinLnBrk="0" hangingPunct="1">
                        <a:spcBef>
                          <a:spcPts val="384"/>
                        </a:spcBef>
                        <a:spcAft>
                          <a:spcPts val="0"/>
                        </a:spcAft>
                      </a:pPr>
                      <a:endParaRPr lang="ru-RU" sz="1600" b="0" i="0" u="none" strike="noStrike" kern="1200" baseline="30000" dirty="0">
                        <a:solidFill>
                          <a:schemeClr val="tx1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Verdana"/>
                        <a:cs typeface="Arial"/>
                      </a:endParaRPr>
                    </a:p>
                    <a:p>
                      <a:pPr marL="0" marR="0" indent="0" algn="ctr" rtl="0" eaLnBrk="1" fontAlgn="base" latinLnBrk="0" hangingPunct="1">
                        <a:spcBef>
                          <a:spcPts val="384"/>
                        </a:spcBef>
                        <a:spcAft>
                          <a:spcPts val="0"/>
                        </a:spcAft>
                      </a:pPr>
                      <a:r>
                        <a:rPr lang="ru-RU" sz="16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  <a:cs typeface="Arial"/>
                        </a:rPr>
                        <a:t>1,0</a:t>
                      </a:r>
                      <a:endParaRPr lang="ru-RU" sz="1600" b="0" i="0" u="none" strike="noStrike" dirty="0">
                        <a:latin typeface="Arial"/>
                      </a:endParaRPr>
                    </a:p>
                    <a:p>
                      <a:pPr marL="0" marR="0" indent="0" algn="ctr" rtl="0" eaLnBrk="1" fontAlgn="base" latinLnBrk="0" hangingPunct="1">
                        <a:spcBef>
                          <a:spcPts val="384"/>
                        </a:spcBef>
                        <a:spcAft>
                          <a:spcPts val="0"/>
                        </a:spcAft>
                      </a:pPr>
                      <a:r>
                        <a:rPr lang="ru-RU" sz="1600" b="0" i="0" u="none" strike="noStrike" kern="1200" baseline="0" dirty="0" smtClean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  <a:cs typeface="Arial"/>
                        </a:rPr>
                        <a:t>-</a:t>
                      </a:r>
                      <a:endParaRPr lang="ru-RU" sz="1600" b="0" i="0" u="none" strike="noStrike" dirty="0">
                        <a:latin typeface="Arial"/>
                      </a:endParaRPr>
                    </a:p>
                    <a:p>
                      <a:pPr marL="0" marR="0" indent="0" algn="ctr" rtl="0" eaLnBrk="1" fontAlgn="base" latinLnBrk="0" hangingPunct="1">
                        <a:spcBef>
                          <a:spcPts val="384"/>
                        </a:spcBef>
                        <a:spcAft>
                          <a:spcPts val="0"/>
                        </a:spcAft>
                      </a:pPr>
                      <a:r>
                        <a:rPr lang="ru-RU" sz="16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  <a:cs typeface="Arial"/>
                        </a:rPr>
                        <a:t>0,86-0,96</a:t>
                      </a:r>
                      <a:endParaRPr lang="ru-RU" sz="1600" b="0" i="0" u="none" strike="noStrike" dirty="0">
                        <a:latin typeface="Arial"/>
                      </a:endParaRPr>
                    </a:p>
                    <a:p>
                      <a:pPr marL="0" marR="0" indent="0" algn="ctr" rtl="0" eaLnBrk="1" fontAlgn="base" latinLnBrk="0" hangingPunct="1">
                        <a:spcBef>
                          <a:spcPts val="384"/>
                        </a:spcBef>
                        <a:spcAft>
                          <a:spcPts val="0"/>
                        </a:spcAft>
                      </a:pPr>
                      <a:r>
                        <a:rPr lang="ru-RU" sz="16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  <a:cs typeface="Arial"/>
                        </a:rPr>
                        <a:t>1,06-1,09</a:t>
                      </a:r>
                      <a:endParaRPr lang="ru-RU" sz="1600" b="0" i="0" u="none" strike="noStrike" dirty="0">
                        <a:latin typeface="Arial"/>
                      </a:endParaRPr>
                    </a:p>
                    <a:p>
                      <a:pPr marL="0" marR="0" indent="0" algn="ctr" rtl="0" eaLnBrk="1" fontAlgn="base" latinLnBrk="0" hangingPunct="1">
                        <a:spcBef>
                          <a:spcPts val="384"/>
                        </a:spcBef>
                        <a:spcAft>
                          <a:spcPts val="0"/>
                        </a:spcAft>
                      </a:pPr>
                      <a:r>
                        <a:rPr lang="ru-RU" sz="16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  <a:cs typeface="Arial"/>
                        </a:rPr>
                        <a:t>1,04-1,08</a:t>
                      </a:r>
                      <a:endParaRPr lang="ru-RU" sz="1600" b="0" i="0" u="none" strike="noStrike" dirty="0">
                        <a:latin typeface="Arial"/>
                      </a:endParaRPr>
                    </a:p>
                    <a:p>
                      <a:pPr marL="0" marR="0" indent="0" algn="ctr" rtl="0" eaLnBrk="1" fontAlgn="base" latinLnBrk="0" hangingPunct="1">
                        <a:spcBef>
                          <a:spcPts val="384"/>
                        </a:spcBef>
                        <a:spcAft>
                          <a:spcPts val="0"/>
                        </a:spcAft>
                      </a:pPr>
                      <a:r>
                        <a:rPr lang="ru-RU" sz="16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  <a:cs typeface="Arial"/>
                        </a:rPr>
                        <a:t>1,11-1,14</a:t>
                      </a:r>
                      <a:endParaRPr lang="ru-RU" sz="1600" b="0" i="0" u="none" strike="noStrike" dirty="0">
                        <a:latin typeface="Arial"/>
                      </a:endParaRPr>
                    </a:p>
                    <a:p>
                      <a:pPr marL="0" marR="0" indent="0" algn="ctr" rtl="0" eaLnBrk="1" fontAlgn="base" latinLnBrk="0" hangingPunct="1">
                        <a:spcBef>
                          <a:spcPts val="384"/>
                        </a:spcBef>
                        <a:spcAft>
                          <a:spcPts val="0"/>
                        </a:spcAft>
                      </a:pPr>
                      <a:r>
                        <a:rPr lang="ru-RU" sz="16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  <a:cs typeface="Arial"/>
                        </a:rPr>
                        <a:t>1,13-1,18</a:t>
                      </a:r>
                      <a:endParaRPr lang="ru-RU" sz="1600" b="0" i="0" u="none" strike="noStrike" dirty="0">
                        <a:latin typeface="Arial"/>
                      </a:endParaRPr>
                    </a:p>
                    <a:p>
                      <a:pPr marL="0" marR="0" indent="0" algn="ctr" rtl="0" eaLnBrk="1" fontAlgn="base" latinLnBrk="0" hangingPunct="1">
                        <a:spcBef>
                          <a:spcPts val="384"/>
                        </a:spcBef>
                        <a:spcAft>
                          <a:spcPts val="0"/>
                        </a:spcAft>
                      </a:pPr>
                      <a:r>
                        <a:rPr lang="ru-RU" sz="16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  <a:cs typeface="Arial"/>
                        </a:rPr>
                        <a:t>1,13</a:t>
                      </a:r>
                      <a:endParaRPr lang="ru-RU" sz="1600" b="0" i="0" u="none" strike="noStrike" dirty="0">
                        <a:latin typeface="Arial"/>
                      </a:endParaRPr>
                    </a:p>
                    <a:p>
                      <a:pPr marL="0" marR="0" indent="0" algn="ctr" rtl="0" eaLnBrk="1" fontAlgn="base" latinLnBrk="0" hangingPunct="1">
                        <a:spcBef>
                          <a:spcPts val="384"/>
                        </a:spcBef>
                        <a:spcAft>
                          <a:spcPts val="0"/>
                        </a:spcAft>
                      </a:pPr>
                      <a:r>
                        <a:rPr lang="ru-RU" sz="16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  <a:cs typeface="Arial"/>
                        </a:rPr>
                        <a:t>1,11</a:t>
                      </a:r>
                      <a:endParaRPr lang="ru-RU" sz="1600" b="0" i="0" u="none" strike="noStrike" dirty="0">
                        <a:latin typeface="Arial"/>
                      </a:endParaRPr>
                    </a:p>
                    <a:p>
                      <a:pPr marL="0" marR="0" indent="0" algn="ctr" rtl="0" eaLnBrk="1" fontAlgn="base" latinLnBrk="0" hangingPunct="1">
                        <a:spcBef>
                          <a:spcPts val="384"/>
                        </a:spcBef>
                        <a:spcAft>
                          <a:spcPts val="0"/>
                        </a:spcAft>
                      </a:pPr>
                      <a:endParaRPr lang="ru-RU" sz="1200" b="0" i="0" u="none" strike="noStrike" kern="1200" baseline="0" dirty="0">
                        <a:solidFill>
                          <a:schemeClr val="tx1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Verdana"/>
                        <a:cs typeface="Arial"/>
                      </a:endParaRPr>
                    </a:p>
                    <a:p>
                      <a:pPr marL="0" marR="0" indent="0" algn="ctr" rtl="0" eaLnBrk="1" fontAlgn="base" latinLnBrk="0" hangingPunct="1">
                        <a:spcBef>
                          <a:spcPts val="384"/>
                        </a:spcBef>
                        <a:spcAft>
                          <a:spcPts val="0"/>
                        </a:spcAft>
                      </a:pPr>
                      <a:r>
                        <a:rPr lang="ru-RU" sz="12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Verdana"/>
                          <a:cs typeface="Arial"/>
                        </a:rPr>
                        <a:t> </a:t>
                      </a:r>
                      <a:endParaRPr lang="ru-RU" sz="1200" b="0" i="0" u="none" strike="noStrike" kern="1200" baseline="0" dirty="0">
                        <a:solidFill>
                          <a:schemeClr val="tx1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Verdana"/>
                      </a:endParaRPr>
                    </a:p>
                  </a:txBody>
                  <a:tcPr marL="66704" marR="66704" marT="33352" marB="333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71736" y="357166"/>
            <a:ext cx="50866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u="sng" dirty="0" smtClean="0">
                <a:solidFill>
                  <a:srgbClr val="0000FF"/>
                </a:solidFill>
                <a:latin typeface="+mn-lt"/>
              </a:rPr>
              <a:t>3. Акустический спектр</a:t>
            </a:r>
            <a:endParaRPr lang="ru-RU" sz="2800" b="1" u="sng" dirty="0">
              <a:solidFill>
                <a:srgbClr val="0000FF"/>
              </a:solidFill>
              <a:latin typeface="+mn-lt"/>
            </a:endParaRPr>
          </a:p>
        </p:txBody>
      </p:sp>
      <p:grpSp>
        <p:nvGrpSpPr>
          <p:cNvPr id="5" name="Group 19"/>
          <p:cNvGrpSpPr>
            <a:grpSpLocks/>
          </p:cNvGrpSpPr>
          <p:nvPr/>
        </p:nvGrpSpPr>
        <p:grpSpPr bwMode="auto">
          <a:xfrm>
            <a:off x="3571868" y="1857362"/>
            <a:ext cx="2087563" cy="1520825"/>
            <a:chOff x="2699" y="1161"/>
            <a:chExt cx="1315" cy="958"/>
          </a:xfrm>
        </p:grpSpPr>
        <p:sp>
          <p:nvSpPr>
            <p:cNvPr id="6" name="Line 10"/>
            <p:cNvSpPr>
              <a:spLocks noChangeShapeType="1"/>
            </p:cNvSpPr>
            <p:nvPr/>
          </p:nvSpPr>
          <p:spPr bwMode="auto">
            <a:xfrm flipV="1">
              <a:off x="2880" y="1162"/>
              <a:ext cx="0" cy="7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Line 11"/>
            <p:cNvSpPr>
              <a:spLocks noChangeShapeType="1"/>
            </p:cNvSpPr>
            <p:nvPr/>
          </p:nvSpPr>
          <p:spPr bwMode="auto">
            <a:xfrm>
              <a:off x="2880" y="1933"/>
              <a:ext cx="90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Line 12"/>
            <p:cNvSpPr>
              <a:spLocks noChangeShapeType="1"/>
            </p:cNvSpPr>
            <p:nvPr/>
          </p:nvSpPr>
          <p:spPr bwMode="auto">
            <a:xfrm flipV="1">
              <a:off x="3061" y="1253"/>
              <a:ext cx="0" cy="6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Line 13"/>
            <p:cNvSpPr>
              <a:spLocks noChangeShapeType="1"/>
            </p:cNvSpPr>
            <p:nvPr/>
          </p:nvSpPr>
          <p:spPr bwMode="auto">
            <a:xfrm flipV="1">
              <a:off x="3198" y="1525"/>
              <a:ext cx="0" cy="4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Line 14"/>
            <p:cNvSpPr>
              <a:spLocks noChangeShapeType="1"/>
            </p:cNvSpPr>
            <p:nvPr/>
          </p:nvSpPr>
          <p:spPr bwMode="auto">
            <a:xfrm flipV="1">
              <a:off x="3334" y="1706"/>
              <a:ext cx="0" cy="22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Line 15"/>
            <p:cNvSpPr>
              <a:spLocks noChangeShapeType="1"/>
            </p:cNvSpPr>
            <p:nvPr/>
          </p:nvSpPr>
          <p:spPr bwMode="auto">
            <a:xfrm flipV="1">
              <a:off x="3470" y="1570"/>
              <a:ext cx="0" cy="3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Line 16"/>
            <p:cNvSpPr>
              <a:spLocks noChangeShapeType="1"/>
            </p:cNvSpPr>
            <p:nvPr/>
          </p:nvSpPr>
          <p:spPr bwMode="auto">
            <a:xfrm flipV="1">
              <a:off x="3606" y="1434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Text Box 17"/>
            <p:cNvSpPr txBox="1">
              <a:spLocks noChangeArrowheads="1"/>
            </p:cNvSpPr>
            <p:nvPr/>
          </p:nvSpPr>
          <p:spPr bwMode="auto">
            <a:xfrm>
              <a:off x="2699" y="1161"/>
              <a:ext cx="2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/>
                <a:t>А</a:t>
              </a:r>
            </a:p>
          </p:txBody>
        </p:sp>
        <p:sp>
          <p:nvSpPr>
            <p:cNvPr id="14" name="Text Box 18"/>
            <p:cNvSpPr txBox="1">
              <a:spLocks noChangeArrowheads="1"/>
            </p:cNvSpPr>
            <p:nvPr/>
          </p:nvSpPr>
          <p:spPr bwMode="auto">
            <a:xfrm>
              <a:off x="3742" y="1888"/>
              <a:ext cx="2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cs typeface="Arial" charset="0"/>
                </a:rPr>
                <a:t> </a:t>
              </a:r>
              <a:endParaRPr lang="el-GR" dirty="0">
                <a:cs typeface="Arial" charset="0"/>
              </a:endParaRPr>
            </a:p>
          </p:txBody>
        </p:sp>
      </p:grpSp>
      <p:sp>
        <p:nvSpPr>
          <p:cNvPr id="19" name="Прямоугольник 18"/>
          <p:cNvSpPr/>
          <p:nvPr/>
        </p:nvSpPr>
        <p:spPr>
          <a:xfrm>
            <a:off x="5643570" y="2428868"/>
            <a:ext cx="29289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 smtClean="0">
                <a:solidFill>
                  <a:srgbClr val="0000FF"/>
                </a:solidFill>
                <a:latin typeface="+mn-lt"/>
              </a:rPr>
              <a:t>Спектр </a:t>
            </a:r>
            <a:r>
              <a:rPr lang="ru-RU" b="1" dirty="0" smtClean="0">
                <a:solidFill>
                  <a:srgbClr val="0000FF"/>
                </a:solidFill>
                <a:latin typeface="+mn-lt"/>
              </a:rPr>
              <a:t>линейчатый</a:t>
            </a:r>
            <a:endParaRPr lang="ru-RU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20" name="Freeform 37" descr="Водяные капли"/>
          <p:cNvSpPr>
            <a:spLocks/>
          </p:cNvSpPr>
          <p:nvPr/>
        </p:nvSpPr>
        <p:spPr bwMode="auto">
          <a:xfrm>
            <a:off x="4286248" y="2000240"/>
            <a:ext cx="863600" cy="360362"/>
          </a:xfrm>
          <a:custGeom>
            <a:avLst/>
            <a:gdLst>
              <a:gd name="T0" fmla="*/ 0 w 453"/>
              <a:gd name="T1" fmla="*/ 136 h 136"/>
              <a:gd name="T2" fmla="*/ 226 w 453"/>
              <a:gd name="T3" fmla="*/ 0 h 136"/>
              <a:gd name="T4" fmla="*/ 453 w 453"/>
              <a:gd name="T5" fmla="*/ 136 h 136"/>
              <a:gd name="T6" fmla="*/ 0 60000 65536"/>
              <a:gd name="T7" fmla="*/ 0 60000 65536"/>
              <a:gd name="T8" fmla="*/ 0 60000 65536"/>
              <a:gd name="T9" fmla="*/ 0 w 453"/>
              <a:gd name="T10" fmla="*/ 0 h 136"/>
              <a:gd name="T11" fmla="*/ 453 w 453"/>
              <a:gd name="T12" fmla="*/ 136 h 1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53" h="136">
                <a:moveTo>
                  <a:pt x="0" y="136"/>
                </a:moveTo>
                <a:cubicBezTo>
                  <a:pt x="75" y="68"/>
                  <a:pt x="151" y="0"/>
                  <a:pt x="226" y="0"/>
                </a:cubicBezTo>
                <a:cubicBezTo>
                  <a:pt x="301" y="0"/>
                  <a:pt x="377" y="68"/>
                  <a:pt x="453" y="13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4929190" y="1857364"/>
            <a:ext cx="13308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  <a:latin typeface="+mn-lt"/>
              </a:rPr>
              <a:t>обертоны</a:t>
            </a:r>
            <a:endParaRPr lang="ru-RU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071802" y="3500438"/>
            <a:ext cx="3332964" cy="461665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13500000" scaled="1"/>
            <a:tileRect/>
          </a:gradFill>
        </p:spPr>
        <p:txBody>
          <a:bodyPr wrap="none">
            <a:spAutoFit/>
          </a:bodyPr>
          <a:lstStyle/>
          <a:p>
            <a:r>
              <a:rPr lang="ru-RU" sz="2400" b="1" u="sng" dirty="0" smtClean="0">
                <a:solidFill>
                  <a:srgbClr val="0000FF"/>
                </a:solidFill>
                <a:latin typeface="+mn-lt"/>
              </a:rPr>
              <a:t>Одна и та же </a:t>
            </a:r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нота</a:t>
            </a:r>
            <a:endParaRPr lang="ru-RU" sz="2400" dirty="0">
              <a:solidFill>
                <a:srgbClr val="0000FF"/>
              </a:solidFill>
              <a:latin typeface="+mn-lt"/>
            </a:endParaRPr>
          </a:p>
        </p:txBody>
      </p:sp>
      <p:pic>
        <p:nvPicPr>
          <p:cNvPr id="34" name="Picture 56" descr="http://images01.olx.ru/ui/2/04/48/t_22259648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857628"/>
            <a:ext cx="2143140" cy="1571635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35" name="Прямоугольник 34"/>
          <p:cNvSpPr/>
          <p:nvPr/>
        </p:nvSpPr>
        <p:spPr>
          <a:xfrm>
            <a:off x="714348" y="3500438"/>
            <a:ext cx="8755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0000FF"/>
                </a:solidFill>
                <a:latin typeface="+mn-lt"/>
              </a:rPr>
              <a:t>Рояль</a:t>
            </a:r>
            <a:endParaRPr lang="ru-RU" i="1" dirty="0">
              <a:solidFill>
                <a:srgbClr val="0000FF"/>
              </a:solidFill>
              <a:latin typeface="+mn-lt"/>
            </a:endParaRPr>
          </a:p>
        </p:txBody>
      </p:sp>
      <p:pic>
        <p:nvPicPr>
          <p:cNvPr id="36" name="Picture 40" descr=" Фото 15. Кларнет. 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5429264"/>
            <a:ext cx="2286016" cy="1023942"/>
          </a:xfrm>
          <a:prstGeom prst="rect">
            <a:avLst/>
          </a:prstGeom>
          <a:noFill/>
        </p:spPr>
      </p:pic>
      <p:sp>
        <p:nvSpPr>
          <p:cNvPr id="37" name="Прямоугольник 36"/>
          <p:cNvSpPr/>
          <p:nvPr/>
        </p:nvSpPr>
        <p:spPr>
          <a:xfrm>
            <a:off x="1285852" y="5429264"/>
            <a:ext cx="11689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0000FF"/>
                </a:solidFill>
                <a:latin typeface="+mn-lt"/>
              </a:rPr>
              <a:t>Кларнет</a:t>
            </a:r>
            <a:endParaRPr lang="ru-RU" i="1" dirty="0">
              <a:solidFill>
                <a:srgbClr val="0000FF"/>
              </a:solidFill>
              <a:latin typeface="+mn-lt"/>
            </a:endParaRPr>
          </a:p>
        </p:txBody>
      </p:sp>
      <p:pic>
        <p:nvPicPr>
          <p:cNvPr id="38" name="Picture 8" descr="Рис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12" y="3857628"/>
            <a:ext cx="4916488" cy="256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Прямоугольник 38"/>
          <p:cNvSpPr/>
          <p:nvPr/>
        </p:nvSpPr>
        <p:spPr>
          <a:xfrm>
            <a:off x="5286380" y="2714620"/>
            <a:ext cx="3241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400" dirty="0" smtClean="0">
                <a:latin typeface="Times New Roman"/>
                <a:cs typeface="Times New Roman"/>
              </a:rPr>
              <a:t>ν</a:t>
            </a:r>
            <a:endParaRPr lang="el-GR" sz="2400" dirty="0">
              <a:cs typeface="Arial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071802" y="1000108"/>
            <a:ext cx="1571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00FF"/>
                </a:solidFill>
              </a:rPr>
              <a:t>Основной тон</a:t>
            </a:r>
            <a:endParaRPr lang="ru-RU" b="1" i="1" dirty="0">
              <a:solidFill>
                <a:srgbClr val="0000FF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285852" y="2071678"/>
            <a:ext cx="1773242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i="1" dirty="0" smtClean="0">
                <a:solidFill>
                  <a:srgbClr val="0000FF"/>
                </a:solidFill>
                <a:latin typeface="+mn-lt"/>
              </a:rPr>
              <a:t>Сложный тон</a:t>
            </a:r>
            <a:endParaRPr lang="ru-RU" i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714744" y="1214423"/>
            <a:ext cx="12858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FF"/>
                </a:solidFill>
              </a:rPr>
              <a:t>А –</a:t>
            </a:r>
            <a:r>
              <a:rPr lang="en-US" b="1" dirty="0" smtClean="0">
                <a:solidFill>
                  <a:srgbClr val="0000FF"/>
                </a:solidFill>
              </a:rPr>
              <a:t>max</a:t>
            </a:r>
            <a:r>
              <a:rPr lang="ru-RU" b="1" dirty="0" smtClean="0">
                <a:solidFill>
                  <a:srgbClr val="0000FF"/>
                </a:solidFill>
              </a:rPr>
              <a:t/>
            </a:r>
            <a:br>
              <a:rPr lang="ru-RU" b="1" dirty="0" smtClean="0">
                <a:solidFill>
                  <a:srgbClr val="0000FF"/>
                </a:solidFill>
              </a:rPr>
            </a:br>
            <a:r>
              <a:rPr lang="el-GR" sz="24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ν</a:t>
            </a:r>
            <a:r>
              <a:rPr lang="en-US" sz="24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  -min</a:t>
            </a:r>
            <a:endParaRPr lang="el-GR" sz="2400" b="1" dirty="0" smtClean="0">
              <a:solidFill>
                <a:srgbClr val="0000FF"/>
              </a:solidFill>
              <a:cs typeface="Arial" charset="0"/>
            </a:endParaRPr>
          </a:p>
          <a:p>
            <a:endParaRPr lang="ru-RU" b="1" dirty="0">
              <a:solidFill>
                <a:srgbClr val="0000FF"/>
              </a:solidFill>
            </a:endParaRPr>
          </a:p>
        </p:txBody>
      </p:sp>
      <p:cxnSp>
        <p:nvCxnSpPr>
          <p:cNvPr id="49" name="Прямая со стрелкой 48"/>
          <p:cNvCxnSpPr/>
          <p:nvPr/>
        </p:nvCxnSpPr>
        <p:spPr>
          <a:xfrm rot="16200000" flipH="1">
            <a:off x="4000496" y="1857364"/>
            <a:ext cx="214314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428604"/>
            <a:ext cx="47965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 dirty="0" smtClean="0">
                <a:solidFill>
                  <a:srgbClr val="0000FF"/>
                </a:solidFill>
                <a:latin typeface="+mn-lt"/>
              </a:rPr>
              <a:t>4</a:t>
            </a:r>
            <a:r>
              <a:rPr lang="ru-RU" sz="2400" b="1" dirty="0" smtClean="0">
                <a:solidFill>
                  <a:srgbClr val="0000FF"/>
                </a:solidFill>
                <a:latin typeface="+mn-lt"/>
              </a:rPr>
              <a:t>. </a:t>
            </a:r>
            <a:r>
              <a:rPr lang="ru-RU" sz="2800" b="1" u="sng" dirty="0" smtClean="0">
                <a:solidFill>
                  <a:srgbClr val="0000FF"/>
                </a:solidFill>
                <a:latin typeface="+mn-lt"/>
              </a:rPr>
              <a:t>Звуковое  давление</a:t>
            </a:r>
            <a:endParaRPr lang="ru-RU" sz="2800" b="1" u="sng" dirty="0">
              <a:solidFill>
                <a:srgbClr val="0000FF"/>
              </a:solidFill>
              <a:latin typeface="+mn-lt"/>
            </a:endParaRPr>
          </a:p>
        </p:txBody>
      </p:sp>
      <p:graphicFrame>
        <p:nvGraphicFramePr>
          <p:cNvPr id="84994" name="Object 4" descr="Водяные капли"/>
          <p:cNvGraphicFramePr>
            <a:graphicFrameLocks noChangeAspect="1"/>
          </p:cNvGraphicFramePr>
          <p:nvPr/>
        </p:nvGraphicFramePr>
        <p:xfrm>
          <a:off x="2428860" y="1142984"/>
          <a:ext cx="3572157" cy="10906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4936" name="Формула" r:id="rId3" imgW="749160" imgH="266400" progId="Equation.3">
                  <p:embed/>
                </p:oleObj>
              </mc:Choice>
              <mc:Fallback>
                <p:oleObj name="Формула" r:id="rId3" imgW="749160" imgH="2664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8860" y="1142984"/>
                        <a:ext cx="3572157" cy="1090614"/>
                      </a:xfrm>
                      <a:prstGeom prst="rect">
                        <a:avLst/>
                      </a:prstGeom>
                      <a:solidFill>
                        <a:srgbClr val="00FF00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857224" y="4000504"/>
            <a:ext cx="2664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  <a:latin typeface="+mn-lt"/>
              </a:rPr>
              <a:t> </a:t>
            </a:r>
            <a:endParaRPr lang="ru-RU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85720" y="2357430"/>
            <a:ext cx="84296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 dirty="0" smtClean="0">
                <a:solidFill>
                  <a:srgbClr val="0000FF"/>
                </a:solidFill>
                <a:latin typeface="+mn-lt"/>
              </a:rPr>
              <a:t> </a:t>
            </a:r>
            <a:endParaRPr lang="ru-RU" sz="2800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472" y="2714620"/>
            <a:ext cx="61436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ρ</a:t>
            </a:r>
            <a:r>
              <a:rPr lang="ru-RU" sz="24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lang="ru-RU" sz="24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 </a:t>
            </a:r>
            <a:r>
              <a:rPr lang="ru-RU" sz="2400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плотность среды</a:t>
            </a:r>
          </a:p>
          <a:p>
            <a:r>
              <a:rPr lang="en-US" sz="20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</a:t>
            </a:r>
            <a:r>
              <a:rPr lang="ru-RU" sz="24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2400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– скорость колебательного движения частиц среды</a:t>
            </a:r>
          </a:p>
          <a:p>
            <a:r>
              <a:rPr lang="ru-RU" sz="20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</a:t>
            </a:r>
            <a:r>
              <a:rPr lang="ru-RU" sz="2400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– скорость звука</a:t>
            </a:r>
            <a:endParaRPr lang="ru-RU" sz="24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357166"/>
            <a:ext cx="5189241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00FF"/>
                </a:solidFill>
                <a:latin typeface="+mn-lt"/>
              </a:rPr>
              <a:t>5.</a:t>
            </a:r>
            <a:r>
              <a:rPr lang="ru-RU" sz="2400" b="1" dirty="0" smtClean="0">
                <a:solidFill>
                  <a:srgbClr val="0000FF"/>
                </a:solidFill>
                <a:latin typeface="+mn-lt"/>
              </a:rPr>
              <a:t> </a:t>
            </a:r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 </a:t>
            </a:r>
            <a:r>
              <a:rPr lang="ru-RU" sz="2800" b="1" u="sng" dirty="0" smtClean="0">
                <a:solidFill>
                  <a:srgbClr val="0000FF"/>
                </a:solidFill>
                <a:latin typeface="+mn-lt"/>
              </a:rPr>
              <a:t>Интенсивность звука</a:t>
            </a:r>
          </a:p>
          <a:p>
            <a:endParaRPr lang="ru-RU" u="sng" dirty="0"/>
          </a:p>
        </p:txBody>
      </p:sp>
      <p:graphicFrame>
        <p:nvGraphicFramePr>
          <p:cNvPr id="302082" name="Object 9" descr="Голубая тисненая бумага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1557484"/>
              </p:ext>
            </p:extLst>
          </p:nvPr>
        </p:nvGraphicFramePr>
        <p:xfrm>
          <a:off x="1142976" y="928670"/>
          <a:ext cx="2000264" cy="160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149" name="Формула" r:id="rId3" imgW="533160" imgH="558720" progId="Equation.3">
                  <p:embed/>
                </p:oleObj>
              </mc:Choice>
              <mc:Fallback>
                <p:oleObj name="Формула" r:id="rId3" imgW="533160" imgH="55872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2976" y="928670"/>
                        <a:ext cx="2000264" cy="1608137"/>
                      </a:xfrm>
                      <a:prstGeom prst="rect">
                        <a:avLst/>
                      </a:prstGeom>
                      <a:solidFill>
                        <a:srgbClr val="00FF00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2083" name="Object 11" descr="Голубая тисненая бумага"/>
          <p:cNvGraphicFramePr>
            <a:graphicFrameLocks noChangeAspect="1"/>
          </p:cNvGraphicFramePr>
          <p:nvPr/>
        </p:nvGraphicFramePr>
        <p:xfrm>
          <a:off x="5214942" y="1000108"/>
          <a:ext cx="2370138" cy="170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150" name="Формула" r:id="rId5" imgW="622080" imgH="558720" progId="Equation.3">
                  <p:embed/>
                </p:oleObj>
              </mc:Choice>
              <mc:Fallback>
                <p:oleObj name="Формула" r:id="rId5" imgW="622080" imgH="55872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4942" y="1000108"/>
                        <a:ext cx="2370138" cy="1701800"/>
                      </a:xfrm>
                      <a:prstGeom prst="rect">
                        <a:avLst/>
                      </a:prstGeom>
                      <a:solidFill>
                        <a:srgbClr val="00FF00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2084" name="Object 13" descr="Водяные капли"/>
          <p:cNvGraphicFramePr>
            <a:graphicFrameLocks noChangeAspect="1"/>
          </p:cNvGraphicFramePr>
          <p:nvPr/>
        </p:nvGraphicFramePr>
        <p:xfrm>
          <a:off x="428596" y="2857496"/>
          <a:ext cx="2357454" cy="2011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151" name="Формула" r:id="rId7" imgW="711000" imgH="698400" progId="Equation.3">
                  <p:embed/>
                </p:oleObj>
              </mc:Choice>
              <mc:Fallback>
                <p:oleObj name="Формула" r:id="rId7" imgW="711000" imgH="6984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596" y="2857496"/>
                        <a:ext cx="2357454" cy="2011362"/>
                      </a:xfrm>
                      <a:prstGeom prst="rect">
                        <a:avLst/>
                      </a:prstGeom>
                      <a:solidFill>
                        <a:srgbClr val="00FF00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428992" y="4214818"/>
            <a:ext cx="701948" cy="52322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l="100000" b="100000"/>
            </a:path>
            <a:tileRect t="-100000" r="-100000"/>
          </a:gradFill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0000FF"/>
                </a:solidFill>
                <a:latin typeface="+mn-lt"/>
              </a:rPr>
              <a:t>I</a:t>
            </a:r>
            <a:r>
              <a:rPr lang="en-US" sz="2800" b="1" baseline="-25000" dirty="0" smtClean="0">
                <a:solidFill>
                  <a:srgbClr val="0000FF"/>
                </a:solidFill>
                <a:latin typeface="+mn-lt"/>
              </a:rPr>
              <a:t>0</a:t>
            </a:r>
            <a:endParaRPr lang="ru-RU" sz="2800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143372" y="4214818"/>
            <a:ext cx="2970685" cy="52322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0000FF"/>
                </a:solidFill>
                <a:latin typeface="+mn-lt"/>
              </a:rPr>
              <a:t>= 10 </a:t>
            </a:r>
            <a:r>
              <a:rPr lang="en-US" sz="2800" b="1" baseline="30000" dirty="0" smtClean="0">
                <a:solidFill>
                  <a:srgbClr val="0000FF"/>
                </a:solidFill>
                <a:latin typeface="+mn-lt"/>
              </a:rPr>
              <a:t>-12 </a:t>
            </a:r>
            <a:r>
              <a:rPr lang="ru-RU" sz="2800" b="1" dirty="0" smtClean="0">
                <a:solidFill>
                  <a:srgbClr val="0000FF"/>
                </a:solidFill>
                <a:latin typeface="+mn-lt"/>
              </a:rPr>
              <a:t>Вт</a:t>
            </a:r>
            <a:r>
              <a:rPr lang="en-US" sz="2800" b="1" dirty="0" smtClean="0">
                <a:solidFill>
                  <a:srgbClr val="0000FF"/>
                </a:solidFill>
                <a:latin typeface="+mn-lt"/>
              </a:rPr>
              <a:t>/</a:t>
            </a:r>
            <a:r>
              <a:rPr lang="ru-RU" sz="2800" b="1" dirty="0" smtClean="0">
                <a:solidFill>
                  <a:srgbClr val="0000FF"/>
                </a:solidFill>
                <a:latin typeface="+mn-lt"/>
              </a:rPr>
              <a:t>м</a:t>
            </a:r>
            <a:r>
              <a:rPr lang="ru-RU" sz="2800" b="1" baseline="30000" dirty="0" smtClean="0">
                <a:solidFill>
                  <a:srgbClr val="0000FF"/>
                </a:solidFill>
                <a:latin typeface="+mn-lt"/>
              </a:rPr>
              <a:t>2</a:t>
            </a:r>
            <a:endParaRPr lang="ru-RU" sz="2800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28992" y="3714752"/>
            <a:ext cx="5357850" cy="430887"/>
          </a:xfrm>
          <a:prstGeom prst="rect">
            <a:avLst/>
          </a:prstGeom>
          <a:solidFill>
            <a:srgbClr val="3CFC97"/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200" b="1" i="1" dirty="0" smtClean="0">
                <a:solidFill>
                  <a:srgbClr val="0000FF"/>
                </a:solidFill>
                <a:latin typeface="+mn-lt"/>
              </a:rPr>
              <a:t>Порог слышимости на 1 кГц</a:t>
            </a:r>
            <a:endParaRPr lang="ru-RU" sz="2200" b="1" i="1" dirty="0">
              <a:solidFill>
                <a:srgbClr val="0000FF"/>
              </a:solidFill>
              <a:latin typeface="+mn-lt"/>
            </a:endParaRPr>
          </a:p>
        </p:txBody>
      </p:sp>
      <p:pic>
        <p:nvPicPr>
          <p:cNvPr id="302106" name="Picture 2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67" y="1121841"/>
            <a:ext cx="1080066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500042"/>
            <a:ext cx="56444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u="sng" dirty="0" smtClean="0">
                <a:solidFill>
                  <a:srgbClr val="0000FF"/>
                </a:solidFill>
                <a:latin typeface="+mn-lt"/>
              </a:rPr>
              <a:t>6</a:t>
            </a:r>
            <a:r>
              <a:rPr lang="ru-RU" sz="2800" b="1" i="1" u="sng" dirty="0" smtClean="0">
                <a:solidFill>
                  <a:srgbClr val="0000FF"/>
                </a:solidFill>
                <a:latin typeface="+mn-lt"/>
              </a:rPr>
              <a:t>. Уровень интенсивности</a:t>
            </a:r>
            <a:endParaRPr lang="ru-RU" sz="2800" i="1" u="sng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1071546"/>
            <a:ext cx="80724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Для сравнения интенсивностей </a:t>
            </a:r>
          </a:p>
          <a:p>
            <a:pPr>
              <a:defRPr/>
            </a:pPr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звуков используют  </a:t>
            </a:r>
          </a:p>
          <a:p>
            <a:pPr>
              <a:defRPr/>
            </a:pPr>
            <a:r>
              <a:rPr lang="ru-RU" sz="2400" b="1" u="sng" dirty="0" smtClean="0">
                <a:solidFill>
                  <a:srgbClr val="0000FF"/>
                </a:solidFill>
                <a:latin typeface="+mn-lt"/>
              </a:rPr>
              <a:t>логарифмическую</a:t>
            </a:r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 шкалу.</a:t>
            </a:r>
            <a:endParaRPr lang="ru-RU" sz="2400" dirty="0">
              <a:solidFill>
                <a:srgbClr val="0000FF"/>
              </a:solidFill>
              <a:latin typeface="+mn-lt"/>
            </a:endParaRPr>
          </a:p>
        </p:txBody>
      </p:sp>
      <p:graphicFrame>
        <p:nvGraphicFramePr>
          <p:cNvPr id="86018" name="Object 20" descr="Голубая тисненая бумага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9464895"/>
              </p:ext>
            </p:extLst>
          </p:nvPr>
        </p:nvGraphicFramePr>
        <p:xfrm>
          <a:off x="482600" y="2455863"/>
          <a:ext cx="2249488" cy="1439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030" name="Формула" r:id="rId3" imgW="1028520" imgH="672840" progId="Equation.3">
                  <p:embed/>
                </p:oleObj>
              </mc:Choice>
              <mc:Fallback>
                <p:oleObj name="Формула" r:id="rId3" imgW="1028520" imgH="67284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600" y="2455863"/>
                        <a:ext cx="2249488" cy="1439862"/>
                      </a:xfrm>
                      <a:prstGeom prst="rect">
                        <a:avLst/>
                      </a:prstGeom>
                      <a:solidFill>
                        <a:srgbClr val="00FF00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143504" y="1928802"/>
            <a:ext cx="3643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B050"/>
                </a:solidFill>
                <a:latin typeface="+mn-lt"/>
              </a:rPr>
              <a:t> </a:t>
            </a:r>
            <a:endParaRPr lang="ru-RU" dirty="0">
              <a:solidFill>
                <a:srgbClr val="00B050"/>
              </a:solidFill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14876" y="2357430"/>
            <a:ext cx="266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B050"/>
                </a:solidFill>
                <a:latin typeface="+mn-lt"/>
              </a:rPr>
              <a:t> </a:t>
            </a:r>
            <a:endParaRPr lang="ru-RU" dirty="0">
              <a:solidFill>
                <a:srgbClr val="00B050"/>
              </a:solidFill>
              <a:latin typeface="+mn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57554" y="4071942"/>
            <a:ext cx="16866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rgbClr val="0000FF"/>
                </a:solidFill>
                <a:latin typeface="+mn-lt"/>
              </a:rPr>
              <a:t>децибел</a:t>
            </a:r>
            <a:endParaRPr lang="ru-RU" sz="2400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58" y="5072074"/>
            <a:ext cx="8358246" cy="147732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rgbClr val="0000FF"/>
                </a:solidFill>
                <a:latin typeface="+mn-lt"/>
              </a:rPr>
              <a:t>1 Б</a:t>
            </a:r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- это </a:t>
            </a:r>
            <a:r>
              <a:rPr lang="ru-RU" sz="2400" b="1" dirty="0" smtClean="0">
                <a:solidFill>
                  <a:srgbClr val="0033CC"/>
                </a:solidFill>
                <a:latin typeface="+mn-lt"/>
              </a:rPr>
              <a:t>уровень интенсивности</a:t>
            </a:r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, при котором интенсивности сравниваемых волн отличаются </a:t>
            </a:r>
            <a:r>
              <a:rPr lang="ru-RU" sz="2400" b="1" dirty="0" smtClean="0">
                <a:solidFill>
                  <a:srgbClr val="0000FF"/>
                </a:solidFill>
                <a:latin typeface="+mn-lt"/>
              </a:rPr>
              <a:t>в 10 раз</a:t>
            </a: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143636" y="3357562"/>
            <a:ext cx="2714644" cy="923330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35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  <a:latin typeface="+mn-lt"/>
              </a:rPr>
              <a:t>Порог слышимости</a:t>
            </a:r>
          </a:p>
          <a:p>
            <a:r>
              <a:rPr lang="ru-RU" dirty="0" smtClean="0">
                <a:solidFill>
                  <a:srgbClr val="0000FF"/>
                </a:solidFill>
                <a:latin typeface="+mn-lt"/>
              </a:rPr>
              <a:t> 0 дБ</a:t>
            </a:r>
          </a:p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00034" y="3929066"/>
            <a:ext cx="1571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  <a:latin typeface="+mn-lt"/>
              </a:rPr>
              <a:t>бел</a:t>
            </a:r>
            <a:endParaRPr lang="ru-RU" sz="2400" b="1" dirty="0">
              <a:solidFill>
                <a:srgbClr val="0000FF"/>
              </a:solidFill>
              <a:latin typeface="+mn-lt"/>
            </a:endParaRPr>
          </a:p>
        </p:txBody>
      </p:sp>
      <p:pic>
        <p:nvPicPr>
          <p:cNvPr id="12" name="Picture 5" descr="Рис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57884" y="357166"/>
            <a:ext cx="2928958" cy="3000396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graphicFrame>
        <p:nvGraphicFramePr>
          <p:cNvPr id="86019" name="Object 22" descr="Водяные капли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2227087"/>
              </p:ext>
            </p:extLst>
          </p:nvPr>
        </p:nvGraphicFramePr>
        <p:xfrm>
          <a:off x="3081338" y="2500313"/>
          <a:ext cx="2809875" cy="146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031" name="Формула" r:id="rId6" imgW="1307880" imgH="672840" progId="Equation.3">
                  <p:embed/>
                </p:oleObj>
              </mc:Choice>
              <mc:Fallback>
                <p:oleObj name="Формула" r:id="rId6" imgW="1307880" imgH="67284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81338" y="2500313"/>
                        <a:ext cx="2809875" cy="1460500"/>
                      </a:xfrm>
                      <a:prstGeom prst="rect">
                        <a:avLst/>
                      </a:prstGeom>
                      <a:solidFill>
                        <a:srgbClr val="00FF00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357166"/>
            <a:ext cx="835824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u="sng" dirty="0" smtClean="0">
                <a:solidFill>
                  <a:srgbClr val="FF0000"/>
                </a:solidFill>
                <a:latin typeface="+mj-lt"/>
              </a:rPr>
              <a:t>Субъективные характеристики, их связь с  объективными  </a:t>
            </a:r>
            <a:endParaRPr lang="ru-RU" sz="2800" b="1" u="sng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857364"/>
            <a:ext cx="82868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rabicPlain"/>
            </a:pPr>
            <a:r>
              <a:rPr lang="ru-RU" sz="2800" b="1" u="sng" dirty="0" smtClean="0">
                <a:solidFill>
                  <a:srgbClr val="0000FF"/>
                </a:solidFill>
                <a:latin typeface="+mn-lt"/>
              </a:rPr>
              <a:t>Высота</a:t>
            </a:r>
            <a:r>
              <a:rPr lang="ru-RU" sz="2400" b="1" u="sng" dirty="0" smtClean="0">
                <a:solidFill>
                  <a:srgbClr val="0000FF"/>
                </a:solidFill>
                <a:latin typeface="+mn-lt"/>
              </a:rPr>
              <a:t> </a:t>
            </a:r>
            <a:r>
              <a:rPr lang="ru-RU" sz="2800" dirty="0" smtClean="0">
                <a:solidFill>
                  <a:srgbClr val="0000FF"/>
                </a:solidFill>
                <a:latin typeface="+mn-lt"/>
              </a:rPr>
              <a:t>звука –это качество звука,</a:t>
            </a:r>
          </a:p>
          <a:p>
            <a:pPr marL="514350" indent="-514350"/>
            <a:r>
              <a:rPr lang="ru-RU" sz="2800" dirty="0" smtClean="0">
                <a:solidFill>
                  <a:srgbClr val="0000FF"/>
                </a:solidFill>
                <a:latin typeface="+mn-lt"/>
              </a:rPr>
              <a:t> определяемое человеком субъективно,</a:t>
            </a:r>
          </a:p>
          <a:p>
            <a:pPr marL="514350" indent="-514350"/>
            <a:r>
              <a:rPr lang="ru-RU" sz="2800" dirty="0" smtClean="0">
                <a:solidFill>
                  <a:srgbClr val="0000FF"/>
                </a:solidFill>
                <a:latin typeface="+mn-lt"/>
              </a:rPr>
              <a:t> на слух, и зависящее от частоты.</a:t>
            </a:r>
            <a:endParaRPr lang="ru-RU" sz="2800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2976" y="3571876"/>
            <a:ext cx="3513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С</a:t>
            </a:r>
          </a:p>
          <a:p>
            <a:endParaRPr lang="ru-RU" dirty="0"/>
          </a:p>
        </p:txBody>
      </p:sp>
      <p:sp>
        <p:nvSpPr>
          <p:cNvPr id="5" name="Стрелка вверх 4"/>
          <p:cNvSpPr/>
          <p:nvPr/>
        </p:nvSpPr>
        <p:spPr bwMode="auto">
          <a:xfrm>
            <a:off x="3929058" y="3357562"/>
            <a:ext cx="142876" cy="571504"/>
          </a:xfrm>
          <a:prstGeom prst="up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14480" y="3500438"/>
            <a:ext cx="4071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у</a:t>
            </a:r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величением  частоты</a:t>
            </a:r>
            <a:endParaRPr lang="ru-RU" sz="2400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72198" y="3500438"/>
            <a:ext cx="13019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высота</a:t>
            </a:r>
            <a:endParaRPr lang="ru-RU" sz="2400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8" name="Стрелка вверх 7"/>
          <p:cNvSpPr/>
          <p:nvPr/>
        </p:nvSpPr>
        <p:spPr bwMode="auto">
          <a:xfrm>
            <a:off x="7572396" y="3357562"/>
            <a:ext cx="142876" cy="571504"/>
          </a:xfrm>
          <a:prstGeom prst="up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4348" y="4643446"/>
            <a:ext cx="757242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33CC"/>
                </a:solidFill>
                <a:latin typeface="+mn-lt"/>
              </a:rPr>
              <a:t>2</a:t>
            </a:r>
            <a:r>
              <a:rPr lang="ru-RU" sz="2800" dirty="0" smtClean="0">
                <a:solidFill>
                  <a:srgbClr val="0000FF"/>
                </a:solidFill>
                <a:latin typeface="+mn-lt"/>
              </a:rPr>
              <a:t>  </a:t>
            </a:r>
            <a:r>
              <a:rPr lang="ru-RU" sz="2800" b="1" u="sng" dirty="0" smtClean="0">
                <a:solidFill>
                  <a:srgbClr val="0000FF"/>
                </a:solidFill>
                <a:latin typeface="+mn-lt"/>
              </a:rPr>
              <a:t>Тембр</a:t>
            </a:r>
            <a:r>
              <a:rPr lang="ru-RU" sz="2800" dirty="0" smtClean="0">
                <a:solidFill>
                  <a:srgbClr val="0000FF"/>
                </a:solidFill>
                <a:latin typeface="+mn-lt"/>
              </a:rPr>
              <a:t>  определяется спектральным составом звука.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428604"/>
            <a:ext cx="835824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3</a:t>
            </a:r>
            <a:r>
              <a:rPr lang="ru-RU" sz="2800" dirty="0" smtClean="0">
                <a:solidFill>
                  <a:srgbClr val="0000FF"/>
                </a:solidFill>
                <a:latin typeface="+mn-lt"/>
              </a:rPr>
              <a:t>.  </a:t>
            </a:r>
            <a:r>
              <a:rPr lang="ru-RU" sz="2800" b="1" u="sng" dirty="0" smtClean="0">
                <a:solidFill>
                  <a:srgbClr val="0000FF"/>
                </a:solidFill>
                <a:latin typeface="+mn-lt"/>
              </a:rPr>
              <a:t>Громкость</a:t>
            </a:r>
            <a:r>
              <a:rPr lang="ru-RU" sz="2800" b="1" dirty="0" smtClean="0">
                <a:solidFill>
                  <a:srgbClr val="0000FF"/>
                </a:solidFill>
                <a:latin typeface="+mn-lt"/>
              </a:rPr>
              <a:t>  </a:t>
            </a:r>
            <a:r>
              <a:rPr lang="ru-RU" sz="2400" b="1" dirty="0" smtClean="0">
                <a:solidFill>
                  <a:srgbClr val="0000FF"/>
                </a:solidFill>
                <a:latin typeface="+mn-lt"/>
              </a:rPr>
              <a:t>з</a:t>
            </a:r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вука – это уровень слухового </a:t>
            </a:r>
            <a:r>
              <a:rPr lang="ru-RU" sz="2400" u="sng" dirty="0" smtClean="0">
                <a:solidFill>
                  <a:srgbClr val="0000FF"/>
                </a:solidFill>
                <a:latin typeface="+mn-lt"/>
              </a:rPr>
              <a:t>ощущения</a:t>
            </a:r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,  вызываемого этим звуком.</a:t>
            </a:r>
          </a:p>
          <a:p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Громкость зависит от </a:t>
            </a:r>
            <a:r>
              <a:rPr lang="ru-RU" sz="2400" b="1" u="sng" dirty="0" smtClean="0">
                <a:solidFill>
                  <a:srgbClr val="0000FF"/>
                </a:solidFill>
                <a:latin typeface="+mn-lt"/>
              </a:rPr>
              <a:t>интенсивности,  частоты  </a:t>
            </a:r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и формы колебаний.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57158" y="2071678"/>
            <a:ext cx="83582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Если надо выразить </a:t>
            </a:r>
            <a:r>
              <a:rPr lang="ru-RU" sz="2400" b="1" u="sng" dirty="0" smtClean="0">
                <a:solidFill>
                  <a:srgbClr val="0000FF"/>
                </a:solidFill>
                <a:latin typeface="+mn-lt"/>
              </a:rPr>
              <a:t>различие</a:t>
            </a:r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 в </a:t>
            </a:r>
            <a:r>
              <a:rPr lang="ru-RU" sz="2400" b="1" u="sng" dirty="0" smtClean="0">
                <a:solidFill>
                  <a:srgbClr val="0000FF"/>
                </a:solidFill>
                <a:latin typeface="+mn-lt"/>
              </a:rPr>
              <a:t>восприятии </a:t>
            </a:r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человеком звуков разной интенсивности, то используют </a:t>
            </a:r>
            <a:r>
              <a:rPr lang="ru-RU" sz="2400" b="1" u="sng" dirty="0" smtClean="0">
                <a:solidFill>
                  <a:srgbClr val="0000FF"/>
                </a:solidFill>
                <a:latin typeface="+mn-lt"/>
              </a:rPr>
              <a:t>уровень громкости</a:t>
            </a:r>
            <a:endParaRPr lang="ru-RU" sz="2400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86446" y="2786058"/>
            <a:ext cx="5229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00FF"/>
                </a:solidFill>
              </a:rPr>
              <a:t>Е </a:t>
            </a:r>
            <a:endParaRPr lang="ru-RU" sz="2800" dirty="0">
              <a:solidFill>
                <a:srgbClr val="0000FF"/>
              </a:solidFill>
            </a:endParaRPr>
          </a:p>
        </p:txBody>
      </p:sp>
      <p:graphicFrame>
        <p:nvGraphicFramePr>
          <p:cNvPr id="87042" name="Object 12" descr="Голубая тисненая бумага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3541345"/>
              </p:ext>
            </p:extLst>
          </p:nvPr>
        </p:nvGraphicFramePr>
        <p:xfrm>
          <a:off x="6643702" y="2928934"/>
          <a:ext cx="1571636" cy="7880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9032" name="Формула" r:id="rId3" imgW="393480" imgH="203040" progId="Equation.3">
                  <p:embed/>
                </p:oleObj>
              </mc:Choice>
              <mc:Fallback>
                <p:oleObj name="Формула" r:id="rId3" imgW="393480" imgH="203040" progId="Equation.3">
                  <p:embed/>
                  <p:pic>
                    <p:nvPicPr>
                      <p:cNvPr id="0" name="Object 12" descr="Голубая тисненая бумага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43702" y="2928934"/>
                        <a:ext cx="1571636" cy="788007"/>
                      </a:xfrm>
                      <a:prstGeom prst="rect">
                        <a:avLst/>
                      </a:prstGeom>
                      <a:blipFill dpi="0" rotWithShape="1">
                        <a:blip r:embed="rId5"/>
                        <a:srcRect/>
                        <a:tile tx="0" ty="0" sx="100000" sy="100000" flip="none" algn="tl"/>
                      </a:blip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5" descr="Рис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596" y="3214686"/>
            <a:ext cx="3429024" cy="2525843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85720" y="5857892"/>
            <a:ext cx="4357718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200" dirty="0" smtClean="0">
                <a:solidFill>
                  <a:srgbClr val="0000FF"/>
                </a:solidFill>
                <a:latin typeface="+mn-lt"/>
              </a:rPr>
              <a:t>Кривые равной громкости</a:t>
            </a:r>
          </a:p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143372" y="4214818"/>
            <a:ext cx="4357718" cy="67710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b="1" dirty="0" smtClean="0"/>
              <a:t>На  </a:t>
            </a:r>
            <a:r>
              <a:rPr lang="el-GR" sz="2000" b="1" dirty="0" smtClean="0">
                <a:latin typeface="Times New Roman" pitchFamily="18" charset="0"/>
                <a:cs typeface="Times New Roman" pitchFamily="18" charset="0"/>
              </a:rPr>
              <a:t>ν</a:t>
            </a:r>
            <a:r>
              <a:rPr lang="ru-RU" sz="2000" b="1" dirty="0" smtClean="0">
                <a:cs typeface="Arial" charset="0"/>
              </a:rPr>
              <a:t> = 1 кГц  1 фон = 1дБ</a:t>
            </a:r>
            <a:endParaRPr lang="el-GR" sz="2000" b="1" dirty="0" smtClean="0">
              <a:cs typeface="Arial" charset="0"/>
            </a:endParaRPr>
          </a:p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4071934" y="3357562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u="sng" dirty="0" smtClean="0">
                <a:solidFill>
                  <a:srgbClr val="00B050"/>
                </a:solidFill>
              </a:rPr>
              <a:t>ВОПРОС:</a:t>
            </a:r>
            <a:endParaRPr lang="ru-RU" b="1" i="1" u="sng" dirty="0">
              <a:solidFill>
                <a:srgbClr val="00B05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00496" y="3786190"/>
            <a:ext cx="47863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00B050"/>
                </a:solidFill>
                <a:latin typeface="+mn-lt"/>
              </a:rPr>
              <a:t>Как связаны фон и </a:t>
            </a:r>
            <a:r>
              <a:rPr lang="ru-RU" sz="2000" b="1" i="1" dirty="0" smtClean="0">
                <a:solidFill>
                  <a:srgbClr val="00B050"/>
                </a:solidFill>
                <a:latin typeface="+mn-lt"/>
              </a:rPr>
              <a:t>децибел?</a:t>
            </a:r>
            <a:endParaRPr lang="ru-RU" sz="2000" b="1" i="1" dirty="0">
              <a:solidFill>
                <a:srgbClr val="00B050"/>
              </a:solidFill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29190" y="5000636"/>
            <a:ext cx="3857652" cy="1477328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135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  <a:latin typeface="+mn-lt"/>
              </a:rPr>
              <a:t>Звуки </a:t>
            </a:r>
            <a:r>
              <a:rPr lang="ru-RU" b="1" u="sng" dirty="0" smtClean="0">
                <a:solidFill>
                  <a:srgbClr val="0033CC"/>
                </a:solidFill>
                <a:latin typeface="+mn-lt"/>
              </a:rPr>
              <a:t>разной </a:t>
            </a:r>
            <a:r>
              <a:rPr lang="ru-RU" dirty="0" smtClean="0">
                <a:solidFill>
                  <a:srgbClr val="0000FF"/>
                </a:solidFill>
                <a:latin typeface="+mn-lt"/>
              </a:rPr>
              <a:t>частоты и интенсивности воспринимаются ухом как звуки </a:t>
            </a:r>
            <a:r>
              <a:rPr lang="ru-RU" b="1" i="1" u="sng" dirty="0" smtClean="0">
                <a:solidFill>
                  <a:srgbClr val="0000FF"/>
                </a:solidFill>
                <a:latin typeface="+mn-lt"/>
              </a:rPr>
              <a:t>одинаково громкие</a:t>
            </a:r>
            <a:r>
              <a:rPr lang="ru-RU" u="sng" dirty="0" smtClean="0">
                <a:solidFill>
                  <a:srgbClr val="0000FF"/>
                </a:solidFill>
                <a:latin typeface="+mn-lt"/>
              </a:rPr>
              <a:t>,</a:t>
            </a:r>
            <a:r>
              <a:rPr lang="ru-RU" b="1" u="sng" dirty="0" smtClean="0">
                <a:solidFill>
                  <a:srgbClr val="FF0000"/>
                </a:solidFill>
                <a:latin typeface="+mn-lt"/>
              </a:rPr>
              <a:t>! </a:t>
            </a:r>
            <a:r>
              <a:rPr lang="ru-RU" dirty="0" smtClean="0">
                <a:solidFill>
                  <a:srgbClr val="0000FF"/>
                </a:solidFill>
                <a:latin typeface="+mn-lt"/>
              </a:rPr>
              <a:t>если попадают на эти кривые.</a:t>
            </a:r>
            <a:endParaRPr lang="ru-RU" dirty="0">
              <a:solidFill>
                <a:srgbClr val="0000FF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2" descr="C:\Documents and Settings\Сергей\Мои документы\Мои рисунки\brains.jpg"/>
          <p:cNvPicPr>
            <a:picLocks noChangeAspect="1" noChangeArrowheads="1"/>
          </p:cNvPicPr>
          <p:nvPr/>
        </p:nvPicPr>
        <p:blipFill>
          <a:blip r:embed="rId2" cstate="print"/>
          <a:srcRect l="2353" t="4345" r="29412" b="19616"/>
          <a:stretch>
            <a:fillRect/>
          </a:stretch>
        </p:blipFill>
        <p:spPr bwMode="auto">
          <a:xfrm>
            <a:off x="2714612" y="4000504"/>
            <a:ext cx="1218647" cy="114300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57158" y="2000240"/>
            <a:ext cx="2000264" cy="1015663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00FF"/>
                </a:solidFill>
              </a:rPr>
              <a:t>Физические</a:t>
            </a:r>
            <a:r>
              <a:rPr lang="ru-RU" sz="2000" i="1" dirty="0" smtClean="0">
                <a:solidFill>
                  <a:srgbClr val="0070C0"/>
                </a:solidFill>
              </a:rPr>
              <a:t> </a:t>
            </a:r>
            <a:r>
              <a:rPr lang="ru-RU" sz="2000" dirty="0" smtClean="0">
                <a:solidFill>
                  <a:srgbClr val="0070C0"/>
                </a:solidFill>
              </a:rPr>
              <a:t>процессы в организме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2" y="428604"/>
            <a:ext cx="8572560" cy="800219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Организм</a:t>
            </a:r>
            <a:r>
              <a:rPr lang="ru-RU" sz="2800" dirty="0" smtClean="0">
                <a:solidFill>
                  <a:srgbClr val="FF0000"/>
                </a:solidFill>
              </a:rPr>
              <a:t> = </a:t>
            </a:r>
            <a:r>
              <a:rPr lang="ru-RU" sz="2800" b="1" dirty="0" smtClean="0">
                <a:solidFill>
                  <a:srgbClr val="FF0000"/>
                </a:solidFill>
              </a:rPr>
              <a:t>физика</a:t>
            </a:r>
            <a:r>
              <a:rPr lang="ru-RU" sz="2800" dirty="0" smtClean="0">
                <a:solidFill>
                  <a:srgbClr val="FF0000"/>
                </a:solidFill>
              </a:rPr>
              <a:t> + механика + химия</a:t>
            </a: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357422" y="2000240"/>
            <a:ext cx="2143140" cy="1015663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00FF"/>
                </a:solidFill>
              </a:rPr>
              <a:t>Физические </a:t>
            </a:r>
            <a:r>
              <a:rPr lang="ru-RU" sz="2000" dirty="0" smtClean="0">
                <a:solidFill>
                  <a:srgbClr val="0070C0"/>
                </a:solidFill>
              </a:rPr>
              <a:t>методы </a:t>
            </a:r>
            <a:r>
              <a:rPr lang="ru-RU" sz="2000" b="1" dirty="0" smtClean="0">
                <a:solidFill>
                  <a:srgbClr val="0070C0"/>
                </a:solidFill>
              </a:rPr>
              <a:t>диагностики</a:t>
            </a: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0" y="2000240"/>
            <a:ext cx="2000264" cy="1015663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00FF"/>
                </a:solidFill>
              </a:rPr>
              <a:t>Физические</a:t>
            </a:r>
            <a:r>
              <a:rPr lang="ru-RU" sz="2000" i="1" dirty="0" smtClean="0">
                <a:solidFill>
                  <a:srgbClr val="0070C0"/>
                </a:solidFill>
              </a:rPr>
              <a:t> </a:t>
            </a:r>
            <a:r>
              <a:rPr lang="ru-RU" sz="2000" b="1" dirty="0" smtClean="0">
                <a:solidFill>
                  <a:srgbClr val="0070C0"/>
                </a:solidFill>
              </a:rPr>
              <a:t>свойства </a:t>
            </a:r>
            <a:r>
              <a:rPr lang="ru-RU" sz="2000" dirty="0" smtClean="0">
                <a:solidFill>
                  <a:srgbClr val="0070C0"/>
                </a:solidFill>
              </a:rPr>
              <a:t>материалов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43702" y="1857364"/>
            <a:ext cx="2071702" cy="1323439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Воздействие</a:t>
            </a:r>
            <a:r>
              <a:rPr lang="ru-RU" sz="2000" b="1" i="1" dirty="0" smtClean="0">
                <a:solidFill>
                  <a:srgbClr val="0000FF"/>
                </a:solidFill>
              </a:rPr>
              <a:t>физических</a:t>
            </a:r>
            <a:r>
              <a:rPr lang="ru-RU" sz="2000" dirty="0" smtClean="0">
                <a:solidFill>
                  <a:srgbClr val="0070C0"/>
                </a:solidFill>
              </a:rPr>
              <a:t> факторов на организм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85786" y="307181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u="sng" dirty="0" smtClean="0">
                <a:solidFill>
                  <a:srgbClr val="0070C0"/>
                </a:solidFill>
              </a:rPr>
              <a:t>Дыхание</a:t>
            </a:r>
            <a:endParaRPr lang="ru-RU" sz="2000" u="sng" dirty="0">
              <a:solidFill>
                <a:srgbClr val="0070C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57224" y="3500438"/>
            <a:ext cx="17796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u="sng" dirty="0" smtClean="0">
                <a:solidFill>
                  <a:srgbClr val="0070C0"/>
                </a:solidFill>
              </a:rPr>
              <a:t>Теплообмен</a:t>
            </a:r>
            <a:endParaRPr lang="ru-RU" sz="2000" u="sng" dirty="0">
              <a:solidFill>
                <a:srgbClr val="0070C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928926" y="5357826"/>
            <a:ext cx="5549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u="sng" dirty="0" smtClean="0">
                <a:solidFill>
                  <a:srgbClr val="0000FF"/>
                </a:solidFill>
              </a:rPr>
              <a:t>УЗ</a:t>
            </a:r>
            <a:endParaRPr lang="ru-RU" sz="2000" b="1" u="sng" dirty="0">
              <a:solidFill>
                <a:srgbClr val="0000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72066" y="3000372"/>
            <a:ext cx="16321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u="sng" dirty="0" smtClean="0">
                <a:solidFill>
                  <a:srgbClr val="0070C0"/>
                </a:solidFill>
              </a:rPr>
              <a:t>Электроды</a:t>
            </a:r>
            <a:endParaRPr lang="ru-RU" sz="2000" u="sng" dirty="0">
              <a:solidFill>
                <a:srgbClr val="0070C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143504" y="3857628"/>
            <a:ext cx="13099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u="sng" dirty="0" smtClean="0">
                <a:solidFill>
                  <a:srgbClr val="0000FF"/>
                </a:solidFill>
              </a:rPr>
              <a:t>Протезы</a:t>
            </a:r>
            <a:endParaRPr lang="ru-RU" sz="2000" u="sng" dirty="0">
              <a:solidFill>
                <a:srgbClr val="0000F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143504" y="3429000"/>
            <a:ext cx="1359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u="sng" dirty="0" smtClean="0">
                <a:solidFill>
                  <a:srgbClr val="0070C0"/>
                </a:solidFill>
              </a:rPr>
              <a:t>Клапаны</a:t>
            </a:r>
            <a:endParaRPr lang="ru-RU" sz="2000" u="sng" dirty="0">
              <a:solidFill>
                <a:srgbClr val="0070C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286116" y="5286388"/>
            <a:ext cx="266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cxnSp>
        <p:nvCxnSpPr>
          <p:cNvPr id="25" name="Прямая со стрелкой 24"/>
          <p:cNvCxnSpPr/>
          <p:nvPr/>
        </p:nvCxnSpPr>
        <p:spPr>
          <a:xfrm rot="16200000" flipH="1">
            <a:off x="6750859" y="1393017"/>
            <a:ext cx="571504" cy="357190"/>
          </a:xfrm>
          <a:prstGeom prst="straightConnector1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rot="16200000" flipH="1">
            <a:off x="4822033" y="1393017"/>
            <a:ext cx="714380" cy="500066"/>
          </a:xfrm>
          <a:prstGeom prst="straightConnector1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rot="5400000">
            <a:off x="3143240" y="1357298"/>
            <a:ext cx="785818" cy="500066"/>
          </a:xfrm>
          <a:prstGeom prst="straightConnector1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rot="5400000">
            <a:off x="1142976" y="1357298"/>
            <a:ext cx="714380" cy="571504"/>
          </a:xfrm>
          <a:prstGeom prst="straightConnector1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rot="5400000">
            <a:off x="36481" y="3535363"/>
            <a:ext cx="1071570" cy="1588"/>
          </a:xfrm>
          <a:prstGeom prst="line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5400000">
            <a:off x="1286646" y="4428338"/>
            <a:ext cx="2857520" cy="1588"/>
          </a:xfrm>
          <a:prstGeom prst="line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rot="5400000">
            <a:off x="3608381" y="4249743"/>
            <a:ext cx="2500330" cy="1588"/>
          </a:xfrm>
          <a:prstGeom prst="line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>
            <a:off x="571472" y="3286124"/>
            <a:ext cx="285752" cy="1588"/>
          </a:xfrm>
          <a:prstGeom prst="straightConnector1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>
            <a:off x="571472" y="3643314"/>
            <a:ext cx="285752" cy="1588"/>
          </a:xfrm>
          <a:prstGeom prst="straightConnector1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>
            <a:off x="571472" y="4071942"/>
            <a:ext cx="285752" cy="1588"/>
          </a:xfrm>
          <a:prstGeom prst="straightConnector1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>
            <a:off x="2714612" y="3500438"/>
            <a:ext cx="285752" cy="1588"/>
          </a:xfrm>
          <a:prstGeom prst="straightConnector1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>
            <a:off x="2714612" y="5000636"/>
            <a:ext cx="285752" cy="1588"/>
          </a:xfrm>
          <a:prstGeom prst="straightConnector1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>
            <a:off x="2643174" y="5786454"/>
            <a:ext cx="714380" cy="1588"/>
          </a:xfrm>
          <a:prstGeom prst="straightConnector1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>
            <a:off x="4857752" y="3214686"/>
            <a:ext cx="285752" cy="1588"/>
          </a:xfrm>
          <a:prstGeom prst="straightConnector1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>
            <a:off x="4857752" y="3571876"/>
            <a:ext cx="285752" cy="1588"/>
          </a:xfrm>
          <a:prstGeom prst="straightConnector1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>
            <a:off x="4857752" y="4000504"/>
            <a:ext cx="285752" cy="1588"/>
          </a:xfrm>
          <a:prstGeom prst="straightConnector1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rot="5400000">
            <a:off x="5465769" y="4821247"/>
            <a:ext cx="2500330" cy="1588"/>
          </a:xfrm>
          <a:prstGeom prst="line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6715140" y="3929066"/>
            <a:ext cx="285752" cy="1588"/>
          </a:xfrm>
          <a:prstGeom prst="straightConnector1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>
            <a:off x="6715140" y="5072074"/>
            <a:ext cx="285752" cy="1588"/>
          </a:xfrm>
          <a:prstGeom prst="straightConnector1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Picture 2" descr="C:\Documents and Settings\1\Мои документы\Мои рисунки\коб пушка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92" y="3286124"/>
            <a:ext cx="1714480" cy="1390227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sp>
        <p:nvSpPr>
          <p:cNvPr id="49" name="Прямоугольник 48"/>
          <p:cNvSpPr/>
          <p:nvPr/>
        </p:nvSpPr>
        <p:spPr>
          <a:xfrm>
            <a:off x="6857984" y="4572008"/>
            <a:ext cx="2286016" cy="369332"/>
          </a:xfrm>
          <a:prstGeom prst="rect">
            <a:avLst/>
          </a:prstGeom>
          <a:noFill/>
          <a:ln w="57150">
            <a:noFill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u="sng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Гамма-терапия</a:t>
            </a:r>
            <a:endParaRPr lang="ru-RU" b="1" i="1" u="sng" dirty="0">
              <a:solidFill>
                <a:schemeClr val="accent4">
                  <a:lumMod val="75000"/>
                </a:schemeClr>
              </a:solidFill>
              <a:cs typeface="Arial" pitchFamily="34" charset="0"/>
            </a:endParaRPr>
          </a:p>
        </p:txBody>
      </p:sp>
      <p:pic>
        <p:nvPicPr>
          <p:cNvPr id="5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214678" y="3143248"/>
            <a:ext cx="1617097" cy="1260470"/>
          </a:xfrm>
          <a:prstGeom prst="rect">
            <a:avLst/>
          </a:prstGeom>
        </p:spPr>
      </p:pic>
      <p:pic>
        <p:nvPicPr>
          <p:cNvPr id="53" name="Picture 4" descr="C:\Documents and Settings\Denis\Рабочий стол\Э.В\аппарат УВЧ-терапии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43834" y="5286388"/>
            <a:ext cx="1236023" cy="1214446"/>
          </a:xfrm>
          <a:prstGeom prst="rect">
            <a:avLst/>
          </a:prstGeom>
          <a:noFill/>
        </p:spPr>
      </p:pic>
      <p:pic>
        <p:nvPicPr>
          <p:cNvPr id="54" name="Picture 5" descr="C:\Documents and Settings\Denis\Рабочий стол\Э.В\УВЧ и пациент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15140" y="5286388"/>
            <a:ext cx="931873" cy="1214446"/>
          </a:xfrm>
          <a:prstGeom prst="rect">
            <a:avLst/>
          </a:prstGeom>
          <a:noFill/>
        </p:spPr>
      </p:pic>
      <p:sp>
        <p:nvSpPr>
          <p:cNvPr id="55" name="TextBox 54"/>
          <p:cNvSpPr txBox="1"/>
          <p:nvPr/>
        </p:nvSpPr>
        <p:spPr>
          <a:xfrm>
            <a:off x="6858016" y="4857760"/>
            <a:ext cx="185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00FF"/>
                </a:solidFill>
              </a:rPr>
              <a:t>УВЧ</a:t>
            </a:r>
            <a:endParaRPr lang="ru-RU" b="1" i="1" dirty="0">
              <a:solidFill>
                <a:srgbClr val="0000FF"/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6858016" y="4857760"/>
            <a:ext cx="2285984" cy="369332"/>
          </a:xfrm>
          <a:prstGeom prst="rect">
            <a:avLst/>
          </a:prstGeom>
          <a:noFill/>
          <a:ln w="57150">
            <a:noFill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u="sng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         -терапия</a:t>
            </a:r>
            <a:endParaRPr lang="ru-RU" b="1" i="1" u="sng" dirty="0">
              <a:solidFill>
                <a:schemeClr val="accent4">
                  <a:lumMod val="75000"/>
                </a:schemeClr>
              </a:solidFill>
              <a:cs typeface="Arial" pitchFamily="34" charset="0"/>
            </a:endParaRPr>
          </a:p>
        </p:txBody>
      </p:sp>
      <p:pic>
        <p:nvPicPr>
          <p:cNvPr id="57" name="Picture 6" descr="http://www.academ-clinic.ru/images/content/uzi_berem.jpg%20%2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428992" y="5143512"/>
            <a:ext cx="1714512" cy="1428760"/>
          </a:xfrm>
          <a:prstGeom prst="rect">
            <a:avLst/>
          </a:prstGeom>
          <a:noFill/>
          <a:ln w="38100">
            <a:solidFill>
              <a:schemeClr val="accent3">
                <a:lumMod val="60000"/>
                <a:lumOff val="40000"/>
              </a:schemeClr>
            </a:solidFill>
          </a:ln>
        </p:spPr>
      </p:pic>
      <p:pic>
        <p:nvPicPr>
          <p:cNvPr id="58" name="Picture 5"/>
          <p:cNvPicPr>
            <a:picLocks noChangeAspect="1" noChangeArrowheads="1"/>
          </p:cNvPicPr>
          <p:nvPr/>
        </p:nvPicPr>
        <p:blipFill>
          <a:blip r:embed="rId8" cstate="print"/>
          <a:srcRect l="577" t="3311" r="24856" b="5232"/>
          <a:stretch>
            <a:fillRect/>
          </a:stretch>
        </p:blipFill>
        <p:spPr bwMode="auto">
          <a:xfrm>
            <a:off x="714348" y="4572008"/>
            <a:ext cx="1714512" cy="1963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Picture 2" descr="C:\Documents and Settings\Сергей\Мои документы\Мои рисунки\549px-Pacemaker_GuidantMeridianSR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14942" y="4929198"/>
            <a:ext cx="1428760" cy="1561486"/>
          </a:xfrm>
          <a:prstGeom prst="rect">
            <a:avLst/>
          </a:prstGeom>
          <a:noFill/>
          <a:ln w="38100">
            <a:solidFill>
              <a:schemeClr val="accent3">
                <a:lumMod val="60000"/>
                <a:lumOff val="40000"/>
              </a:schemeClr>
            </a:solidFill>
          </a:ln>
        </p:spPr>
      </p:pic>
      <p:sp>
        <p:nvSpPr>
          <p:cNvPr id="61" name="Прямоугольник 60"/>
          <p:cNvSpPr/>
          <p:nvPr/>
        </p:nvSpPr>
        <p:spPr>
          <a:xfrm>
            <a:off x="4929190" y="4286256"/>
            <a:ext cx="18573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/>
              <a:t>Электрокардиостимулятор</a:t>
            </a:r>
            <a:r>
              <a:rPr lang="ru-RU" sz="1400" dirty="0" smtClean="0"/>
              <a:t>  </a:t>
            </a:r>
            <a:endParaRPr lang="ru-RU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2857488" y="3143248"/>
            <a:ext cx="7360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u="sng" dirty="0" smtClean="0">
                <a:solidFill>
                  <a:srgbClr val="0000FF"/>
                </a:solidFill>
              </a:rPr>
              <a:t>ЭКГ</a:t>
            </a:r>
            <a:endParaRPr lang="ru-RU" sz="2000" b="1" u="sng" dirty="0">
              <a:solidFill>
                <a:srgbClr val="0000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29058" y="4572008"/>
            <a:ext cx="7296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u="sng" dirty="0" smtClean="0">
                <a:solidFill>
                  <a:srgbClr val="0000FF"/>
                </a:solidFill>
              </a:rPr>
              <a:t>ЭЭГ</a:t>
            </a:r>
            <a:endParaRPr lang="ru-RU" sz="2000" b="1" u="sng" dirty="0">
              <a:solidFill>
                <a:srgbClr val="0000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57224" y="3857628"/>
            <a:ext cx="1714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u="sng" dirty="0" smtClean="0">
                <a:solidFill>
                  <a:srgbClr val="0000FF"/>
                </a:solidFill>
              </a:rPr>
              <a:t>Кровообращение</a:t>
            </a:r>
            <a:endParaRPr lang="ru-RU" sz="2000" u="sng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4480" y="357166"/>
            <a:ext cx="5396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u="sng" dirty="0" smtClean="0">
                <a:solidFill>
                  <a:srgbClr val="FF0000"/>
                </a:solidFill>
                <a:latin typeface="+mj-lt"/>
              </a:rPr>
              <a:t>Закон Вебера - </a:t>
            </a:r>
            <a:r>
              <a:rPr lang="ru-RU" sz="2800" b="1" u="sng" dirty="0" err="1" smtClean="0">
                <a:solidFill>
                  <a:srgbClr val="FF0000"/>
                </a:solidFill>
                <a:latin typeface="+mj-lt"/>
              </a:rPr>
              <a:t>Фехнера</a:t>
            </a:r>
            <a:endParaRPr lang="ru-RU" sz="2800" b="1" u="sng" dirty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45058" name="Object 8" descr="Водяные капли"/>
          <p:cNvGraphicFramePr>
            <a:graphicFrameLocks noChangeAspect="1"/>
          </p:cNvGraphicFramePr>
          <p:nvPr/>
        </p:nvGraphicFramePr>
        <p:xfrm>
          <a:off x="4286248" y="1714488"/>
          <a:ext cx="2399375" cy="15716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078" name="Формула" r:id="rId3" imgW="1015920" imgH="672840" progId="Equation.3">
                  <p:embed/>
                </p:oleObj>
              </mc:Choice>
              <mc:Fallback>
                <p:oleObj name="Формула" r:id="rId3" imgW="1015920" imgH="67284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6248" y="1714488"/>
                        <a:ext cx="2399375" cy="1571636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59" name="Object 10" descr="Водяные капли"/>
          <p:cNvGraphicFramePr>
            <a:graphicFrameLocks noChangeAspect="1"/>
          </p:cNvGraphicFramePr>
          <p:nvPr/>
        </p:nvGraphicFramePr>
        <p:xfrm>
          <a:off x="1857356" y="1714488"/>
          <a:ext cx="2286016" cy="16430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079" name="Формула" r:id="rId5" imgW="939600" imgH="672840" progId="Equation.3">
                  <p:embed/>
                </p:oleObj>
              </mc:Choice>
              <mc:Fallback>
                <p:oleObj name="Формула" r:id="rId5" imgW="939600" imgH="67284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7356" y="1714488"/>
                        <a:ext cx="2286016" cy="1643074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928794" y="1214422"/>
            <a:ext cx="6143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rgbClr val="0000FF"/>
                </a:solidFill>
                <a:latin typeface="+mn-lt"/>
              </a:rPr>
              <a:t> </a:t>
            </a:r>
            <a:endParaRPr lang="ru-RU" sz="2400" i="1" dirty="0">
              <a:solidFill>
                <a:srgbClr val="0000FF"/>
              </a:solidFill>
              <a:latin typeface="+mn-lt"/>
            </a:endParaRPr>
          </a:p>
        </p:txBody>
      </p:sp>
      <p:pic>
        <p:nvPicPr>
          <p:cNvPr id="45061" name="Picture 5" descr="Эрнст Вебер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282" y="357166"/>
            <a:ext cx="1500198" cy="1714512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285720" y="2143116"/>
            <a:ext cx="1500198" cy="107721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00FF"/>
                </a:solidFill>
                <a:latin typeface="+mn-lt"/>
              </a:rPr>
              <a:t>Эрнст Вебер</a:t>
            </a:r>
          </a:p>
          <a:p>
            <a:r>
              <a:rPr lang="ru-RU" sz="1600" b="1" dirty="0" smtClean="0">
                <a:solidFill>
                  <a:srgbClr val="0000FF"/>
                </a:solidFill>
                <a:latin typeface="+mn-lt"/>
              </a:rPr>
              <a:t>Физиолог</a:t>
            </a:r>
            <a:r>
              <a:rPr lang="ru-RU" sz="1600" dirty="0" smtClean="0">
                <a:solidFill>
                  <a:srgbClr val="0000FF"/>
                </a:solidFill>
                <a:latin typeface="+mn-lt"/>
              </a:rPr>
              <a:t>, анатом. </a:t>
            </a:r>
          </a:p>
          <a:p>
            <a:r>
              <a:rPr lang="ru-RU" sz="1600" dirty="0" smtClean="0">
                <a:solidFill>
                  <a:srgbClr val="0000FF"/>
                </a:solidFill>
                <a:latin typeface="+mn-lt"/>
              </a:rPr>
              <a:t>1795-1878</a:t>
            </a:r>
            <a:endParaRPr lang="ru-RU" sz="1600" dirty="0">
              <a:solidFill>
                <a:srgbClr val="0000FF"/>
              </a:solidFill>
              <a:latin typeface="+mn-lt"/>
            </a:endParaRPr>
          </a:p>
        </p:txBody>
      </p:sp>
      <p:pic>
        <p:nvPicPr>
          <p:cNvPr id="45063" name="Picture 7" descr="Фотография Густав Теодор Фехнер (photo Gustav  Fehner)"/>
          <p:cNvPicPr>
            <a:picLocks noChangeAspect="1" noChangeArrowheads="1"/>
          </p:cNvPicPr>
          <p:nvPr/>
        </p:nvPicPr>
        <p:blipFill>
          <a:blip r:embed="rId8"/>
          <a:srcRect l="14815" r="14815"/>
          <a:stretch>
            <a:fillRect/>
          </a:stretch>
        </p:blipFill>
        <p:spPr bwMode="auto">
          <a:xfrm>
            <a:off x="7429520" y="357166"/>
            <a:ext cx="1357322" cy="1857388"/>
          </a:xfrm>
          <a:prstGeom prst="rect">
            <a:avLst/>
          </a:prstGeom>
          <a:noFill/>
          <a:ln w="57150">
            <a:solidFill>
              <a:srgbClr val="3CFC97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7072330" y="2285992"/>
            <a:ext cx="1785950" cy="13234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00FF"/>
                </a:solidFill>
                <a:latin typeface="+mn-lt"/>
              </a:rPr>
              <a:t>Густав </a:t>
            </a:r>
            <a:r>
              <a:rPr lang="ru-RU" sz="1600" dirty="0" err="1" smtClean="0">
                <a:solidFill>
                  <a:srgbClr val="0000FF"/>
                </a:solidFill>
                <a:latin typeface="+mn-lt"/>
              </a:rPr>
              <a:t>Фехнер</a:t>
            </a:r>
            <a:r>
              <a:rPr lang="ru-RU" sz="1600" dirty="0" smtClean="0">
                <a:solidFill>
                  <a:srgbClr val="0000FF"/>
                </a:solidFill>
                <a:latin typeface="+mn-lt"/>
              </a:rPr>
              <a:t> </a:t>
            </a:r>
            <a:r>
              <a:rPr lang="ru-RU" sz="1600" b="1" dirty="0" smtClean="0">
                <a:solidFill>
                  <a:srgbClr val="0000FF"/>
                </a:solidFill>
                <a:latin typeface="+mn-lt"/>
              </a:rPr>
              <a:t> </a:t>
            </a:r>
            <a:r>
              <a:rPr lang="ru-RU" sz="1600" dirty="0" smtClean="0">
                <a:solidFill>
                  <a:srgbClr val="0000FF"/>
                </a:solidFill>
                <a:latin typeface="+mn-lt"/>
              </a:rPr>
              <a:t>немецкий </a:t>
            </a:r>
            <a:r>
              <a:rPr lang="ru-RU" sz="1600" b="1" dirty="0" smtClean="0">
                <a:solidFill>
                  <a:srgbClr val="0000FF"/>
                </a:solidFill>
                <a:latin typeface="+mn-lt"/>
              </a:rPr>
              <a:t> физик и психолог</a:t>
            </a:r>
          </a:p>
          <a:p>
            <a:r>
              <a:rPr lang="ru-RU" sz="1600" dirty="0" smtClean="0">
                <a:solidFill>
                  <a:srgbClr val="0000FF"/>
                </a:solidFill>
                <a:latin typeface="+mn-lt"/>
              </a:rPr>
              <a:t>1801-1887</a:t>
            </a:r>
            <a:endParaRPr lang="ru-RU" sz="1600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5720" y="4500570"/>
            <a:ext cx="8572560" cy="1569660"/>
          </a:xfrm>
          <a:prstGeom prst="rect">
            <a:avLst/>
          </a:prstGeom>
          <a:gradFill flip="none" rotWithShape="1">
            <a:gsLst>
              <a:gs pos="0">
                <a:srgbClr val="40F849">
                  <a:tint val="66000"/>
                  <a:satMod val="160000"/>
                </a:srgbClr>
              </a:gs>
              <a:gs pos="50000">
                <a:srgbClr val="40F849">
                  <a:tint val="44500"/>
                  <a:satMod val="160000"/>
                </a:srgbClr>
              </a:gs>
              <a:gs pos="100000">
                <a:srgbClr val="40F849">
                  <a:tint val="23500"/>
                  <a:satMod val="160000"/>
                </a:srgbClr>
              </a:gs>
            </a:gsLst>
            <a:lin ang="13500000" scaled="1"/>
            <a:tileRect/>
          </a:gradFill>
        </p:spPr>
        <p:txBody>
          <a:bodyPr wrap="square">
            <a:spAutoFit/>
          </a:bodyPr>
          <a:lstStyle/>
          <a:p>
            <a:r>
              <a:rPr lang="ru-RU" sz="2400" i="1" dirty="0" err="1" smtClean="0">
                <a:solidFill>
                  <a:srgbClr val="0000FF"/>
                </a:solidFill>
              </a:rPr>
              <a:t>Фехнер</a:t>
            </a:r>
            <a:r>
              <a:rPr lang="ru-RU" sz="2400" i="1" dirty="0" smtClean="0">
                <a:solidFill>
                  <a:srgbClr val="0000FF"/>
                </a:solidFill>
              </a:rPr>
              <a:t> сформулировал </a:t>
            </a:r>
            <a:r>
              <a:rPr lang="ru-RU" sz="2400" i="1" u="sng" dirty="0" smtClean="0">
                <a:solidFill>
                  <a:srgbClr val="0000FF"/>
                </a:solidFill>
              </a:rPr>
              <a:t>основной психофизический закон</a:t>
            </a:r>
            <a:r>
              <a:rPr lang="ru-RU" sz="2400" i="1" dirty="0" smtClean="0">
                <a:solidFill>
                  <a:srgbClr val="0000FF"/>
                </a:solidFill>
              </a:rPr>
              <a:t>: </a:t>
            </a:r>
            <a:r>
              <a:rPr lang="ru-RU" sz="2400" b="1" i="1" dirty="0" smtClean="0">
                <a:solidFill>
                  <a:srgbClr val="0000FF"/>
                </a:solidFill>
              </a:rPr>
              <a:t>ощущение раздражения пропорционально логарифму силы раздражения.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785918" y="928670"/>
            <a:ext cx="5500726" cy="707886"/>
          </a:xfrm>
          <a:prstGeom prst="rect">
            <a:avLst/>
          </a:prstGeom>
          <a:solidFill>
            <a:srgbClr val="3BFDB3"/>
          </a:solidFill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</a:rPr>
              <a:t>логарифмический закон,</a:t>
            </a:r>
          </a:p>
          <a:p>
            <a:r>
              <a:rPr lang="ru-RU" sz="2000" dirty="0" smtClean="0">
                <a:solidFill>
                  <a:srgbClr val="0000FF"/>
                </a:solidFill>
              </a:rPr>
              <a:t> отражающий свойство </a:t>
            </a:r>
            <a:r>
              <a:rPr lang="ru-RU" sz="2000" b="1" u="sng" dirty="0" smtClean="0">
                <a:solidFill>
                  <a:srgbClr val="0000FF"/>
                </a:solidFill>
              </a:rPr>
              <a:t>адаптации уха</a:t>
            </a:r>
            <a:endParaRPr lang="ru-RU" sz="2000" b="1" u="sng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3000372"/>
            <a:ext cx="8429684" cy="2831544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13500000" scaled="1"/>
            <a:tileRect/>
          </a:gradFill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Если раздражение (</a:t>
            </a:r>
            <a:r>
              <a:rPr lang="en-US" sz="2400" b="1" dirty="0" smtClean="0">
                <a:solidFill>
                  <a:srgbClr val="0000FF"/>
                </a:solidFill>
                <a:latin typeface="+mn-lt"/>
              </a:rPr>
              <a:t>I</a:t>
            </a:r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) увеличивать в </a:t>
            </a:r>
            <a:r>
              <a:rPr lang="ru-RU" sz="2400" b="1" i="1" u="sng" dirty="0" smtClean="0">
                <a:latin typeface="+mn-lt"/>
              </a:rPr>
              <a:t>геометрической</a:t>
            </a:r>
            <a:r>
              <a:rPr lang="ru-RU" sz="2400" b="1" i="1" dirty="0" smtClean="0">
                <a:latin typeface="+mn-lt"/>
              </a:rPr>
              <a:t> </a:t>
            </a:r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прогрессии (то есть </a:t>
            </a:r>
            <a:r>
              <a:rPr lang="ru-RU" sz="2400" b="1" i="1" u="sng" dirty="0" smtClean="0">
                <a:latin typeface="+mn-lt"/>
              </a:rPr>
              <a:t>в</a:t>
            </a:r>
            <a:r>
              <a:rPr lang="ru-RU" sz="2400" b="1" i="1" dirty="0" smtClean="0">
                <a:latin typeface="+mn-lt"/>
              </a:rPr>
              <a:t> </a:t>
            </a:r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одинаковое число раз), то </a:t>
            </a:r>
            <a:r>
              <a:rPr lang="ru-RU" sz="2800" b="1" u="sng" dirty="0" smtClean="0">
                <a:solidFill>
                  <a:srgbClr val="FF0000"/>
                </a:solidFill>
                <a:latin typeface="+mn-lt"/>
              </a:rPr>
              <a:t>ощущение</a:t>
            </a:r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 </a:t>
            </a:r>
            <a:r>
              <a:rPr lang="en-US" sz="2400" dirty="0" smtClean="0">
                <a:solidFill>
                  <a:srgbClr val="0000FF"/>
                </a:solidFill>
                <a:latin typeface="+mn-lt"/>
              </a:rPr>
              <a:t>(</a:t>
            </a:r>
            <a:r>
              <a:rPr lang="en-US" sz="2400" b="1" dirty="0" smtClean="0">
                <a:solidFill>
                  <a:srgbClr val="0000FF"/>
                </a:solidFill>
                <a:latin typeface="+mn-lt"/>
              </a:rPr>
              <a:t>E</a:t>
            </a:r>
            <a:r>
              <a:rPr lang="en-US" sz="2400" dirty="0" smtClean="0">
                <a:solidFill>
                  <a:srgbClr val="0000FF"/>
                </a:solidFill>
                <a:latin typeface="+mn-lt"/>
              </a:rPr>
              <a:t>)</a:t>
            </a:r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 этого раздражения возрастает в </a:t>
            </a:r>
            <a:r>
              <a:rPr lang="ru-RU" sz="2400" b="1" i="1" u="sng" dirty="0" smtClean="0">
                <a:latin typeface="+mn-lt"/>
              </a:rPr>
              <a:t>арифметической</a:t>
            </a:r>
            <a:r>
              <a:rPr lang="ru-RU" sz="2400" b="1" i="1" dirty="0" smtClean="0">
                <a:latin typeface="+mn-lt"/>
              </a:rPr>
              <a:t> </a:t>
            </a:r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прогрессии (то есть </a:t>
            </a:r>
            <a:r>
              <a:rPr lang="ru-RU" sz="2400" b="1" i="1" u="sng" dirty="0" smtClean="0">
                <a:latin typeface="+mn-lt"/>
              </a:rPr>
              <a:t>на</a:t>
            </a:r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 одинаковую величину).</a:t>
            </a:r>
          </a:p>
          <a:p>
            <a:pPr algn="ctr">
              <a:spcBef>
                <a:spcPct val="50000"/>
              </a:spcBef>
            </a:pPr>
            <a:r>
              <a:rPr lang="en-US" b="1" dirty="0" smtClean="0">
                <a:solidFill>
                  <a:srgbClr val="0000FF"/>
                </a:solidFill>
                <a:latin typeface="+mn-lt"/>
              </a:rPr>
              <a:t>aI</a:t>
            </a:r>
            <a:r>
              <a:rPr lang="en-US" b="1" baseline="-25000" dirty="0" smtClean="0">
                <a:solidFill>
                  <a:srgbClr val="0000FF"/>
                </a:solidFill>
                <a:latin typeface="+mn-lt"/>
              </a:rPr>
              <a:t>0</a:t>
            </a:r>
            <a:r>
              <a:rPr lang="en-US" b="1" dirty="0" smtClean="0">
                <a:solidFill>
                  <a:srgbClr val="0000FF"/>
                </a:solidFill>
                <a:latin typeface="+mn-lt"/>
              </a:rPr>
              <a:t>	a</a:t>
            </a:r>
            <a:r>
              <a:rPr lang="en-US" b="1" baseline="30000" dirty="0" smtClean="0">
                <a:solidFill>
                  <a:srgbClr val="0000FF"/>
                </a:solidFill>
                <a:latin typeface="+mn-lt"/>
              </a:rPr>
              <a:t>2</a:t>
            </a:r>
            <a:r>
              <a:rPr lang="en-US" b="1" dirty="0" smtClean="0">
                <a:solidFill>
                  <a:srgbClr val="0000FF"/>
                </a:solidFill>
                <a:latin typeface="+mn-lt"/>
              </a:rPr>
              <a:t>I</a:t>
            </a:r>
            <a:r>
              <a:rPr lang="en-US" b="1" baseline="-25000" dirty="0" smtClean="0">
                <a:solidFill>
                  <a:srgbClr val="0000FF"/>
                </a:solidFill>
                <a:latin typeface="+mn-lt"/>
              </a:rPr>
              <a:t>0</a:t>
            </a:r>
            <a:r>
              <a:rPr lang="en-US" b="1" dirty="0" smtClean="0">
                <a:solidFill>
                  <a:srgbClr val="0000FF"/>
                </a:solidFill>
                <a:latin typeface="+mn-lt"/>
              </a:rPr>
              <a:t>	a</a:t>
            </a:r>
            <a:r>
              <a:rPr lang="en-US" b="1" baseline="30000" dirty="0" smtClean="0">
                <a:solidFill>
                  <a:srgbClr val="0000FF"/>
                </a:solidFill>
                <a:latin typeface="+mn-lt"/>
              </a:rPr>
              <a:t>3</a:t>
            </a:r>
            <a:r>
              <a:rPr lang="en-US" b="1" dirty="0" smtClean="0">
                <a:solidFill>
                  <a:srgbClr val="0000FF"/>
                </a:solidFill>
                <a:latin typeface="+mn-lt"/>
              </a:rPr>
              <a:t>I</a:t>
            </a:r>
            <a:r>
              <a:rPr lang="en-US" b="1" baseline="-25000" dirty="0" smtClean="0">
                <a:solidFill>
                  <a:srgbClr val="0000FF"/>
                </a:solidFill>
                <a:latin typeface="+mn-lt"/>
              </a:rPr>
              <a:t>0</a:t>
            </a:r>
          </a:p>
          <a:p>
            <a:pPr algn="ctr">
              <a:spcBef>
                <a:spcPct val="50000"/>
              </a:spcBef>
            </a:pPr>
            <a:r>
              <a:rPr lang="en-US" b="1" dirty="0" smtClean="0">
                <a:solidFill>
                  <a:srgbClr val="0000FF"/>
                </a:solidFill>
                <a:latin typeface="+mn-lt"/>
              </a:rPr>
              <a:t>E</a:t>
            </a:r>
            <a:r>
              <a:rPr lang="en-US" b="1" baseline="-25000" dirty="0" smtClean="0">
                <a:solidFill>
                  <a:srgbClr val="0000FF"/>
                </a:solidFill>
                <a:latin typeface="+mn-lt"/>
              </a:rPr>
              <a:t>0</a:t>
            </a:r>
            <a:r>
              <a:rPr lang="en-US" b="1" dirty="0" smtClean="0">
                <a:solidFill>
                  <a:srgbClr val="0000FF"/>
                </a:solidFill>
                <a:latin typeface="+mn-lt"/>
              </a:rPr>
              <a:t>	2E</a:t>
            </a:r>
            <a:r>
              <a:rPr lang="en-US" b="1" baseline="-25000" dirty="0" smtClean="0">
                <a:solidFill>
                  <a:srgbClr val="0000FF"/>
                </a:solidFill>
                <a:latin typeface="+mn-lt"/>
              </a:rPr>
              <a:t>0</a:t>
            </a:r>
            <a:r>
              <a:rPr lang="en-US" b="1" dirty="0" smtClean="0">
                <a:solidFill>
                  <a:srgbClr val="0000FF"/>
                </a:solidFill>
                <a:latin typeface="+mn-lt"/>
              </a:rPr>
              <a:t>	3E</a:t>
            </a:r>
            <a:r>
              <a:rPr lang="en-US" b="1" baseline="-25000" dirty="0" smtClean="0">
                <a:solidFill>
                  <a:srgbClr val="0000FF"/>
                </a:solidFill>
                <a:latin typeface="+mn-lt"/>
              </a:rPr>
              <a:t>0</a:t>
            </a:r>
            <a:endParaRPr lang="ru-RU" b="1" dirty="0">
              <a:solidFill>
                <a:srgbClr val="0000FF"/>
              </a:solidFill>
              <a:latin typeface="+mn-lt"/>
            </a:endParaRPr>
          </a:p>
        </p:txBody>
      </p:sp>
      <p:graphicFrame>
        <p:nvGraphicFramePr>
          <p:cNvPr id="325635" name="Object 10"/>
          <p:cNvGraphicFramePr>
            <a:graphicFrameLocks noChangeAspect="1"/>
          </p:cNvGraphicFramePr>
          <p:nvPr/>
        </p:nvGraphicFramePr>
        <p:xfrm>
          <a:off x="1071538" y="571480"/>
          <a:ext cx="2286000" cy="164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679" name="Формула" r:id="rId3" imgW="939600" imgH="672840" progId="Equation.3">
                  <p:embed/>
                </p:oleObj>
              </mc:Choice>
              <mc:Fallback>
                <p:oleObj name="Формула" r:id="rId3" imgW="939600" imgH="67284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1538" y="571480"/>
                        <a:ext cx="2286000" cy="1643063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5636" name="Object 8"/>
          <p:cNvGraphicFramePr>
            <a:graphicFrameLocks noChangeAspect="1"/>
          </p:cNvGraphicFramePr>
          <p:nvPr/>
        </p:nvGraphicFramePr>
        <p:xfrm>
          <a:off x="4857752" y="1142984"/>
          <a:ext cx="2398713" cy="157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680" name="Формула" r:id="rId5" imgW="1015920" imgH="672840" progId="Equation.3">
                  <p:embed/>
                </p:oleObj>
              </mc:Choice>
              <mc:Fallback>
                <p:oleObj name="Формула" r:id="rId5" imgW="1015920" imgH="67284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7752" y="1142984"/>
                        <a:ext cx="2398713" cy="1571625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  <a:ln w="63500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43306" y="357166"/>
            <a:ext cx="3500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33CC"/>
                </a:solidFill>
              </a:rPr>
              <a:t> </a:t>
            </a:r>
            <a:r>
              <a:rPr lang="ru-RU" sz="2400" b="1" u="sng" dirty="0" smtClean="0">
                <a:solidFill>
                  <a:srgbClr val="0033CC"/>
                </a:solidFill>
                <a:latin typeface="+mj-lt"/>
              </a:rPr>
              <a:t>Справка</a:t>
            </a:r>
            <a:endParaRPr lang="ru-RU" sz="2400" dirty="0">
              <a:latin typeface="+mj-lt"/>
            </a:endParaRPr>
          </a:p>
        </p:txBody>
      </p:sp>
      <p:pic>
        <p:nvPicPr>
          <p:cNvPr id="149507" name="Picture 3" descr="обои картинки фото листья, листья опавшие, осень, природ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2500330" cy="200977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714612" y="1071546"/>
            <a:ext cx="4572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33CC"/>
                </a:solidFill>
              </a:rPr>
              <a:t>Шорох листьев – 10 дБ</a:t>
            </a:r>
            <a:endParaRPr lang="ru-RU" sz="2400" b="1" dirty="0">
              <a:solidFill>
                <a:srgbClr val="0033CC"/>
              </a:solidFill>
            </a:endParaRPr>
          </a:p>
        </p:txBody>
      </p:sp>
      <p:pic>
        <p:nvPicPr>
          <p:cNvPr id="149509" name="Picture 5" descr=" В учебной аудитории МГАДА. Фото МГАДА">
            <a:hlinkClick r:id="rId3" tooltip="В учебной аудитории МГАДА. Фото МГАДА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285992"/>
            <a:ext cx="2500330" cy="192882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786050" y="2714620"/>
            <a:ext cx="63579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33CC"/>
                </a:solidFill>
                <a:latin typeface="+mn-lt"/>
              </a:rPr>
              <a:t>Шепот за последним</a:t>
            </a:r>
          </a:p>
          <a:p>
            <a:r>
              <a:rPr lang="ru-RU" sz="2400" b="1" dirty="0" smtClean="0">
                <a:solidFill>
                  <a:srgbClr val="0033CC"/>
                </a:solidFill>
                <a:latin typeface="+mn-lt"/>
              </a:rPr>
              <a:t> столом  - 30 дБ</a:t>
            </a:r>
            <a:endParaRPr lang="ru-RU" sz="2400" b="1" dirty="0">
              <a:solidFill>
                <a:srgbClr val="0033CC"/>
              </a:solidFill>
              <a:latin typeface="+mn-lt"/>
            </a:endParaRPr>
          </a:p>
        </p:txBody>
      </p:sp>
      <p:pic>
        <p:nvPicPr>
          <p:cNvPr id="8" name="Picture 2" descr="http://gizmod.ru/files/1993/imag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4143380"/>
            <a:ext cx="2500330" cy="2404399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857488" y="5143512"/>
            <a:ext cx="53142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33CC"/>
                </a:solidFill>
                <a:latin typeface="+mn-lt"/>
              </a:rPr>
              <a:t>Шум сливного бачка – 75 дБ</a:t>
            </a:r>
            <a:endParaRPr lang="ru-RU" sz="2400" b="1" dirty="0">
              <a:solidFill>
                <a:srgbClr val="0033CC"/>
              </a:solidFill>
              <a:latin typeface="+mn-lt"/>
            </a:endParaRPr>
          </a:p>
        </p:txBody>
      </p:sp>
      <p:pic>
        <p:nvPicPr>
          <p:cNvPr id="10" name="Picture 2" descr="Солнце и листок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76256" y="285728"/>
            <a:ext cx="2053462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6" name="Picture 4" descr="Мотоциклы">
            <a:hlinkClick r:id="rId2" tooltip="Мотоциклы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57166"/>
            <a:ext cx="2857500" cy="1905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143240" y="1000108"/>
            <a:ext cx="5715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33CC"/>
                </a:solidFill>
                <a:latin typeface="+mn-lt"/>
              </a:rPr>
              <a:t>Мотоцикл с </a:t>
            </a:r>
            <a:r>
              <a:rPr lang="ru-RU" sz="2400" dirty="0" smtClean="0">
                <a:solidFill>
                  <a:srgbClr val="0033CC"/>
                </a:solidFill>
                <a:latin typeface="+mn-lt"/>
              </a:rPr>
              <a:t>глушителем </a:t>
            </a:r>
            <a:r>
              <a:rPr lang="ru-RU" sz="2400" b="1" dirty="0" smtClean="0">
                <a:solidFill>
                  <a:srgbClr val="0033CC"/>
                </a:solidFill>
                <a:latin typeface="+mn-lt"/>
              </a:rPr>
              <a:t>– 85 дБ</a:t>
            </a:r>
            <a:endParaRPr lang="ru-RU" sz="2400" b="1" dirty="0">
              <a:solidFill>
                <a:srgbClr val="0033CC"/>
              </a:solidFill>
              <a:latin typeface="+mn-lt"/>
            </a:endParaRPr>
          </a:p>
        </p:txBody>
      </p:sp>
      <p:pic>
        <p:nvPicPr>
          <p:cNvPr id="141320" name="Picture 8" descr="http://i.i.ua/photo/images/pic/6/8/1315086_47f4c3fd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4714884"/>
            <a:ext cx="2678895" cy="178593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286116" y="5000636"/>
            <a:ext cx="5429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33CC"/>
                </a:solidFill>
                <a:latin typeface="+mn-lt"/>
              </a:rPr>
              <a:t>Раскаты грома – 100 дБ</a:t>
            </a:r>
            <a:endParaRPr lang="ru-RU" sz="2400" b="1" dirty="0">
              <a:solidFill>
                <a:srgbClr val="0033CC"/>
              </a:solidFill>
              <a:latin typeface="+mn-lt"/>
            </a:endParaRPr>
          </a:p>
        </p:txBody>
      </p:sp>
      <p:pic>
        <p:nvPicPr>
          <p:cNvPr id="141322" name="Picture 10" descr="http://gorodiz.ru/wp-content/uploads/2010/09/avto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1" y="2285992"/>
            <a:ext cx="2857520" cy="2367755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357554" y="2786058"/>
            <a:ext cx="5143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33CC"/>
                </a:solidFill>
                <a:latin typeface="+mn-lt"/>
              </a:rPr>
              <a:t>Автомагистраль – 90 дБ</a:t>
            </a:r>
            <a:endParaRPr lang="ru-RU" sz="2400" b="1" dirty="0">
              <a:solidFill>
                <a:srgbClr val="0033CC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434" name="Picture 2" descr="http://www.hwp.ru/Multimedia/Targa/Headphon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87207"/>
            <a:ext cx="2630666" cy="158249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987824" y="332656"/>
            <a:ext cx="50720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33CC"/>
                </a:solidFill>
                <a:latin typeface="+mn-lt"/>
              </a:rPr>
              <a:t>Максимально допустимое звуковое давление </a:t>
            </a:r>
            <a:r>
              <a:rPr lang="ru-RU" sz="2000" b="1" dirty="0" smtClean="0">
                <a:solidFill>
                  <a:srgbClr val="0033CC"/>
                </a:solidFill>
                <a:latin typeface="+mn-lt"/>
              </a:rPr>
              <a:t>для наушников плеера</a:t>
            </a:r>
            <a:r>
              <a:rPr lang="ru-RU" sz="2000" dirty="0" smtClean="0">
                <a:solidFill>
                  <a:srgbClr val="0033CC"/>
                </a:solidFill>
                <a:latin typeface="+mn-lt"/>
              </a:rPr>
              <a:t> по европейским нормам-</a:t>
            </a:r>
            <a:r>
              <a:rPr lang="ru-RU" sz="2000" b="1" dirty="0" smtClean="0">
                <a:solidFill>
                  <a:srgbClr val="0033CC"/>
                </a:solidFill>
                <a:latin typeface="+mn-lt"/>
              </a:rPr>
              <a:t>100 дБ</a:t>
            </a:r>
            <a:endParaRPr lang="ru-RU" sz="2000" b="1" dirty="0">
              <a:solidFill>
                <a:srgbClr val="0033CC"/>
              </a:solidFill>
              <a:latin typeface="+mn-lt"/>
            </a:endParaRPr>
          </a:p>
        </p:txBody>
      </p:sp>
      <p:pic>
        <p:nvPicPr>
          <p:cNvPr id="146438" name="Picture 6" descr="http://4.bp.blogspot.com/_sl5tY5ncjmw/TB4JpIWvFdI/AAAAAAAAAG8/viSinGAhLgQ/s320/%D0%B2%D1%83%D0%B2%D1%83%D0%B7%D0%B5%D0%BB%D0%B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643446"/>
            <a:ext cx="2857500" cy="180022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285984" y="5929330"/>
            <a:ext cx="45005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33CC"/>
                </a:solidFill>
                <a:latin typeface="+mn-lt"/>
              </a:rPr>
              <a:t>ВУВУЗЕЛА – 124 дБ</a:t>
            </a:r>
            <a:endParaRPr lang="ru-RU" sz="2400" b="1" dirty="0">
              <a:solidFill>
                <a:srgbClr val="0033CC"/>
              </a:solidFill>
              <a:latin typeface="+mn-lt"/>
            </a:endParaRPr>
          </a:p>
        </p:txBody>
      </p:sp>
      <p:pic>
        <p:nvPicPr>
          <p:cNvPr id="8" name="Picture 7" descr="Область-звукового-восприят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4604" y="1936043"/>
            <a:ext cx="4214842" cy="2857520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427984" y="1866047"/>
            <a:ext cx="4565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33CC"/>
                </a:solidFill>
                <a:latin typeface="+mn-lt"/>
              </a:rPr>
              <a:t>Болевой порог – 130 дБ</a:t>
            </a:r>
            <a:endParaRPr lang="ru-RU" sz="2400" b="1" dirty="0">
              <a:solidFill>
                <a:srgbClr val="0033CC"/>
              </a:solidFill>
              <a:latin typeface="+mn-lt"/>
            </a:endParaRPr>
          </a:p>
        </p:txBody>
      </p:sp>
      <p:pic>
        <p:nvPicPr>
          <p:cNvPr id="441346" name="Picture 2" descr="C:\Users\2\Pictures\Полиц. сирена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054" y="4285918"/>
            <a:ext cx="1741164" cy="1015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1347" name="Picture 3" descr="C:\Users\2\Pictures\Сирена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9" t="18991" r="8619" b="15884"/>
          <a:stretch/>
        </p:blipFill>
        <p:spPr bwMode="auto">
          <a:xfrm>
            <a:off x="357158" y="1922079"/>
            <a:ext cx="3486925" cy="2216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83810" y="3912547"/>
            <a:ext cx="4332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+mn-lt"/>
              </a:rPr>
              <a:t>Полицейская сирена 110 дБ</a:t>
            </a:r>
            <a:endParaRPr lang="ru-RU" b="1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357166"/>
            <a:ext cx="835824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u="sng" dirty="0" smtClean="0">
                <a:solidFill>
                  <a:srgbClr val="0000FF"/>
                </a:solidFill>
                <a:latin typeface="+mj-lt"/>
              </a:rPr>
              <a:t>Физические основы звуковых методов исследования в клинике</a:t>
            </a:r>
            <a:endParaRPr lang="ru-RU" sz="3200" b="1" u="sng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1357298"/>
            <a:ext cx="3214710" cy="800219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13500000" scaled="1"/>
            <a:tileRect/>
          </a:gradFill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800" b="1" u="sng" dirty="0" smtClean="0">
                <a:solidFill>
                  <a:srgbClr val="0000FF"/>
                </a:solidFill>
                <a:latin typeface="+mn-lt"/>
              </a:rPr>
              <a:t>Перкуссия</a:t>
            </a:r>
          </a:p>
          <a:p>
            <a:endParaRPr lang="ru-RU" dirty="0"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71934" y="1785926"/>
            <a:ext cx="4686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B050"/>
                </a:solidFill>
                <a:latin typeface="+mn-lt"/>
              </a:rPr>
              <a:t>Лат. </a:t>
            </a:r>
            <a:r>
              <a:rPr lang="en-US" dirty="0" err="1" smtClean="0">
                <a:solidFill>
                  <a:srgbClr val="00B050"/>
                </a:solidFill>
                <a:latin typeface="+mn-lt"/>
              </a:rPr>
              <a:t>Percussio</a:t>
            </a:r>
            <a:r>
              <a:rPr lang="ru-RU" dirty="0" smtClean="0">
                <a:solidFill>
                  <a:srgbClr val="00B050"/>
                </a:solidFill>
                <a:latin typeface="+mn-lt"/>
              </a:rPr>
              <a:t> – удар, простукивание</a:t>
            </a:r>
            <a:endParaRPr lang="ru-RU" dirty="0">
              <a:solidFill>
                <a:srgbClr val="00B050"/>
              </a:solidFill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2143116"/>
            <a:ext cx="8572560" cy="1631216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108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Метод исследования внутренних органов, основанный на </a:t>
            </a:r>
            <a:r>
              <a:rPr lang="ru-RU" sz="2800" b="1" dirty="0" smtClean="0">
                <a:solidFill>
                  <a:srgbClr val="0000FF"/>
                </a:solidFill>
                <a:latin typeface="+mn-lt"/>
              </a:rPr>
              <a:t>простукивании</a:t>
            </a:r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 по поверхности тела больного </a:t>
            </a:r>
            <a:r>
              <a:rPr lang="ru-RU" sz="2400" u="sng" dirty="0" smtClean="0">
                <a:solidFill>
                  <a:srgbClr val="0000FF"/>
                </a:solidFill>
                <a:latin typeface="+mn-lt"/>
              </a:rPr>
              <a:t>с оценкой характера </a:t>
            </a:r>
            <a:r>
              <a:rPr lang="ru-RU" sz="2400" dirty="0" err="1" smtClean="0">
                <a:solidFill>
                  <a:srgbClr val="0000FF"/>
                </a:solidFill>
                <a:latin typeface="+mn-lt"/>
              </a:rPr>
              <a:t>возникаюших</a:t>
            </a:r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 при этом звуков.</a:t>
            </a:r>
            <a:endParaRPr lang="ru-RU" sz="2400" dirty="0">
              <a:solidFill>
                <a:srgbClr val="0000FF"/>
              </a:solidFill>
              <a:latin typeface="+mn-lt"/>
            </a:endParaRPr>
          </a:p>
        </p:txBody>
      </p:sp>
      <p:pic>
        <p:nvPicPr>
          <p:cNvPr id="61444" name="Picture 4" descr="Перкуссия по подмышечным линиям, положение пальцев при перкуссии легких сзади, перкуссия соответственно над-, меж- и подлопаточных областей по лопаточным линия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786190"/>
            <a:ext cx="3071834" cy="2709849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286116" y="4857760"/>
            <a:ext cx="55164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  <a:latin typeface="+mn-lt"/>
              </a:rPr>
              <a:t>Характер </a:t>
            </a:r>
            <a:r>
              <a:rPr lang="ru-RU" sz="2000" dirty="0" err="1" smtClean="0">
                <a:solidFill>
                  <a:srgbClr val="0000FF"/>
                </a:solidFill>
                <a:latin typeface="+mn-lt"/>
              </a:rPr>
              <a:t>перкуторного</a:t>
            </a:r>
            <a:r>
              <a:rPr lang="ru-RU" sz="2000" dirty="0" smtClean="0">
                <a:solidFill>
                  <a:srgbClr val="0000FF"/>
                </a:solidFill>
                <a:latin typeface="+mn-lt"/>
              </a:rPr>
              <a:t> звука зависит </a:t>
            </a:r>
          </a:p>
          <a:p>
            <a:r>
              <a:rPr lang="ru-RU" sz="2000" dirty="0" smtClean="0">
                <a:solidFill>
                  <a:srgbClr val="0000FF"/>
                </a:solidFill>
                <a:latin typeface="+mn-lt"/>
              </a:rPr>
              <a:t> от количества </a:t>
            </a:r>
            <a:r>
              <a:rPr lang="ru-RU" sz="2000" b="1" dirty="0" smtClean="0">
                <a:solidFill>
                  <a:srgbClr val="0000FF"/>
                </a:solidFill>
                <a:latin typeface="+mn-lt"/>
              </a:rPr>
              <a:t>воздуха</a:t>
            </a:r>
            <a:r>
              <a:rPr lang="ru-RU" sz="2000" dirty="0" smtClean="0">
                <a:solidFill>
                  <a:srgbClr val="0000FF"/>
                </a:solidFill>
                <a:latin typeface="+mn-lt"/>
              </a:rPr>
              <a:t> в органе, от </a:t>
            </a:r>
          </a:p>
          <a:p>
            <a:r>
              <a:rPr lang="ru-RU" sz="2000" b="1" dirty="0" smtClean="0">
                <a:solidFill>
                  <a:srgbClr val="0000FF"/>
                </a:solidFill>
                <a:latin typeface="+mn-lt"/>
              </a:rPr>
              <a:t>упругости </a:t>
            </a:r>
            <a:r>
              <a:rPr lang="ru-RU" sz="2000" dirty="0" smtClean="0">
                <a:solidFill>
                  <a:srgbClr val="0000FF"/>
                </a:solidFill>
                <a:latin typeface="+mn-lt"/>
              </a:rPr>
              <a:t> </a:t>
            </a:r>
            <a:r>
              <a:rPr lang="ru-RU" sz="2000" b="1" dirty="0" smtClean="0">
                <a:solidFill>
                  <a:srgbClr val="0000FF"/>
                </a:solidFill>
                <a:latin typeface="+mn-lt"/>
              </a:rPr>
              <a:t> </a:t>
            </a:r>
            <a:r>
              <a:rPr lang="ru-RU" sz="2000" dirty="0" smtClean="0">
                <a:solidFill>
                  <a:srgbClr val="0000FF"/>
                </a:solidFill>
                <a:latin typeface="+mn-lt"/>
              </a:rPr>
              <a:t>тканей.</a:t>
            </a:r>
            <a:endParaRPr lang="ru-RU" sz="2000" dirty="0">
              <a:solidFill>
                <a:srgbClr val="0000FF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www.plaintest.com/i/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9"/>
            <a:ext cx="4143404" cy="4000528"/>
          </a:xfrm>
          <a:prstGeom prst="rect">
            <a:avLst/>
          </a:prstGeom>
          <a:noFill/>
        </p:spPr>
      </p:pic>
      <p:pic>
        <p:nvPicPr>
          <p:cNvPr id="62468" name="Picture 4" descr="http://kurdesz.com/image/armagnacbarrels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15140" y="2643182"/>
            <a:ext cx="2143140" cy="2214578"/>
          </a:xfrm>
          <a:prstGeom prst="rect">
            <a:avLst/>
          </a:prstGeom>
          <a:noFill/>
        </p:spPr>
      </p:pic>
      <p:pic>
        <p:nvPicPr>
          <p:cNvPr id="62470" name="Picture 6" descr="http://kurdesz.com/image/beki.jpg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29124" y="2928934"/>
            <a:ext cx="2286016" cy="192882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357686" y="428604"/>
            <a:ext cx="4849404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  <a:latin typeface="+mn-lt"/>
              </a:rPr>
              <a:t>Изобрел  в 1761 г.австрийский</a:t>
            </a:r>
          </a:p>
          <a:p>
            <a:r>
              <a:rPr lang="ru-RU" sz="2000" dirty="0" smtClean="0">
                <a:solidFill>
                  <a:srgbClr val="0000FF"/>
                </a:solidFill>
                <a:latin typeface="+mn-lt"/>
              </a:rPr>
              <a:t> терапевт  </a:t>
            </a:r>
            <a:r>
              <a:rPr lang="ru-RU" sz="2000" b="1" dirty="0" err="1" smtClean="0">
                <a:solidFill>
                  <a:srgbClr val="0000FF"/>
                </a:solidFill>
                <a:latin typeface="+mn-lt"/>
              </a:rPr>
              <a:t>Аэнбруггер</a:t>
            </a:r>
            <a:r>
              <a:rPr lang="ru-RU" sz="2000" dirty="0" smtClean="0">
                <a:solidFill>
                  <a:srgbClr val="0000FF"/>
                </a:solidFill>
                <a:latin typeface="+mn-lt"/>
              </a:rPr>
              <a:t>,</a:t>
            </a:r>
          </a:p>
          <a:p>
            <a:r>
              <a:rPr lang="ru-RU" sz="2000" dirty="0" smtClean="0">
                <a:solidFill>
                  <a:srgbClr val="0000FF"/>
                </a:solidFill>
                <a:latin typeface="+mn-lt"/>
              </a:rPr>
              <a:t> по совместительству </a:t>
            </a:r>
            <a:r>
              <a:rPr lang="ru-RU" sz="2000" b="1" u="sng" dirty="0" smtClean="0">
                <a:solidFill>
                  <a:srgbClr val="0000FF"/>
                </a:solidFill>
                <a:latin typeface="+mn-lt"/>
              </a:rPr>
              <a:t>музыкант</a:t>
            </a:r>
            <a:r>
              <a:rPr lang="ru-RU" sz="2000" dirty="0" smtClean="0">
                <a:solidFill>
                  <a:srgbClr val="0000FF"/>
                </a:solidFill>
                <a:latin typeface="+mn-lt"/>
              </a:rPr>
              <a:t>. </a:t>
            </a:r>
          </a:p>
          <a:p>
            <a:r>
              <a:rPr lang="ru-RU" sz="2000" dirty="0" smtClean="0">
                <a:solidFill>
                  <a:srgbClr val="0000FF"/>
                </a:solidFill>
                <a:latin typeface="+mn-lt"/>
              </a:rPr>
              <a:t>Он был сыном </a:t>
            </a:r>
            <a:r>
              <a:rPr lang="ru-RU" sz="2000" u="sng" dirty="0" smtClean="0">
                <a:solidFill>
                  <a:srgbClr val="0000FF"/>
                </a:solidFill>
                <a:latin typeface="+mn-lt"/>
              </a:rPr>
              <a:t>трактирщика</a:t>
            </a:r>
            <a:r>
              <a:rPr lang="ru-RU" sz="2000" dirty="0" smtClean="0">
                <a:solidFill>
                  <a:srgbClr val="0000FF"/>
                </a:solidFill>
                <a:latin typeface="+mn-lt"/>
              </a:rPr>
              <a:t> и </a:t>
            </a:r>
          </a:p>
          <a:p>
            <a:r>
              <a:rPr lang="ru-RU" sz="2000" dirty="0" smtClean="0">
                <a:solidFill>
                  <a:srgbClr val="0000FF"/>
                </a:solidFill>
                <a:latin typeface="+mn-lt"/>
              </a:rPr>
              <a:t>В детстве помогал отцу разливать </a:t>
            </a:r>
          </a:p>
          <a:p>
            <a:r>
              <a:rPr lang="ru-RU" sz="2000" dirty="0" smtClean="0">
                <a:solidFill>
                  <a:srgbClr val="0000FF"/>
                </a:solidFill>
                <a:latin typeface="+mn-lt"/>
              </a:rPr>
              <a:t>вино, </a:t>
            </a:r>
            <a:r>
              <a:rPr lang="ru-RU" sz="2000" b="1" u="sng" dirty="0" smtClean="0">
                <a:solidFill>
                  <a:srgbClr val="0000FF"/>
                </a:solidFill>
                <a:latin typeface="+mn-lt"/>
              </a:rPr>
              <a:t>простукивая бочки</a:t>
            </a:r>
            <a:r>
              <a:rPr lang="ru-RU" sz="2000" dirty="0" smtClean="0">
                <a:solidFill>
                  <a:srgbClr val="0000FF"/>
                </a:solidFill>
                <a:latin typeface="+mn-lt"/>
              </a:rPr>
              <a:t>,</a:t>
            </a:r>
          </a:p>
          <a:p>
            <a:r>
              <a:rPr lang="ru-RU" sz="2000" dirty="0" smtClean="0">
                <a:solidFill>
                  <a:srgbClr val="0000FF"/>
                </a:solidFill>
                <a:latin typeface="+mn-lt"/>
              </a:rPr>
              <a:t> чтобы узнать, насколько они </a:t>
            </a:r>
          </a:p>
          <a:p>
            <a:r>
              <a:rPr lang="ru-RU" sz="2000" dirty="0" smtClean="0">
                <a:solidFill>
                  <a:srgbClr val="0000FF"/>
                </a:solidFill>
                <a:latin typeface="+mn-lt"/>
              </a:rPr>
              <a:t>наполнены </a:t>
            </a:r>
            <a:r>
              <a:rPr lang="ru-RU" sz="2000" u="sng" dirty="0" smtClean="0">
                <a:solidFill>
                  <a:srgbClr val="0000FF"/>
                </a:solidFill>
                <a:latin typeface="+mn-lt"/>
              </a:rPr>
              <a:t>вином</a:t>
            </a:r>
            <a:r>
              <a:rPr lang="ru-RU" sz="2000" dirty="0" smtClean="0">
                <a:solidFill>
                  <a:srgbClr val="0000FF"/>
                </a:solidFill>
                <a:latin typeface="+mn-lt"/>
              </a:rPr>
              <a:t>.</a:t>
            </a:r>
            <a:endParaRPr lang="ru-RU" sz="2000" dirty="0">
              <a:solidFill>
                <a:srgbClr val="0000FF"/>
              </a:solidFill>
              <a:latin typeface="+mn-lt"/>
            </a:endParaRPr>
          </a:p>
        </p:txBody>
      </p:sp>
      <p:pic>
        <p:nvPicPr>
          <p:cNvPr id="62472" name="Picture 8" descr="http://www.drumspeech.com/image/meinl/meinl-percussionsm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282" y="3714752"/>
            <a:ext cx="4286280" cy="2909892"/>
          </a:xfrm>
          <a:prstGeom prst="rect">
            <a:avLst/>
          </a:prstGeom>
          <a:noFill/>
        </p:spPr>
      </p:pic>
      <p:pic>
        <p:nvPicPr>
          <p:cNvPr id="62474" name="Picture 10" descr="http://shop.musicroyal.ru/wp-content/uploads/2009/03/dsc09422-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00562" y="4857760"/>
            <a:ext cx="2428892" cy="1646028"/>
          </a:xfrm>
          <a:prstGeom prst="rect">
            <a:avLst/>
          </a:prstGeom>
          <a:noFill/>
        </p:spPr>
      </p:pic>
      <p:pic>
        <p:nvPicPr>
          <p:cNvPr id="62476" name="Picture 12" descr="http://kurdesz.com/image/dolia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786578" y="4857760"/>
            <a:ext cx="2071702" cy="16430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642918"/>
            <a:ext cx="8573181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00FF"/>
                </a:solidFill>
                <a:latin typeface="+mj-lt"/>
              </a:rPr>
              <a:t>2.</a:t>
            </a:r>
            <a:r>
              <a:rPr lang="ru-RU" sz="2800" b="1" i="1" u="sng" dirty="0" smtClean="0">
                <a:solidFill>
                  <a:srgbClr val="0000FF"/>
                </a:solidFill>
                <a:latin typeface="+mj-lt"/>
              </a:rPr>
              <a:t>Аускультация</a:t>
            </a:r>
            <a:r>
              <a:rPr lang="ru-RU" sz="2400" i="1" dirty="0" smtClean="0">
                <a:solidFill>
                  <a:srgbClr val="0000FF"/>
                </a:solidFill>
                <a:latin typeface="+mj-lt"/>
              </a:rPr>
              <a:t> </a:t>
            </a:r>
            <a:r>
              <a:rPr lang="ru-RU" sz="2400" dirty="0" smtClean="0">
                <a:solidFill>
                  <a:srgbClr val="0000FF"/>
                </a:solidFill>
                <a:latin typeface="+mj-lt"/>
              </a:rPr>
              <a:t>– </a:t>
            </a:r>
            <a:r>
              <a:rPr lang="ru-RU" sz="2400" i="1" dirty="0" smtClean="0">
                <a:solidFill>
                  <a:srgbClr val="0000FF"/>
                </a:solidFill>
                <a:latin typeface="+mj-lt"/>
              </a:rPr>
              <a:t>метод исследования </a:t>
            </a:r>
          </a:p>
          <a:p>
            <a:r>
              <a:rPr lang="ru-RU" sz="2400" i="1" dirty="0" smtClean="0">
                <a:solidFill>
                  <a:srgbClr val="0000FF"/>
                </a:solidFill>
                <a:latin typeface="+mj-lt"/>
              </a:rPr>
              <a:t>внутренних органов, основанный на выслушивании</a:t>
            </a:r>
            <a:endParaRPr lang="ru-RU" sz="2800" b="1" i="1" dirty="0">
              <a:solidFill>
                <a:srgbClr val="0000FF"/>
              </a:solidFill>
              <a:latin typeface="+mj-lt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 l="47566" r="-27" b="-1233"/>
          <a:stretch>
            <a:fillRect/>
          </a:stretch>
        </p:blipFill>
        <p:spPr bwMode="auto">
          <a:xfrm>
            <a:off x="357158" y="1643050"/>
            <a:ext cx="3351242" cy="4824412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786182" y="1571612"/>
            <a:ext cx="507209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rgbClr val="0000FF"/>
                </a:solidFill>
                <a:latin typeface="+mn-lt"/>
              </a:rPr>
              <a:t>звуковых явлений, возникающих при </a:t>
            </a:r>
            <a:r>
              <a:rPr lang="ru-RU" sz="2400" b="1" i="1" dirty="0" smtClean="0">
                <a:solidFill>
                  <a:srgbClr val="0000FF"/>
                </a:solidFill>
                <a:latin typeface="+mn-lt"/>
              </a:rPr>
              <a:t>физиологической деятельности </a:t>
            </a:r>
            <a:r>
              <a:rPr lang="ru-RU" sz="2400" i="1" dirty="0" smtClean="0">
                <a:solidFill>
                  <a:srgbClr val="0000FF"/>
                </a:solidFill>
                <a:latin typeface="+mn-lt"/>
              </a:rPr>
              <a:t>внутренних органов.</a:t>
            </a:r>
            <a:endParaRPr lang="ru-RU" sz="2400" i="1" dirty="0">
              <a:solidFill>
                <a:srgbClr val="0000FF"/>
              </a:solidFill>
              <a:latin typeface="+mn-lt"/>
            </a:endParaRPr>
          </a:p>
        </p:txBody>
      </p:sp>
      <p:pic>
        <p:nvPicPr>
          <p:cNvPr id="6" name="Picture 10" descr="Водяные капл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3214686"/>
            <a:ext cx="2286016" cy="2857520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286512" y="6072206"/>
            <a:ext cx="250033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фонендоскоп</a:t>
            </a: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357166"/>
            <a:ext cx="84296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 smtClean="0">
                <a:solidFill>
                  <a:srgbClr val="FF0000"/>
                </a:solidFill>
                <a:latin typeface="+mj-lt"/>
              </a:rPr>
              <a:t>Ультразвук, физические основы применения в медицине</a:t>
            </a:r>
            <a:endParaRPr lang="ru-RU" sz="2400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214422"/>
            <a:ext cx="8358246" cy="81253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2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УЗ – это </a:t>
            </a:r>
            <a:r>
              <a:rPr lang="ru-RU" sz="2400" b="1" u="sng" dirty="0" smtClean="0">
                <a:solidFill>
                  <a:srgbClr val="0000FF"/>
                </a:solidFill>
                <a:latin typeface="+mn-lt"/>
              </a:rPr>
              <a:t>механические</a:t>
            </a:r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 продольные  колебания и  волны, частота которых превышает </a:t>
            </a:r>
            <a:r>
              <a:rPr lang="ru-RU" sz="2800" b="1" dirty="0" smtClean="0">
                <a:solidFill>
                  <a:srgbClr val="0000FF"/>
                </a:solidFill>
                <a:latin typeface="+mn-lt"/>
              </a:rPr>
              <a:t>20 кГц.</a:t>
            </a:r>
          </a:p>
        </p:txBody>
      </p:sp>
      <p:pic>
        <p:nvPicPr>
          <p:cNvPr id="4" name="Picture 7" descr="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357430"/>
            <a:ext cx="3962577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28596" y="4429132"/>
            <a:ext cx="48577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Ультраз</a:t>
            </a:r>
            <a:r>
              <a:rPr lang="ru-RU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вуковая волна – это последовательность сгущений и разрежений</a:t>
            </a:r>
            <a:endParaRPr lang="ru-RU" sz="2400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29190" y="5500702"/>
            <a:ext cx="3857652" cy="923330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u="sng" dirty="0" smtClean="0">
                <a:solidFill>
                  <a:srgbClr val="0000FF"/>
                </a:solidFill>
              </a:rPr>
              <a:t>Ультразвук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r>
              <a:rPr lang="ru-RU" b="1" dirty="0" smtClean="0">
                <a:solidFill>
                  <a:srgbClr val="0000FF"/>
                </a:solidFill>
              </a:rPr>
              <a:t>20 кГц – 1 ГГц</a:t>
            </a:r>
          </a:p>
          <a:p>
            <a:pPr>
              <a:buFont typeface="Arial" pitchFamily="34" charset="0"/>
              <a:buChar char="•"/>
            </a:pPr>
            <a:r>
              <a:rPr lang="ru-RU" u="sng" dirty="0" smtClean="0">
                <a:solidFill>
                  <a:srgbClr val="0000FF"/>
                </a:solidFill>
              </a:rPr>
              <a:t>Гиперзвук 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r>
              <a:rPr lang="ru-RU" b="1" dirty="0" smtClean="0">
                <a:solidFill>
                  <a:srgbClr val="0000FF"/>
                </a:solidFill>
                <a:cs typeface="Arial"/>
              </a:rPr>
              <a:t>˃ 1 ГГц</a:t>
            </a:r>
            <a:endParaRPr lang="ru-RU" b="1" dirty="0" smtClean="0">
              <a:solidFill>
                <a:srgbClr val="0000FF"/>
              </a:solidFill>
            </a:endParaRPr>
          </a:p>
          <a:p>
            <a:endParaRPr lang="ru-RU" dirty="0"/>
          </a:p>
        </p:txBody>
      </p:sp>
      <p:pic>
        <p:nvPicPr>
          <p:cNvPr id="8" name="Picture 7" descr="Область-звукового-восприят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2428868"/>
            <a:ext cx="3214710" cy="2793109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428604"/>
            <a:ext cx="8858312" cy="10495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ru-RU" sz="30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rPr>
              <a:t>Источники и приемники ультразвука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ru-RU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rPr>
              <a:t>        </a:t>
            </a:r>
            <a:endParaRPr lang="ru-RU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1571612"/>
            <a:ext cx="4000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1</a:t>
            </a:r>
            <a:r>
              <a:rPr lang="ru-RU" sz="2400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.  </a:t>
            </a:r>
            <a:r>
              <a:rPr lang="ru-RU" sz="24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Магнитострикция</a:t>
            </a:r>
            <a:endParaRPr lang="ru-RU" sz="2400" b="1" u="sng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3143248"/>
            <a:ext cx="53578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Стержень </a:t>
            </a:r>
            <a:r>
              <a:rPr lang="en-US" sz="2400" b="1" dirty="0" smtClean="0">
                <a:solidFill>
                  <a:srgbClr val="0000FF"/>
                </a:solidFill>
                <a:latin typeface="+mn-lt"/>
              </a:rPr>
              <a:t>Fe, Ni</a:t>
            </a:r>
            <a:r>
              <a:rPr lang="ru-RU" sz="2400" b="1" dirty="0" smtClean="0">
                <a:solidFill>
                  <a:srgbClr val="0000FF"/>
                </a:solidFill>
                <a:latin typeface="+mn-lt"/>
              </a:rPr>
              <a:t> </a:t>
            </a:r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в </a:t>
            </a:r>
            <a:r>
              <a:rPr lang="ru-RU" sz="2400" u="sng" dirty="0" smtClean="0">
                <a:solidFill>
                  <a:srgbClr val="0000FF"/>
                </a:solidFill>
                <a:latin typeface="+mn-lt"/>
              </a:rPr>
              <a:t>переменном</a:t>
            </a:r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 </a:t>
            </a:r>
            <a:r>
              <a:rPr lang="ru-RU" sz="2400" b="1" dirty="0" smtClean="0">
                <a:solidFill>
                  <a:srgbClr val="0000FF"/>
                </a:solidFill>
                <a:latin typeface="+mn-lt"/>
              </a:rPr>
              <a:t>магнитном</a:t>
            </a:r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 поле</a:t>
            </a:r>
            <a:endParaRPr lang="ru-RU" sz="2400" dirty="0">
              <a:solidFill>
                <a:srgbClr val="0000FF"/>
              </a:solidFill>
              <a:latin typeface="+mn-lt"/>
            </a:endParaRPr>
          </a:p>
        </p:txBody>
      </p:sp>
      <p:pic>
        <p:nvPicPr>
          <p:cNvPr id="110594" name="Picture 2" descr="Каталог товаров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143116"/>
            <a:ext cx="3500462" cy="1000129"/>
          </a:xfrm>
          <a:prstGeom prst="rect">
            <a:avLst/>
          </a:prstGeom>
          <a:noFill/>
        </p:spPr>
      </p:pic>
      <p:pic>
        <p:nvPicPr>
          <p:cNvPr id="110596" name="Picture 4" descr="http://portfolio.1september.ru/works/image.php?id=56226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3214686"/>
            <a:ext cx="3214710" cy="3071834"/>
          </a:xfrm>
          <a:prstGeom prst="rect">
            <a:avLst/>
          </a:prstGeom>
          <a:noFill/>
        </p:spPr>
      </p:pic>
      <p:pic>
        <p:nvPicPr>
          <p:cNvPr id="110598" name="Picture 6" descr="Каталог товаров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4000504"/>
            <a:ext cx="2500330" cy="221457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072066" y="2285992"/>
            <a:ext cx="2622834" cy="584775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5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5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l="100000" b="100000"/>
            </a:path>
            <a:tileRect t="-100000" r="-100000"/>
          </a:gradFill>
        </p:spPr>
        <p:txBody>
          <a:bodyPr wrap="none">
            <a:spAutoFit/>
          </a:bodyPr>
          <a:lstStyle/>
          <a:p>
            <a:r>
              <a:rPr lang="el-GR" sz="3200" b="1" dirty="0" smtClean="0">
                <a:solidFill>
                  <a:srgbClr val="0000FF"/>
                </a:solidFill>
                <a:latin typeface="+mn-lt"/>
                <a:cs typeface="Times New Roman" pitchFamily="18" charset="0"/>
              </a:rPr>
              <a:t>ν</a:t>
            </a:r>
            <a:r>
              <a:rPr lang="ru-RU" sz="3200" b="1" baseline="-25000" dirty="0" smtClean="0">
                <a:solidFill>
                  <a:srgbClr val="0000FF"/>
                </a:solidFill>
                <a:latin typeface="+mn-lt"/>
                <a:cs typeface="Times New Roman" pitchFamily="18" charset="0"/>
              </a:rPr>
              <a:t>УЗ</a:t>
            </a:r>
            <a:r>
              <a:rPr lang="ru-RU" sz="3200" b="1" dirty="0" smtClean="0">
                <a:solidFill>
                  <a:srgbClr val="0000FF"/>
                </a:solidFill>
                <a:latin typeface="+mn-lt"/>
                <a:cs typeface="Times New Roman" pitchFamily="18" charset="0"/>
              </a:rPr>
              <a:t>=50кГц</a:t>
            </a:r>
            <a:endParaRPr lang="el-GR" sz="3200" b="1" dirty="0">
              <a:solidFill>
                <a:srgbClr val="0000FF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0034" y="928670"/>
            <a:ext cx="2928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Источники УЗ:</a:t>
            </a:r>
            <a:endParaRPr lang="ru-RU" sz="2400" i="1" dirty="0">
              <a:solidFill>
                <a:srgbClr val="0000FF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28596" y="21429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Средства обучение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2928934"/>
            <a:ext cx="2476500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0" descr="show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928670"/>
            <a:ext cx="21844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7"/>
          <p:cNvSpPr>
            <a:spLocks noChangeArrowheads="1"/>
          </p:cNvSpPr>
          <p:nvPr/>
        </p:nvSpPr>
        <p:spPr bwMode="auto">
          <a:xfrm>
            <a:off x="5334000" y="928670"/>
            <a:ext cx="3810000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i="1" u="sng" dirty="0">
                <a:solidFill>
                  <a:srgbClr val="0000FF"/>
                </a:solidFill>
              </a:rPr>
              <a:t>Манекены</a:t>
            </a:r>
            <a:r>
              <a:rPr lang="ru-RU" sz="2000" dirty="0">
                <a:solidFill>
                  <a:srgbClr val="0000FF"/>
                </a:solidFill>
              </a:rPr>
              <a:t> – простые изделия, которые не могут имитировать сложные физиологические реакции</a:t>
            </a:r>
          </a:p>
          <a:p>
            <a:endParaRPr lang="ru-RU" sz="2000" dirty="0" smtClean="0">
              <a:solidFill>
                <a:schemeClr val="bg1"/>
              </a:solidFill>
            </a:endParaRPr>
          </a:p>
          <a:p>
            <a:endParaRPr lang="ru-RU" sz="2000" dirty="0">
              <a:solidFill>
                <a:schemeClr val="bg1"/>
              </a:solidFill>
            </a:endParaRPr>
          </a:p>
          <a:p>
            <a:r>
              <a:rPr lang="ru-RU" sz="2000" b="1" i="1" u="sng" dirty="0">
                <a:solidFill>
                  <a:srgbClr val="0000FF"/>
                </a:solidFill>
              </a:rPr>
              <a:t>Симулятор</a:t>
            </a:r>
            <a:r>
              <a:rPr lang="ru-RU" sz="2000" dirty="0">
                <a:solidFill>
                  <a:srgbClr val="0000FF"/>
                </a:solidFill>
              </a:rPr>
              <a:t> - компьютер симулирует на экране изображение, полностью имитируя процессы происходящие в  организме человека  в ответ на действия врача</a:t>
            </a:r>
          </a:p>
          <a:p>
            <a:r>
              <a:rPr lang="ru-RU" dirty="0">
                <a:solidFill>
                  <a:schemeClr val="bg1"/>
                </a:solidFill>
              </a:rPr>
              <a:t>  </a:t>
            </a:r>
          </a:p>
          <a:p>
            <a:endParaRPr lang="ru-RU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000372"/>
            <a:ext cx="2500330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1" descr="show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857232"/>
            <a:ext cx="2347914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457200" y="4929198"/>
            <a:ext cx="2400300" cy="1571636"/>
          </a:xfrm>
          <a:prstGeom prst="rect">
            <a:avLst/>
          </a:prstGeom>
          <a:noFill/>
        </p:spPr>
      </p:pic>
      <p:pic>
        <p:nvPicPr>
          <p:cNvPr id="9" name="Picture 12" descr="show 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00364" y="4857760"/>
            <a:ext cx="2276476" cy="1652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11"/>
          <p:cNvSpPr>
            <a:spLocks noChangeArrowheads="1"/>
          </p:cNvSpPr>
          <p:nvPr/>
        </p:nvSpPr>
        <p:spPr bwMode="auto">
          <a:xfrm>
            <a:off x="5334000" y="4857760"/>
            <a:ext cx="38100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b="1" dirty="0">
              <a:solidFill>
                <a:schemeClr val="bg1"/>
              </a:solidFill>
            </a:endParaRPr>
          </a:p>
          <a:p>
            <a:r>
              <a:rPr lang="ru-RU" b="1" i="1" u="sng" dirty="0">
                <a:solidFill>
                  <a:srgbClr val="0000FF"/>
                </a:solidFill>
              </a:rPr>
              <a:t>Фантом</a:t>
            </a:r>
            <a:r>
              <a:rPr lang="ru-RU" dirty="0">
                <a:solidFill>
                  <a:srgbClr val="0000FF"/>
                </a:solidFill>
              </a:rPr>
              <a:t> — модель человека или отдельные органы в натуральную величину, служащая наглядным </a:t>
            </a:r>
            <a:r>
              <a:rPr lang="ru-RU" dirty="0" smtClean="0">
                <a:solidFill>
                  <a:srgbClr val="0000FF"/>
                </a:solidFill>
              </a:rPr>
              <a:t>пособием</a:t>
            </a: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6000760" y="3214686"/>
            <a:ext cx="2714644" cy="642942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072066" y="1071546"/>
            <a:ext cx="3643338" cy="16312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  <a:latin typeface="+mn-lt"/>
              </a:rPr>
              <a:t>Заключается в механической деформации тел под действием электрического поля.</a:t>
            </a:r>
            <a:endParaRPr lang="ru-RU" sz="2000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28596" y="500042"/>
            <a:ext cx="5514651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dirty="0" smtClean="0">
                <a:solidFill>
                  <a:srgbClr val="0000FF"/>
                </a:solidFill>
              </a:rPr>
              <a:t>2</a:t>
            </a:r>
            <a:r>
              <a:rPr lang="ru-RU" sz="24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. </a:t>
            </a:r>
            <a:r>
              <a:rPr lang="ru-RU" sz="28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Обратный </a:t>
            </a:r>
            <a:r>
              <a:rPr lang="ru-RU" sz="2800" b="1" u="sng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пьезоэффект</a:t>
            </a:r>
            <a:endParaRPr lang="ru-RU" sz="2800" b="1" u="sng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3" name="Picture 9" descr="Обратный-коэффициен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980626"/>
            <a:ext cx="4533903" cy="2767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57158" y="3643314"/>
            <a:ext cx="5214974" cy="20313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  <a:latin typeface="+mn-lt"/>
              </a:rPr>
              <a:t>Схема кристалла с пьезоэлектрическими свойствами. Кристалл </a:t>
            </a:r>
            <a:r>
              <a:rPr lang="ru-RU" u="sng" dirty="0" smtClean="0">
                <a:solidFill>
                  <a:srgbClr val="0000FF"/>
                </a:solidFill>
                <a:latin typeface="+mn-lt"/>
              </a:rPr>
              <a:t>изменяет форму</a:t>
            </a:r>
            <a:r>
              <a:rPr lang="ru-RU" dirty="0" smtClean="0">
                <a:solidFill>
                  <a:srgbClr val="0000FF"/>
                </a:solidFill>
                <a:latin typeface="+mn-lt"/>
              </a:rPr>
              <a:t>, когда окружающее электрическое поле </a:t>
            </a:r>
            <a:r>
              <a:rPr lang="ru-RU" u="sng" dirty="0" smtClean="0">
                <a:solidFill>
                  <a:srgbClr val="0000FF"/>
                </a:solidFill>
                <a:latin typeface="+mn-lt"/>
              </a:rPr>
              <a:t>меняет направление </a:t>
            </a:r>
            <a:r>
              <a:rPr lang="ru-RU" dirty="0" smtClean="0">
                <a:solidFill>
                  <a:srgbClr val="0000FF"/>
                </a:solidFill>
                <a:latin typeface="+mn-lt"/>
              </a:rPr>
              <a:t>на противоположное. Длина волны излучаемого ультразвука является функцией размера кристалла. </a:t>
            </a:r>
            <a:endParaRPr lang="ru-RU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43636" y="3214686"/>
            <a:ext cx="25394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8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ν</a:t>
            </a:r>
            <a:r>
              <a:rPr lang="ru-RU" sz="2800" b="1" baseline="-25000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УЗ</a:t>
            </a:r>
            <a:r>
              <a:rPr lang="ru-RU" sz="28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=10МГц</a:t>
            </a:r>
            <a:endParaRPr lang="el-GR" sz="2800" b="1" dirty="0">
              <a:solidFill>
                <a:srgbClr val="0000FF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1" name="Picture 10" descr="УЗ-излучатель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3929066"/>
            <a:ext cx="3211570" cy="1357322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5500694" y="5572140"/>
            <a:ext cx="3071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Толщина кварца </a:t>
            </a:r>
            <a:r>
              <a:rPr lang="ru-RU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1мм</a:t>
            </a:r>
            <a:endParaRPr lang="ru-RU" b="1" dirty="0">
              <a:solidFill>
                <a:srgbClr val="0000FF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2910" y="5929330"/>
            <a:ext cx="4214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CC99"/>
                </a:solidFill>
                <a:latin typeface="+mn-lt"/>
              </a:rPr>
              <a:t>Почему  обратный?</a:t>
            </a:r>
            <a:endParaRPr lang="ru-RU" dirty="0">
              <a:solidFill>
                <a:srgbClr val="00CC99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/>
        </p:nvSpPr>
        <p:spPr>
          <a:xfrm>
            <a:off x="5500694" y="5286388"/>
            <a:ext cx="3143272" cy="71438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28596" y="642918"/>
            <a:ext cx="85491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0000FF"/>
                </a:solidFill>
                <a:latin typeface="+mn-lt"/>
              </a:rPr>
              <a:t>Приемники УЗ</a:t>
            </a:r>
            <a:r>
              <a:rPr lang="ru-RU" sz="2800" b="1" dirty="0" smtClean="0">
                <a:solidFill>
                  <a:srgbClr val="0000FF"/>
                </a:solidFill>
                <a:latin typeface="+mn-lt"/>
              </a:rPr>
              <a:t>: </a:t>
            </a:r>
            <a:r>
              <a:rPr lang="ru-RU" sz="3200" b="1" u="sng" dirty="0" smtClean="0">
                <a:solidFill>
                  <a:srgbClr val="0000FF"/>
                </a:solidFill>
                <a:latin typeface="+mn-lt"/>
              </a:rPr>
              <a:t>прямой </a:t>
            </a:r>
            <a:r>
              <a:rPr lang="ru-RU" sz="3200" b="1" u="sng" dirty="0" err="1" smtClean="0">
                <a:solidFill>
                  <a:srgbClr val="0000FF"/>
                </a:solidFill>
                <a:latin typeface="+mn-lt"/>
              </a:rPr>
              <a:t>пьезоэффект</a:t>
            </a:r>
            <a:endParaRPr lang="ru-RU" sz="3200" b="1" u="sng" dirty="0">
              <a:solidFill>
                <a:srgbClr val="0000FF"/>
              </a:solidFill>
              <a:latin typeface="+mn-lt"/>
            </a:endParaRPr>
          </a:p>
        </p:txBody>
      </p:sp>
      <p:pic>
        <p:nvPicPr>
          <p:cNvPr id="3" name="Picture 12" descr="УЗ-вол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214422"/>
            <a:ext cx="3651250" cy="136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642910" y="2500306"/>
            <a:ext cx="37529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  <a:latin typeface="+mn-lt"/>
              </a:rPr>
              <a:t>     Ультразвуковой приемник</a:t>
            </a:r>
          </a:p>
          <a:p>
            <a:endParaRPr lang="ru-RU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29256" y="1285860"/>
            <a:ext cx="3214710" cy="34163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Под действием УЗ происходит деформация кварца, которая приводит к генерации переменного электрического поля.</a:t>
            </a:r>
            <a:endParaRPr lang="ru-RU" sz="2400" dirty="0">
              <a:solidFill>
                <a:srgbClr val="0000FF"/>
              </a:solidFill>
              <a:latin typeface="+mn-lt"/>
            </a:endParaRPr>
          </a:p>
        </p:txBody>
      </p:sp>
      <p:pic>
        <p:nvPicPr>
          <p:cNvPr id="6" name="Picture 13" descr="Основные-компоненты-УЗ-датч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2857496"/>
            <a:ext cx="3571900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85720" y="5929330"/>
            <a:ext cx="35719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00FF"/>
                </a:solidFill>
                <a:latin typeface="+mn-lt"/>
              </a:rPr>
              <a:t>Основные компоненты ультразвукового датчика</a:t>
            </a:r>
            <a:endParaRPr lang="ru-RU" sz="1600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72132" y="5357826"/>
            <a:ext cx="2928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FF"/>
                </a:solidFill>
                <a:latin typeface="+mn-lt"/>
              </a:rPr>
              <a:t>Эл. Импульс         УЗ</a:t>
            </a:r>
            <a:endParaRPr lang="ru-RU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10" name="Двойная стрелка влево/вправо 9"/>
          <p:cNvSpPr/>
          <p:nvPr/>
        </p:nvSpPr>
        <p:spPr>
          <a:xfrm>
            <a:off x="7429520" y="5429264"/>
            <a:ext cx="500066" cy="214314"/>
          </a:xfrm>
          <a:prstGeom prst="left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929058" y="-1143032"/>
            <a:ext cx="71438" cy="71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3929058" y="1500174"/>
            <a:ext cx="1426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  <a:latin typeface="+mn-lt"/>
              </a:rPr>
              <a:t>Вольтметр</a:t>
            </a:r>
            <a:endParaRPr lang="ru-RU" dirty="0">
              <a:solidFill>
                <a:srgbClr val="0000FF"/>
              </a:solidFill>
              <a:latin typeface="+mn-lt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rot="5400000">
            <a:off x="4536281" y="1821645"/>
            <a:ext cx="285752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85720" y="1500174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  <a:latin typeface="+mn-lt"/>
              </a:rPr>
              <a:t>Электроды</a:t>
            </a:r>
            <a:endParaRPr lang="ru-RU" dirty="0">
              <a:solidFill>
                <a:srgbClr val="0000FF"/>
              </a:solidFill>
              <a:latin typeface="+mn-lt"/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785786" y="1857364"/>
            <a:ext cx="357190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143108" y="2000240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  <a:latin typeface="+mn-lt"/>
              </a:rPr>
              <a:t>Кварц</a:t>
            </a:r>
            <a:endParaRPr lang="ru-RU" dirty="0">
              <a:solidFill>
                <a:srgbClr val="0000FF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4214810" y="1643050"/>
            <a:ext cx="3714776" cy="157163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57158" y="357166"/>
            <a:ext cx="8501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rgbClr val="0000FF"/>
                </a:solidFill>
                <a:latin typeface="+mj-lt"/>
              </a:rPr>
              <a:t>Особенности</a:t>
            </a:r>
            <a:r>
              <a:rPr lang="ru-RU" sz="2800" b="1" dirty="0" smtClean="0">
                <a:solidFill>
                  <a:srgbClr val="0000FF"/>
                </a:solidFill>
                <a:latin typeface="+mj-lt"/>
              </a:rPr>
              <a:t> </a:t>
            </a:r>
            <a:r>
              <a:rPr lang="ru-RU" sz="2800" b="1" u="sng" dirty="0" smtClean="0">
                <a:solidFill>
                  <a:srgbClr val="0000FF"/>
                </a:solidFill>
                <a:latin typeface="+mj-lt"/>
              </a:rPr>
              <a:t>распространения УЗ волн</a:t>
            </a:r>
            <a:endParaRPr lang="ru-RU" sz="2800" b="1" u="sng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72000" y="1928802"/>
            <a:ext cx="29289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FF"/>
                </a:solidFill>
                <a:latin typeface="+mn-lt"/>
              </a:rPr>
              <a:t>Малая </a:t>
            </a:r>
            <a:r>
              <a:rPr lang="el-GR" sz="2800" b="1" dirty="0" smtClean="0">
                <a:solidFill>
                  <a:srgbClr val="0000FF"/>
                </a:solidFill>
                <a:latin typeface="+mn-lt"/>
              </a:rPr>
              <a:t>λ</a:t>
            </a:r>
            <a:endParaRPr lang="ru-RU" sz="2800" b="1" dirty="0" smtClean="0">
              <a:solidFill>
                <a:srgbClr val="0000FF"/>
              </a:solidFill>
              <a:latin typeface="+mn-lt"/>
              <a:cs typeface="Times New Roman" pitchFamily="18" charset="0"/>
            </a:endParaRPr>
          </a:p>
          <a:p>
            <a:pPr algn="ctr"/>
            <a:r>
              <a:rPr lang="el-GR" sz="2800" b="1" dirty="0" smtClean="0">
                <a:solidFill>
                  <a:srgbClr val="0000FF"/>
                </a:solidFill>
                <a:latin typeface="+mn-lt"/>
                <a:cs typeface="Times New Roman" pitchFamily="18" charset="0"/>
              </a:rPr>
              <a:t>λ</a:t>
            </a:r>
            <a:r>
              <a:rPr lang="ru-RU" sz="2800" b="1" baseline="-25000" dirty="0" smtClean="0">
                <a:solidFill>
                  <a:srgbClr val="0000FF"/>
                </a:solidFill>
                <a:latin typeface="+mn-lt"/>
                <a:cs typeface="Times New Roman" pitchFamily="18" charset="0"/>
              </a:rPr>
              <a:t>УЗ</a:t>
            </a:r>
            <a:r>
              <a:rPr lang="ru-RU" sz="2800" b="1" dirty="0" smtClean="0">
                <a:solidFill>
                  <a:srgbClr val="0000FF"/>
                </a:solidFill>
                <a:latin typeface="+mn-lt"/>
                <a:cs typeface="Times New Roman" pitchFamily="18" charset="0"/>
              </a:rPr>
              <a:t>=2</a:t>
            </a:r>
            <a:r>
              <a:rPr lang="en-US" sz="2800" b="1" dirty="0" smtClean="0">
                <a:solidFill>
                  <a:srgbClr val="0000FF"/>
                </a:solidFill>
                <a:latin typeface="+mn-lt"/>
                <a:cs typeface="Times New Roman" pitchFamily="18" charset="0"/>
              </a:rPr>
              <a:t>÷</a:t>
            </a:r>
            <a:r>
              <a:rPr lang="ru-RU" sz="2800" b="1" dirty="0" smtClean="0">
                <a:solidFill>
                  <a:srgbClr val="0000FF"/>
                </a:solidFill>
                <a:latin typeface="+mn-lt"/>
                <a:cs typeface="Times New Roman" pitchFamily="18" charset="0"/>
              </a:rPr>
              <a:t>0,6 мм</a:t>
            </a:r>
            <a:endParaRPr lang="en-US" sz="2800" b="1" dirty="0">
              <a:solidFill>
                <a:srgbClr val="0000FF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357158" y="1785926"/>
            <a:ext cx="3714776" cy="1511300"/>
          </a:xfrm>
          <a:prstGeom prst="roundRect">
            <a:avLst>
              <a:gd name="adj" fmla="val 16667"/>
            </a:avLst>
          </a:prstGeom>
          <a:solidFill>
            <a:srgbClr val="3BFDB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/>
            <a:r>
              <a:rPr lang="ru-RU" sz="2800" dirty="0">
                <a:solidFill>
                  <a:srgbClr val="0000FF"/>
                </a:solidFill>
                <a:latin typeface="+mn-lt"/>
              </a:rPr>
              <a:t>Лучевой характер</a:t>
            </a:r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auto">
          <a:xfrm>
            <a:off x="285720" y="3214686"/>
            <a:ext cx="3887787" cy="1511300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/>
            <a:r>
              <a:rPr lang="ru-RU" sz="2800" dirty="0" smtClean="0"/>
              <a:t> </a:t>
            </a:r>
            <a:r>
              <a:rPr lang="ru-RU" sz="2800" dirty="0" smtClean="0">
                <a:solidFill>
                  <a:srgbClr val="0000FF"/>
                </a:solidFill>
                <a:latin typeface="+mn-lt"/>
              </a:rPr>
              <a:t>Легко фокусировать</a:t>
            </a:r>
            <a:endParaRPr lang="ru-RU" sz="2800" dirty="0">
              <a:solidFill>
                <a:srgbClr val="0000FF"/>
              </a:solidFill>
            </a:endParaRPr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285720" y="4857760"/>
            <a:ext cx="4357718" cy="1511300"/>
          </a:xfrm>
          <a:prstGeom prst="roundRect">
            <a:avLst>
              <a:gd name="adj" fmla="val 16667"/>
            </a:avLst>
          </a:prstGeom>
          <a:solidFill>
            <a:srgbClr val="40F84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/>
            <a:r>
              <a:rPr lang="ru-RU" sz="2800" dirty="0" smtClean="0"/>
              <a:t> </a:t>
            </a:r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Подчиняется законам</a:t>
            </a:r>
          </a:p>
          <a:p>
            <a:pPr algn="ctr"/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 отражения и преломления</a:t>
            </a:r>
          </a:p>
          <a:p>
            <a:pPr algn="ctr"/>
            <a:endParaRPr lang="ru-RU" sz="2800" dirty="0"/>
          </a:p>
        </p:txBody>
      </p:sp>
      <p:sp>
        <p:nvSpPr>
          <p:cNvPr id="8" name="AutoShape 5"/>
          <p:cNvSpPr>
            <a:spLocks noChangeArrowheads="1"/>
          </p:cNvSpPr>
          <p:nvPr/>
        </p:nvSpPr>
        <p:spPr bwMode="auto">
          <a:xfrm>
            <a:off x="4500562" y="3143248"/>
            <a:ext cx="4286280" cy="1511300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chemeClr val="accent5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5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5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/>
            <a:r>
              <a:rPr lang="ru-RU" sz="2800" dirty="0" smtClean="0"/>
              <a:t> </a:t>
            </a:r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Возможность получения</a:t>
            </a:r>
          </a:p>
          <a:p>
            <a:pPr algn="ctr"/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больших интенсивностей</a:t>
            </a:r>
          </a:p>
          <a:p>
            <a:pPr algn="ctr"/>
            <a:endParaRPr lang="ru-RU" sz="2800" dirty="0"/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auto">
          <a:xfrm>
            <a:off x="4643438" y="4786322"/>
            <a:ext cx="4030663" cy="151130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/>
            <a:r>
              <a:rPr lang="ru-RU" sz="2800" dirty="0" smtClean="0"/>
              <a:t> </a:t>
            </a:r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Отражается от объектов</a:t>
            </a:r>
          </a:p>
          <a:p>
            <a:pPr algn="ctr"/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небольших размеров</a:t>
            </a:r>
          </a:p>
          <a:p>
            <a:pPr algn="ctr"/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428604"/>
            <a:ext cx="7925568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0000FF"/>
                </a:solidFill>
                <a:latin typeface="+mj-lt"/>
              </a:rPr>
              <a:t>Действие УЗ на вещество, на клетки</a:t>
            </a:r>
          </a:p>
          <a:p>
            <a:pPr algn="ctr"/>
            <a:r>
              <a:rPr lang="ru-RU" sz="2800" b="1" u="sng" dirty="0" smtClean="0">
                <a:solidFill>
                  <a:srgbClr val="0000FF"/>
                </a:solidFill>
                <a:latin typeface="+mj-lt"/>
              </a:rPr>
              <a:t>и ткани организма</a:t>
            </a:r>
            <a:endParaRPr lang="ru-RU" sz="2800" b="1" u="sng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1357298"/>
            <a:ext cx="8572560" cy="83099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  <a:latin typeface="+mn-lt"/>
              </a:rPr>
              <a:t>Действие УЗ: </a:t>
            </a:r>
            <a:r>
              <a:rPr lang="ru-RU" sz="2400" b="1" u="sng" dirty="0" err="1" smtClean="0">
                <a:solidFill>
                  <a:srgbClr val="0000FF"/>
                </a:solidFill>
                <a:latin typeface="+mn-lt"/>
              </a:rPr>
              <a:t>механическое</a:t>
            </a:r>
            <a:r>
              <a:rPr lang="ru-RU" sz="2400" b="1" dirty="0" err="1" smtClean="0">
                <a:solidFill>
                  <a:srgbClr val="0000FF"/>
                </a:solidFill>
                <a:latin typeface="+mn-lt"/>
              </a:rPr>
              <a:t>+</a:t>
            </a:r>
            <a:r>
              <a:rPr lang="ru-RU" sz="2400" b="1" u="sng" dirty="0" err="1" smtClean="0">
                <a:solidFill>
                  <a:srgbClr val="0000FF"/>
                </a:solidFill>
                <a:latin typeface="+mn-lt"/>
              </a:rPr>
              <a:t>тепловое</a:t>
            </a:r>
            <a:r>
              <a:rPr lang="ru-RU" sz="2400" b="1" dirty="0" err="1" smtClean="0">
                <a:solidFill>
                  <a:srgbClr val="0000FF"/>
                </a:solidFill>
                <a:latin typeface="+mn-lt"/>
              </a:rPr>
              <a:t>+</a:t>
            </a:r>
            <a:r>
              <a:rPr lang="ru-RU" sz="2400" b="1" u="sng" dirty="0" err="1" smtClean="0">
                <a:solidFill>
                  <a:srgbClr val="0000FF"/>
                </a:solidFill>
                <a:latin typeface="+mn-lt"/>
              </a:rPr>
              <a:t>физико-химическое</a:t>
            </a:r>
            <a:endParaRPr lang="ru-RU" sz="2400" b="1" u="sng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43702" y="1357298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285720" y="2571744"/>
            <a:ext cx="2589215" cy="649287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/>
            <a:r>
              <a:rPr lang="ru-RU" dirty="0" err="1" smtClean="0">
                <a:latin typeface="+mn-lt"/>
              </a:rPr>
              <a:t>Микромассаж</a:t>
            </a:r>
            <a:endParaRPr lang="ru-RU" dirty="0" smtClean="0">
              <a:latin typeface="+mn-lt"/>
            </a:endParaRPr>
          </a:p>
          <a:p>
            <a:pPr algn="ctr"/>
            <a:r>
              <a:rPr lang="ru-RU" dirty="0" smtClean="0">
                <a:latin typeface="+mn-lt"/>
              </a:rPr>
              <a:t> клеток и тканей</a:t>
            </a:r>
            <a:endParaRPr lang="ru-RU" dirty="0">
              <a:latin typeface="+mn-lt"/>
            </a:endParaRPr>
          </a:p>
        </p:txBody>
      </p:sp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285720" y="4143380"/>
            <a:ext cx="2786082" cy="71438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/>
            <a:r>
              <a:rPr lang="ru-RU" dirty="0" smtClean="0">
                <a:latin typeface="+mn-lt"/>
              </a:rPr>
              <a:t>Разрушение</a:t>
            </a:r>
          </a:p>
          <a:p>
            <a:pPr algn="ctr"/>
            <a:r>
              <a:rPr lang="ru-RU" dirty="0" err="1" smtClean="0">
                <a:latin typeface="+mn-lt"/>
              </a:rPr>
              <a:t>биомакромолекул</a:t>
            </a:r>
            <a:r>
              <a:rPr lang="ru-RU" dirty="0" smtClean="0"/>
              <a:t>,</a:t>
            </a:r>
          </a:p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357158" y="3357562"/>
            <a:ext cx="2643206" cy="500066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r>
              <a:rPr lang="ru-RU" dirty="0" smtClean="0">
                <a:latin typeface="+mn-lt"/>
              </a:rPr>
              <a:t>Перестройка  БМ</a:t>
            </a:r>
            <a:endParaRPr lang="ru-RU" dirty="0">
              <a:latin typeface="+mn-lt"/>
            </a:endParaRPr>
          </a:p>
        </p:txBody>
      </p:sp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285720" y="5715016"/>
            <a:ext cx="2786082" cy="785818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/>
            <a:r>
              <a:rPr lang="ru-RU" dirty="0" smtClean="0">
                <a:latin typeface="+mn-lt"/>
              </a:rPr>
              <a:t>Изменение</a:t>
            </a:r>
          </a:p>
          <a:p>
            <a:r>
              <a:rPr lang="ru-RU" dirty="0" smtClean="0">
                <a:latin typeface="+mn-lt"/>
              </a:rPr>
              <a:t>Проницаемости БМ</a:t>
            </a:r>
            <a:endParaRPr lang="ru-RU" dirty="0">
              <a:latin typeface="+mn-lt"/>
            </a:endParaRPr>
          </a:p>
        </p:txBody>
      </p:sp>
      <p:sp>
        <p:nvSpPr>
          <p:cNvPr id="13" name="AutoShape 14"/>
          <p:cNvSpPr>
            <a:spLocks noChangeArrowheads="1"/>
          </p:cNvSpPr>
          <p:nvPr/>
        </p:nvSpPr>
        <p:spPr bwMode="auto">
          <a:xfrm>
            <a:off x="4286248" y="2071678"/>
            <a:ext cx="219071" cy="1143008"/>
          </a:xfrm>
          <a:prstGeom prst="downArrow">
            <a:avLst>
              <a:gd name="adj1" fmla="val 50000"/>
              <a:gd name="adj2" fmla="val 35044"/>
            </a:avLst>
          </a:prstGeom>
          <a:gradFill rotWithShape="1">
            <a:gsLst>
              <a:gs pos="0">
                <a:srgbClr val="000076"/>
              </a:gs>
              <a:gs pos="50000">
                <a:srgbClr val="0000FF"/>
              </a:gs>
              <a:gs pos="100000">
                <a:srgbClr val="000076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428992" y="3214686"/>
            <a:ext cx="3429024" cy="1107996"/>
          </a:xfrm>
          <a:prstGeom prst="rect">
            <a:avLst/>
          </a:prstGeom>
          <a:solidFill>
            <a:srgbClr val="3CFC97"/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33%→</a:t>
            </a:r>
            <a:r>
              <a:rPr lang="ru-RU" sz="2400" b="1" dirty="0" smtClean="0">
                <a:solidFill>
                  <a:srgbClr val="0000FF"/>
                </a:solidFill>
                <a:latin typeface="+mn-lt"/>
              </a:rPr>
              <a:t>в тепло</a:t>
            </a:r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→</a:t>
            </a:r>
          </a:p>
          <a:p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ткани прогреваются</a:t>
            </a:r>
          </a:p>
          <a:p>
            <a:endParaRPr lang="ru-RU" dirty="0"/>
          </a:p>
        </p:txBody>
      </p:sp>
      <p:sp>
        <p:nvSpPr>
          <p:cNvPr id="15" name="AutoShape 14"/>
          <p:cNvSpPr>
            <a:spLocks noChangeArrowheads="1"/>
          </p:cNvSpPr>
          <p:nvPr/>
        </p:nvSpPr>
        <p:spPr bwMode="auto">
          <a:xfrm>
            <a:off x="7358083" y="2143116"/>
            <a:ext cx="285752" cy="571504"/>
          </a:xfrm>
          <a:prstGeom prst="downArrow">
            <a:avLst>
              <a:gd name="adj1" fmla="val 50000"/>
              <a:gd name="adj2" fmla="val 35044"/>
            </a:avLst>
          </a:prstGeom>
          <a:gradFill rotWithShape="1">
            <a:gsLst>
              <a:gs pos="0">
                <a:srgbClr val="000076"/>
              </a:gs>
              <a:gs pos="50000">
                <a:srgbClr val="0000FF"/>
              </a:gs>
              <a:gs pos="100000">
                <a:srgbClr val="000076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6572264" y="4071942"/>
            <a:ext cx="2286016" cy="2400657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>
              <a:buFontTx/>
              <a:buChar char="•"/>
            </a:pPr>
            <a:r>
              <a:rPr lang="ru-RU" dirty="0" smtClean="0"/>
              <a:t> </a:t>
            </a:r>
            <a:r>
              <a:rPr lang="ru-RU" sz="2200" dirty="0" smtClean="0">
                <a:solidFill>
                  <a:srgbClr val="0000FF"/>
                </a:solidFill>
                <a:latin typeface="+mn-lt"/>
              </a:rPr>
              <a:t>образование</a:t>
            </a:r>
          </a:p>
          <a:p>
            <a:r>
              <a:rPr lang="ru-RU" sz="2200" dirty="0" smtClean="0">
                <a:solidFill>
                  <a:srgbClr val="0000FF"/>
                </a:solidFill>
                <a:latin typeface="+mn-lt"/>
              </a:rPr>
              <a:t>биологически</a:t>
            </a:r>
          </a:p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+mn-lt"/>
              </a:rPr>
              <a:t>активных</a:t>
            </a:r>
          </a:p>
          <a:p>
            <a:pPr algn="ctr"/>
            <a:r>
              <a:rPr lang="ru-RU" sz="2200" dirty="0" smtClean="0">
                <a:solidFill>
                  <a:srgbClr val="0000FF"/>
                </a:solidFill>
                <a:latin typeface="+mn-lt"/>
              </a:rPr>
              <a:t>молекул</a:t>
            </a:r>
          </a:p>
          <a:p>
            <a:pPr>
              <a:buFontTx/>
              <a:buChar char="•"/>
            </a:pPr>
            <a:r>
              <a:rPr lang="ru-RU" sz="2200" dirty="0" smtClean="0">
                <a:solidFill>
                  <a:srgbClr val="0000FF"/>
                </a:solidFill>
                <a:latin typeface="+mn-lt"/>
              </a:rPr>
              <a:t>  </a:t>
            </a:r>
            <a:r>
              <a:rPr lang="ru-RU" sz="2200" u="sng" dirty="0" smtClean="0">
                <a:solidFill>
                  <a:srgbClr val="0000FF"/>
                </a:solidFill>
                <a:latin typeface="+mn-lt"/>
              </a:rPr>
              <a:t>активность</a:t>
            </a:r>
          </a:p>
          <a:p>
            <a:pPr algn="ctr"/>
            <a:r>
              <a:rPr lang="ru-RU" sz="2200" u="sng" dirty="0" smtClean="0">
                <a:solidFill>
                  <a:srgbClr val="0000FF"/>
                </a:solidFill>
                <a:latin typeface="+mn-lt"/>
              </a:rPr>
              <a:t>ферментов </a:t>
            </a:r>
          </a:p>
          <a:p>
            <a:endParaRPr lang="ru-RU" dirty="0"/>
          </a:p>
        </p:txBody>
      </p:sp>
      <p:sp>
        <p:nvSpPr>
          <p:cNvPr id="17" name="AutoShape 14"/>
          <p:cNvSpPr>
            <a:spLocks noChangeArrowheads="1"/>
          </p:cNvSpPr>
          <p:nvPr/>
        </p:nvSpPr>
        <p:spPr bwMode="auto">
          <a:xfrm>
            <a:off x="1071539" y="2143116"/>
            <a:ext cx="214314" cy="428628"/>
          </a:xfrm>
          <a:prstGeom prst="downArrow">
            <a:avLst>
              <a:gd name="adj1" fmla="val 50000"/>
              <a:gd name="adj2" fmla="val 37888"/>
            </a:avLst>
          </a:prstGeom>
          <a:gradFill rotWithShape="1">
            <a:gsLst>
              <a:gs pos="0">
                <a:srgbClr val="000076"/>
              </a:gs>
              <a:gs pos="50000">
                <a:srgbClr val="0000FF"/>
              </a:gs>
              <a:gs pos="100000">
                <a:srgbClr val="000076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6572264" y="2714620"/>
            <a:ext cx="2286016" cy="1323439"/>
          </a:xfrm>
          <a:prstGeom prst="rect">
            <a:avLst/>
          </a:prstGeom>
          <a:gradFill flip="none" rotWithShape="1">
            <a:gsLst>
              <a:gs pos="0">
                <a:srgbClr val="00CC99">
                  <a:tint val="66000"/>
                  <a:satMod val="160000"/>
                </a:srgbClr>
              </a:gs>
              <a:gs pos="50000">
                <a:srgbClr val="00CC99">
                  <a:tint val="44500"/>
                  <a:satMod val="160000"/>
                </a:srgbClr>
              </a:gs>
              <a:gs pos="100000">
                <a:srgbClr val="00CC99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00FF"/>
                </a:solidFill>
                <a:latin typeface="+mn-lt"/>
              </a:rPr>
              <a:t>Ионизация и диссоциация </a:t>
            </a:r>
            <a:r>
              <a:rPr lang="ru-RU" sz="2000" dirty="0" smtClean="0">
                <a:solidFill>
                  <a:srgbClr val="0000FF"/>
                </a:solidFill>
                <a:latin typeface="+mn-lt"/>
              </a:rPr>
              <a:t>молекул вещества</a:t>
            </a:r>
            <a:endParaRPr lang="ru-RU" sz="2000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20" name="AutoShape 14"/>
          <p:cNvSpPr>
            <a:spLocks noChangeArrowheads="1"/>
          </p:cNvSpPr>
          <p:nvPr/>
        </p:nvSpPr>
        <p:spPr bwMode="auto">
          <a:xfrm>
            <a:off x="7643834" y="3929066"/>
            <a:ext cx="214314" cy="293682"/>
          </a:xfrm>
          <a:prstGeom prst="downArrow">
            <a:avLst>
              <a:gd name="adj1" fmla="val 50000"/>
              <a:gd name="adj2" fmla="val 35044"/>
            </a:avLst>
          </a:prstGeom>
          <a:gradFill rotWithShape="1">
            <a:gsLst>
              <a:gs pos="0">
                <a:srgbClr val="000076"/>
              </a:gs>
              <a:gs pos="50000">
                <a:srgbClr val="0000FF"/>
              </a:gs>
              <a:gs pos="100000">
                <a:srgbClr val="000076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18" name="AutoShape 6"/>
          <p:cNvSpPr>
            <a:spLocks noChangeArrowheads="1"/>
          </p:cNvSpPr>
          <p:nvPr/>
        </p:nvSpPr>
        <p:spPr bwMode="auto">
          <a:xfrm>
            <a:off x="285720" y="5000636"/>
            <a:ext cx="3286148" cy="642942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/>
            <a:r>
              <a:rPr lang="ru-RU" dirty="0" smtClean="0">
                <a:latin typeface="+mn-lt"/>
              </a:rPr>
              <a:t>Разрушение</a:t>
            </a:r>
          </a:p>
          <a:p>
            <a:pPr algn="ctr"/>
            <a:r>
              <a:rPr lang="ru-RU" dirty="0" smtClean="0">
                <a:latin typeface="+mn-lt"/>
              </a:rPr>
              <a:t>клеток и микроорганизмов</a:t>
            </a:r>
            <a:endParaRPr lang="ru-RU" dirty="0">
              <a:latin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57620" y="4357694"/>
            <a:ext cx="2500330" cy="1877437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l="100000" b="100000"/>
            </a:path>
            <a:tileRect t="-100000" r="-100000"/>
          </a:gradFill>
        </p:spPr>
        <p:txBody>
          <a:bodyPr wrap="square" rtlCol="0">
            <a:spAutoFit/>
          </a:bodyPr>
          <a:lstStyle/>
          <a:p>
            <a:r>
              <a:rPr lang="ru-RU" sz="1400" i="1" u="sng" dirty="0" smtClean="0">
                <a:solidFill>
                  <a:srgbClr val="00CC99"/>
                </a:solidFill>
              </a:rPr>
              <a:t>Пример</a:t>
            </a:r>
            <a:r>
              <a:rPr lang="ru-RU" sz="1400" dirty="0" smtClean="0"/>
              <a:t>: </a:t>
            </a:r>
            <a:r>
              <a:rPr lang="ru-RU" sz="1400" dirty="0" smtClean="0">
                <a:solidFill>
                  <a:srgbClr val="0000FF"/>
                </a:solidFill>
              </a:rPr>
              <a:t>При облучении УЗ в течение 10 минут брюшной полости собаки </a:t>
            </a:r>
            <a:r>
              <a:rPr lang="ru-RU" sz="1400" b="1" dirty="0" smtClean="0">
                <a:solidFill>
                  <a:srgbClr val="0000FF"/>
                </a:solidFill>
              </a:rPr>
              <a:t>температура</a:t>
            </a:r>
            <a:r>
              <a:rPr lang="ru-RU" sz="1400" dirty="0" smtClean="0">
                <a:solidFill>
                  <a:srgbClr val="0000FF"/>
                </a:solidFill>
              </a:rPr>
              <a:t> печени </a:t>
            </a:r>
            <a:r>
              <a:rPr lang="ru-RU" sz="1400" b="1" dirty="0" smtClean="0">
                <a:solidFill>
                  <a:srgbClr val="0000FF"/>
                </a:solidFill>
              </a:rPr>
              <a:t>увеличилась </a:t>
            </a:r>
            <a:r>
              <a:rPr lang="ru-RU" sz="1400" dirty="0" smtClean="0">
                <a:solidFill>
                  <a:srgbClr val="0000FF"/>
                </a:solidFill>
              </a:rPr>
              <a:t>на  0,5 </a:t>
            </a:r>
            <a:r>
              <a:rPr lang="ru-RU" sz="1400" baseline="30000" dirty="0" smtClean="0">
                <a:solidFill>
                  <a:srgbClr val="0000FF"/>
                </a:solidFill>
              </a:rPr>
              <a:t>0 </a:t>
            </a:r>
            <a:r>
              <a:rPr lang="ru-RU" sz="1400" dirty="0" smtClean="0">
                <a:solidFill>
                  <a:srgbClr val="0000FF"/>
                </a:solidFill>
              </a:rPr>
              <a:t>С, в жировой ткани на 3</a:t>
            </a:r>
            <a:r>
              <a:rPr lang="ru-RU" sz="1400" baseline="30000" dirty="0" smtClean="0">
                <a:solidFill>
                  <a:srgbClr val="0000FF"/>
                </a:solidFill>
              </a:rPr>
              <a:t> 0 </a:t>
            </a:r>
            <a:r>
              <a:rPr lang="ru-RU" sz="1400" dirty="0" smtClean="0">
                <a:solidFill>
                  <a:srgbClr val="0000FF"/>
                </a:solidFill>
              </a:rPr>
              <a:t>С, а в мышечной на 5 </a:t>
            </a:r>
            <a:r>
              <a:rPr lang="ru-RU" sz="1400" baseline="30000" dirty="0" smtClean="0">
                <a:solidFill>
                  <a:srgbClr val="0000FF"/>
                </a:solidFill>
              </a:rPr>
              <a:t>0 </a:t>
            </a:r>
            <a:r>
              <a:rPr lang="ru-RU" sz="1400" dirty="0" smtClean="0">
                <a:solidFill>
                  <a:srgbClr val="0000FF"/>
                </a:solidFill>
              </a:rPr>
              <a:t>С</a:t>
            </a:r>
            <a:r>
              <a:rPr lang="ru-RU" dirty="0" smtClean="0">
                <a:solidFill>
                  <a:srgbClr val="0000FF"/>
                </a:solidFill>
              </a:rPr>
              <a:t>. 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3" name="Стрелка вниз 22"/>
          <p:cNvSpPr/>
          <p:nvPr/>
        </p:nvSpPr>
        <p:spPr>
          <a:xfrm rot="10800000">
            <a:off x="6858016" y="5357826"/>
            <a:ext cx="71438" cy="500066"/>
          </a:xfrm>
          <a:prstGeom prst="downArrow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20" y="428604"/>
            <a:ext cx="8501122" cy="5693866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  <a:latin typeface="+mn-lt"/>
              </a:rPr>
              <a:t> </a:t>
            </a:r>
            <a:r>
              <a:rPr lang="ru-RU" sz="2800" b="1" u="sng" dirty="0" smtClean="0">
                <a:solidFill>
                  <a:srgbClr val="0000FF"/>
                </a:solidFill>
                <a:latin typeface="+mn-lt"/>
              </a:rPr>
              <a:t>Механическое действие </a:t>
            </a:r>
            <a:r>
              <a:rPr lang="ru-RU" sz="2800" dirty="0" smtClean="0">
                <a:solidFill>
                  <a:srgbClr val="0000FF"/>
                </a:solidFill>
                <a:latin typeface="+mn-lt"/>
              </a:rPr>
              <a:t>связано с </a:t>
            </a:r>
            <a:r>
              <a:rPr lang="ru-RU" sz="2800" b="1" dirty="0" smtClean="0">
                <a:solidFill>
                  <a:srgbClr val="0000FF"/>
                </a:solidFill>
                <a:latin typeface="+mn-lt"/>
              </a:rPr>
              <a:t>деформацией</a:t>
            </a:r>
            <a:r>
              <a:rPr lang="ru-RU" sz="2800" dirty="0" smtClean="0">
                <a:solidFill>
                  <a:srgbClr val="0000FF"/>
                </a:solidFill>
                <a:latin typeface="+mn-lt"/>
              </a:rPr>
              <a:t> микроструктуры вещества, вследствие </a:t>
            </a:r>
            <a:r>
              <a:rPr lang="ru-RU" sz="2800" u="sng" dirty="0" smtClean="0">
                <a:solidFill>
                  <a:srgbClr val="0000FF"/>
                </a:solidFill>
                <a:latin typeface="+mn-lt"/>
              </a:rPr>
              <a:t>периодического сближения и отдаления </a:t>
            </a:r>
            <a:r>
              <a:rPr lang="ru-RU" sz="2800" dirty="0" smtClean="0">
                <a:solidFill>
                  <a:srgbClr val="0000FF"/>
                </a:solidFill>
                <a:latin typeface="+mn-lt"/>
              </a:rPr>
              <a:t>микрочастиц вещества.</a:t>
            </a:r>
          </a:p>
          <a:p>
            <a:endParaRPr lang="ru-RU" sz="2800" dirty="0" smtClean="0">
              <a:solidFill>
                <a:srgbClr val="0000FF"/>
              </a:solidFill>
              <a:latin typeface="+mn-lt"/>
            </a:endParaRPr>
          </a:p>
          <a:p>
            <a:r>
              <a:rPr lang="ru-RU" sz="2800" i="1" u="sng" dirty="0" smtClean="0">
                <a:solidFill>
                  <a:srgbClr val="00CC99"/>
                </a:solidFill>
                <a:latin typeface="+mn-lt"/>
              </a:rPr>
              <a:t>Например</a:t>
            </a:r>
            <a:r>
              <a:rPr lang="ru-RU" sz="2800" dirty="0" smtClean="0">
                <a:solidFill>
                  <a:srgbClr val="0000FF"/>
                </a:solidFill>
                <a:latin typeface="+mn-lt"/>
              </a:rPr>
              <a:t>, в жидкости УЗ волна  вызывает разрыв ее целостности с образованием полостей. </a:t>
            </a:r>
          </a:p>
          <a:p>
            <a:r>
              <a:rPr lang="ru-RU" sz="2800" dirty="0" smtClean="0">
                <a:solidFill>
                  <a:srgbClr val="0000FF"/>
                </a:solidFill>
                <a:latin typeface="+mn-lt"/>
              </a:rPr>
              <a:t>      Это </a:t>
            </a:r>
            <a:r>
              <a:rPr lang="ru-RU" sz="2800" b="1" u="sng" dirty="0" smtClean="0">
                <a:solidFill>
                  <a:srgbClr val="0000FF"/>
                </a:solidFill>
                <a:latin typeface="+mn-lt"/>
              </a:rPr>
              <a:t>кавитация.</a:t>
            </a:r>
            <a:r>
              <a:rPr lang="ru-RU" sz="2800" b="1" dirty="0" smtClean="0">
                <a:solidFill>
                  <a:srgbClr val="0000FF"/>
                </a:solidFill>
                <a:latin typeface="+mn-lt"/>
              </a:rPr>
              <a:t> </a:t>
            </a:r>
            <a:r>
              <a:rPr lang="ru-RU" sz="2800" dirty="0" smtClean="0">
                <a:solidFill>
                  <a:srgbClr val="0000FF"/>
                </a:solidFill>
                <a:latin typeface="+mn-lt"/>
              </a:rPr>
              <a:t>Это</a:t>
            </a:r>
            <a:r>
              <a:rPr lang="ru-RU" sz="2800" b="1" dirty="0" smtClean="0">
                <a:solidFill>
                  <a:srgbClr val="0000FF"/>
                </a:solidFill>
                <a:latin typeface="+mn-lt"/>
              </a:rPr>
              <a:t> энергетически невыгодное состояние </a:t>
            </a:r>
            <a:r>
              <a:rPr lang="ru-RU" sz="2800" dirty="0" smtClean="0">
                <a:solidFill>
                  <a:srgbClr val="0000FF"/>
                </a:solidFill>
                <a:latin typeface="+mn-lt"/>
              </a:rPr>
              <a:t>жидкостей, поэтому полости быстро </a:t>
            </a:r>
            <a:r>
              <a:rPr lang="ru-RU" sz="2800" b="1" dirty="0" smtClean="0">
                <a:solidFill>
                  <a:srgbClr val="0000FF"/>
                </a:solidFill>
                <a:latin typeface="+mn-lt"/>
              </a:rPr>
              <a:t>закрываются</a:t>
            </a:r>
            <a:r>
              <a:rPr lang="ru-RU" sz="2800" dirty="0" smtClean="0">
                <a:solidFill>
                  <a:srgbClr val="0000FF"/>
                </a:solidFill>
                <a:latin typeface="+mn-lt"/>
              </a:rPr>
              <a:t> </a:t>
            </a:r>
            <a:r>
              <a:rPr lang="ru-RU" sz="2800" b="1" dirty="0" smtClean="0">
                <a:solidFill>
                  <a:srgbClr val="0000FF"/>
                </a:solidFill>
                <a:latin typeface="+mn-lt"/>
              </a:rPr>
              <a:t>с выделением большого количества энергии.</a:t>
            </a:r>
            <a:endParaRPr lang="ru-RU" sz="2800" b="1" dirty="0">
              <a:solidFill>
                <a:srgbClr val="0000FF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571480"/>
            <a:ext cx="8429684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u="sng" dirty="0" smtClean="0">
                <a:solidFill>
                  <a:srgbClr val="0000FF"/>
                </a:solidFill>
                <a:latin typeface="+mn-lt"/>
              </a:rPr>
              <a:t>Кавитация –</a:t>
            </a:r>
            <a:r>
              <a:rPr lang="ru-RU" sz="3200" b="1" dirty="0" smtClean="0">
                <a:solidFill>
                  <a:srgbClr val="0000FF"/>
                </a:solidFill>
                <a:latin typeface="+mn-lt"/>
              </a:rPr>
              <a:t> разрыв </a:t>
            </a:r>
            <a:r>
              <a:rPr lang="ru-RU" sz="3200" b="1" dirty="0" err="1" smtClean="0">
                <a:solidFill>
                  <a:srgbClr val="0000FF"/>
                </a:solidFill>
                <a:latin typeface="+mn-lt"/>
              </a:rPr>
              <a:t>сплошности</a:t>
            </a:r>
            <a:r>
              <a:rPr lang="ru-RU" sz="3200" b="1" dirty="0" smtClean="0">
                <a:solidFill>
                  <a:srgbClr val="0000FF"/>
                </a:solidFill>
                <a:latin typeface="+mn-lt"/>
              </a:rPr>
              <a:t> жидкости.</a:t>
            </a:r>
          </a:p>
          <a:p>
            <a:r>
              <a:rPr lang="ru-RU" sz="2400" b="1" dirty="0" smtClean="0">
                <a:solidFill>
                  <a:srgbClr val="0000FF"/>
                </a:solidFill>
                <a:latin typeface="+mn-lt"/>
              </a:rPr>
              <a:t>Возникновение в жидкости, облучаемой УЗ, пульсирующих и захлопывающихся пузырьков.</a:t>
            </a:r>
            <a:endParaRPr lang="ru-RU" sz="2400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3" name="AutoShape 6"/>
          <p:cNvSpPr>
            <a:spLocks noChangeArrowheads="1"/>
          </p:cNvSpPr>
          <p:nvPr/>
        </p:nvSpPr>
        <p:spPr bwMode="auto">
          <a:xfrm>
            <a:off x="357158" y="3143248"/>
            <a:ext cx="3143272" cy="1714501"/>
          </a:xfrm>
          <a:prstGeom prst="roundRect">
            <a:avLst>
              <a:gd name="adj" fmla="val 13991"/>
            </a:avLst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/>
            <a:r>
              <a:rPr lang="ru-RU" sz="3200" dirty="0">
                <a:latin typeface="+mn-lt"/>
              </a:rPr>
              <a:t>Заполнены</a:t>
            </a:r>
          </a:p>
          <a:p>
            <a:pPr algn="ctr"/>
            <a:r>
              <a:rPr lang="ru-RU" sz="3200" dirty="0">
                <a:latin typeface="+mn-lt"/>
              </a:rPr>
              <a:t>паром или</a:t>
            </a:r>
          </a:p>
          <a:p>
            <a:pPr algn="ctr"/>
            <a:r>
              <a:rPr lang="ru-RU" sz="3200" dirty="0">
                <a:latin typeface="+mn-lt"/>
              </a:rPr>
              <a:t> газом</a:t>
            </a:r>
          </a:p>
          <a:p>
            <a:pPr algn="ctr"/>
            <a:endParaRPr lang="ru-RU" dirty="0"/>
          </a:p>
        </p:txBody>
      </p:sp>
      <p:sp>
        <p:nvSpPr>
          <p:cNvPr id="4" name="AutoShape 6"/>
          <p:cNvSpPr>
            <a:spLocks noChangeArrowheads="1"/>
          </p:cNvSpPr>
          <p:nvPr/>
        </p:nvSpPr>
        <p:spPr bwMode="auto">
          <a:xfrm>
            <a:off x="5286380" y="2357430"/>
            <a:ext cx="3714776" cy="1928815"/>
          </a:xfrm>
          <a:prstGeom prst="roundRect">
            <a:avLst>
              <a:gd name="adj" fmla="val 13991"/>
            </a:avLst>
          </a:prstGeom>
          <a:solidFill>
            <a:srgbClr val="3BFDB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/>
            <a:r>
              <a:rPr lang="ru-RU" sz="3200" dirty="0" smtClean="0">
                <a:latin typeface="+mn-lt"/>
              </a:rPr>
              <a:t> Пузырьки </a:t>
            </a:r>
          </a:p>
          <a:p>
            <a:pPr algn="ctr"/>
            <a:r>
              <a:rPr lang="ru-RU" sz="3200" dirty="0" smtClean="0">
                <a:latin typeface="+mn-lt"/>
              </a:rPr>
              <a:t>существуют</a:t>
            </a:r>
          </a:p>
          <a:p>
            <a:pPr algn="ctr"/>
            <a:r>
              <a:rPr lang="ru-RU" sz="3200" dirty="0" smtClean="0">
                <a:latin typeface="+mn-lt"/>
              </a:rPr>
              <a:t>недолго</a:t>
            </a:r>
            <a:endParaRPr lang="ru-RU" sz="3200" dirty="0">
              <a:latin typeface="+mn-lt"/>
            </a:endParaRPr>
          </a:p>
          <a:p>
            <a:pPr algn="ctr"/>
            <a:endParaRPr lang="ru-RU" dirty="0"/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285720" y="5072074"/>
            <a:ext cx="5000660" cy="1357322"/>
          </a:xfrm>
          <a:prstGeom prst="roundRect">
            <a:avLst>
              <a:gd name="adj" fmla="val 25627"/>
            </a:avLst>
          </a:prstGeo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/>
            <a:r>
              <a:rPr lang="ru-RU" sz="3200" dirty="0" smtClean="0"/>
              <a:t> </a:t>
            </a:r>
            <a:endParaRPr lang="ru-RU" sz="2800" dirty="0" smtClean="0">
              <a:latin typeface="+mn-lt"/>
            </a:endParaRPr>
          </a:p>
          <a:p>
            <a:pPr algn="ctr"/>
            <a:r>
              <a:rPr lang="ru-RU" sz="2800" dirty="0" smtClean="0">
                <a:latin typeface="+mn-lt"/>
              </a:rPr>
              <a:t>Выделяется значительная</a:t>
            </a:r>
          </a:p>
          <a:p>
            <a:pPr algn="ctr"/>
            <a:r>
              <a:rPr lang="ru-RU" sz="2800" dirty="0" smtClean="0">
                <a:latin typeface="+mn-lt"/>
              </a:rPr>
              <a:t>энергия</a:t>
            </a:r>
          </a:p>
          <a:p>
            <a:pPr algn="ctr"/>
            <a:endParaRPr lang="ru-RU" sz="3200" dirty="0"/>
          </a:p>
          <a:p>
            <a:pPr algn="ctr"/>
            <a:endParaRPr lang="ru-RU" dirty="0"/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5429256" y="4857760"/>
            <a:ext cx="3357586" cy="1500198"/>
          </a:xfrm>
          <a:prstGeom prst="roundRect">
            <a:avLst>
              <a:gd name="adj" fmla="val 13991"/>
            </a:avLst>
          </a:prstGeom>
          <a:gradFill flip="none" rotWithShape="1">
            <a:gsLst>
              <a:gs pos="0">
                <a:schemeClr val="accent1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1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1">
                  <a:lumMod val="40000"/>
                  <a:lumOff val="60000"/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/>
            <a:r>
              <a:rPr lang="ru-RU" sz="3200" dirty="0" smtClean="0"/>
              <a:t>   </a:t>
            </a:r>
          </a:p>
          <a:p>
            <a:pPr algn="ctr"/>
            <a:endParaRPr lang="ru-RU" sz="3200" dirty="0" smtClean="0"/>
          </a:p>
          <a:p>
            <a:pPr algn="ctr"/>
            <a:endParaRPr lang="ru-RU" sz="3200" dirty="0"/>
          </a:p>
          <a:p>
            <a:pPr algn="ctr"/>
            <a:r>
              <a:rPr lang="ru-RU" sz="3200" dirty="0" smtClean="0">
                <a:latin typeface="+mn-lt"/>
              </a:rPr>
              <a:t>вещество</a:t>
            </a:r>
          </a:p>
          <a:p>
            <a:pPr algn="ctr"/>
            <a:r>
              <a:rPr lang="ru-RU" dirty="0" smtClean="0">
                <a:latin typeface="+mn-lt"/>
              </a:rPr>
              <a:t> </a:t>
            </a:r>
          </a:p>
          <a:p>
            <a:pPr algn="ctr"/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500694" y="5214950"/>
            <a:ext cx="32861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+mn-lt"/>
              </a:rPr>
              <a:t>Разогревается</a:t>
            </a:r>
            <a:endParaRPr lang="ru-RU" sz="2800" dirty="0">
              <a:latin typeface="+mn-lt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rot="5400000">
            <a:off x="3786976" y="3785396"/>
            <a:ext cx="2571768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>
            <a:stCxn id="3" idx="3"/>
          </p:cNvCxnSpPr>
          <p:nvPr/>
        </p:nvCxnSpPr>
        <p:spPr>
          <a:xfrm>
            <a:off x="3500430" y="4000499"/>
            <a:ext cx="1785950" cy="1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857488" y="1071546"/>
            <a:ext cx="2214578" cy="15001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143504" y="5072074"/>
            <a:ext cx="285752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857488" y="1142984"/>
            <a:ext cx="5929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CC99"/>
                </a:solidFill>
              </a:rPr>
              <a:t>(  </a:t>
            </a:r>
            <a:r>
              <a:rPr lang="ru-RU" dirty="0" err="1" smtClean="0">
                <a:solidFill>
                  <a:srgbClr val="00CC99"/>
                </a:solidFill>
              </a:rPr>
              <a:t>Латин</a:t>
            </a:r>
            <a:r>
              <a:rPr lang="ru-RU" dirty="0" smtClean="0">
                <a:solidFill>
                  <a:srgbClr val="00CC99"/>
                </a:solidFill>
              </a:rPr>
              <a:t>. </a:t>
            </a:r>
            <a:r>
              <a:rPr lang="ru-RU" dirty="0" err="1" smtClean="0">
                <a:solidFill>
                  <a:srgbClr val="00CC99"/>
                </a:solidFill>
              </a:rPr>
              <a:t>cavitas</a:t>
            </a:r>
            <a:r>
              <a:rPr lang="ru-RU" dirty="0" smtClean="0">
                <a:solidFill>
                  <a:srgbClr val="00CC99"/>
                </a:solidFill>
              </a:rPr>
              <a:t>  - пустота, пузырьки). </a:t>
            </a:r>
            <a:endParaRPr lang="ru-RU" dirty="0">
              <a:solidFill>
                <a:srgbClr val="00CC99"/>
              </a:solidFill>
            </a:endParaRPr>
          </a:p>
        </p:txBody>
      </p:sp>
      <p:sp>
        <p:nvSpPr>
          <p:cNvPr id="128002" name="AutoShape 2" descr="data:image/jpg;base64,/9j/4AAQSkZJRgABAQAAAQABAAD/2wBDAAkGBwgHBgkIBwgKCgkLDRYPDQwMDRsUFRAWIB0iIiAdHx8kKDQsJCYxJx8fLT0tMTU3Ojo6Iys/RD84QzQ5Ojf/2wBDAQoKCg0MDRoPDxo3JR8lNzc3Nzc3Nzc3Nzc3Nzc3Nzc3Nzc3Nzc3Nzc3Nzc3Nzc3Nzc3Nzc3Nzc3Nzc3Nzc3Nzf/wAARCABKAIYDASIAAhEBAxEB/8QAGwAAAgIDAQAAAAAAAAAAAAAAAAQFBgECAwf/xAA7EAACAgEDAgUBBwEECwEAAAABAgMRBAAFIRIxBhMiQVFhBxQyQnGBkSMVM6GxFhckQ1JUYnKSstHw/8QAFAEBAAAAAAAAAAAAAAAAAAAAAP/EABQRAQAAAAAAAAAAAAAAAAAAAAD/2gAMAwEAAhEDEQA/APcdGjtqOyNzWHd0wQ6F2xXmEX52ogWPp3H61oJHRqJ/ttWx2ePGmeUIzLCFIYkdNDn3PmL81zfIrT2DlDLxll6Shsqyn8rAkML96IIvse40DGjWLHyNZ0Bo0a0aWNHVHdVd76VJ5au9aDfRrUugUsWAVe5J4GsqysAykEEWCPfQZ0axei//ANWgj95z2wo0VBTSHhyAQKZb/eia13wMkT4Uc0jKG5VzRUdQNNV+1g1qF8atJHj4MkEbSSHKWMADtYPP8ga28QSNg7Vi4OMjySyOqKFHPp5v+en+dBM42ZHkTyxxWRGFPmAgq3VfY/tpnVTwWzUl3Hb8WN4MmDyHaZlBRlayQnfqYKCOwFgdgeG5cjeZsCOdVXGlASVovS7NwSY+exJ6QT7c1oLDo1yxjK2PGcgKJSo6wvYNXNfvo0Fb8dx7s+Pif2P4gTZ28xg7NCknm+mwPV8USa9r71qjQNvk2cHi+0KGfIjEkRcbfGGWmAKfPfpv6jvXOvRPFszQ4+MVm8u5CK81Y+qkY9yD8e3681qg4e5mTc545c0yxI8qgncY2Cgsvsqcd7pr/c8AO64viduE8fyetrAG1IpPf4Hfj/P41xO378Rb/aFuCoAGtcEKAh5vjiqs32oN8cy65qglvNtRRZPvhILHgCug2eWA79l78Xhsp+pAGHeqGfKepxXwlEglR35LAd+wQ8mz72qOx8eb9ahmN4rACrq67dj/AOLfGndr8db/ALMz4niPbH3SGCwdw2wAvQ95IeCp7H27jjnXU5CgoE63BJVP9syKNUAbCXz6TxRIJI4PEX4kmhn2WRZp0VXCoGkyInADMFsGTyyPST+YDn4IbQWvG+1TwbN6ZN3GPJ2aPIgkjZT8G1r/AB1H77428N5e64KLv+2NtzwZMeUeu3XqUBa/Xn29tQswg+7RpePKvSQOudGHJA/NLJ7MDXPYUGI1rt+PGdxdYo8KR44ZmH9OGQekoSR0C7N9+b7AgngHv9NfB4x5MSbfJc6Ni4EGJiylmQlCB1VdnoJYgjqLMePZzb/F28thrB4e8IbtmEsSk2cv3OJQTwAGJ9IFAAH29tSMeVMk8Z2+aJBlShY4FroUqPYqaKlu9c1Y9VeluTAZ/OEjNkQzSBz57yRdAA6upj0kBqevy/hWqI4Ct5eN443PNhxt73/H2aOcisfaYg0lE0B1sQbvv03Q5NDUXl+C9uw9yzvPn3CfCgxwvXJlyNL5nUAzlUZePUoA4uyea1d1xikOZj5eSkTz9JtMrpaN7H4rB9TdQsgUa7D3JUaUSR4JwIWktOtntip9XS6AEAjjm/0omwFRXwMmPlyPtX3qGRQn3jpyTkFUcASRi2uiHf26qQENzybb4P22M5S4eHLkYM8aQ7jgPkSXFKh6geq+si+4W/f41c8jCieWWUY2OVkt5FnBeh1NYoE0QzMSR8/rrWJ1zheQu3ZWOrEyhGadU92teBx0lVNE/wCRCsYv2c+FsiPILbFIvV0NQypQ0fe6JIoELY6q/FzXNc8b7LfDM0jRpgy44kWh5kzuQaBoFZeeDd0Bqxx4ojzMlsXGwseRYgTI8SB42qmNil4HN9uPfT33iGSeGSPKwI5ntIzNCL6l79I6lPT2I5J9XfQWBFCIFHYCtGhL6R1EE+5ArRoILxeZFxsUxiQDzqdkdFIXpb3b9u3ar9tUXEy5vvkwbKzFRvOAIysWlJKEha7cngMbvV88WYwmxsaTpZjFN1ehUY10t/xg+9Hjnj4vVJ2/bMlNznmOPkRW0nS6w4qgglaPUgsi/dufe9A+2UI1dnnmoD/nYAoF3X0Fd/kL24A1ibKjPX/UmJsDpfPitjzdj27sPoLHsuu8cOQSoWLI4IZVVIASxonuvz1D54bsVI1ukGWW9MeU1mx0yY/N37dJu+4/UjkEkgh99gLOoyjJbUQ+6KA3e7q+Oe31NAUAI3fJXbbzNAMmRY8iM+nMyZB+IL3Wua9gRyCLIoLYPu+bf9MZVl7JbJjoc/RDfN+18E82brO/52PLNLs8KSbjuUisgxcONsp4wen8byelQBfFewsGgQDskvXBGQSWaNSCciieOf8Af3zfb6frrlHHO+Zj/dVm6o45WEcDuCwIUCyshNc9QojkDuOQxheG/GuRAieTtO3Qgfgnnkmc/qsfTH9KAArjtpbM8PeJdv3bAxn33all3DzYh07Z6enotuo3dEUP1rQWpMqF2mhLzKYEJEkk8kjMPUA5UEE2V4q76155rXHojWaFfR5Ui2zeTKOnpLBgVL2enoo9qBHHOkINo8XJBDk7bm+HN0ToZSsiSLG55WwQSCasG/e+55HHH3DxHsM6T7j4Qz544y/O25iTKA3sI6DVdmv3PYUE2YcLIxxPBhSZHpsMyNTAsVY2FP4epTVHseDROh9uhWBZzFHEH6WWIYqXGWKgKSSC3N8CuAQRZrUHh+Ntoz86fFG5thGZW8zG3FWx3iokqPUeiuy0K4786czcqRNrxsefHIBpY5VBnRmUE+rptQCOq/jkE+q9BK4u3Y0o9cAkteFkx1VqNfhN+pgouwTRBNHq1iLFxslReC0LKSS74sa+pgpCDqurJ4DAkXVjUfkbgMVY58jJkWDcMgQK8WVIxhssobsOKHBbvVjpvhlcjHyUhzYzJNNCBjssk8XUV8s25Y3dBiWXt1CzwCSHXHxMeGaUHDXJUICZIoISQP6gDEEKCtAVQNkDuNYk2fFyDEZsCaZ4TSkQ4jeWSoJIDc88DnnXDY8vHgxGeXHXCEYUnGky4yVUSuQeuxZvmie13eurb1trhnmy4TIvcruqKGJPqIXzfSK4HNgE/HIW+L+7XgjjsdGiHp8teg2tCjd2P199Ggg/FvhiPxPDjQy7luOCsDl7wZvLL2Komj9f51Tsj7OsaHdsXEk3jxHNjPBLJLkNuCgxkFa/LZHLX+q69Q0plYEWVMJJi5AhkhKBqDK/Tfbm/SP5Ogo+P9mmy5uOssO/+IJoZBww3DhuT/0866H7Jdjb+83HfH+jZ5/+aumBgQ4AlEAIWRg1fFKqgD9lHfTeg8//ANUPhevX/aL/APdmsdWvw74d2vw3gDD2nFWGMm3JJZnPyzHknUrpCXeNvhmmimyo43h/vPMPSBx1dzweCDx2sfOgf1XczdsPIDyuuWDitKvlxL6pKbym6a9wx4ANkg0CRqUfdsBOnqyovW/QpDXbcccfqDqBVsuLcMkjNw2nlkCCfywW/GD5AIJIAU9yp5YnQO7F9zx8/JxsZMlWJIHnDioyAek129YNkkksfg1P1qGQz4WVNmbhmQnDPWepgAIh1KEUH9Lu/eq+rB33bP6XTmRN5sgiToPVbEA1x24IN9heg23bZds3mAwbrgY+XGRVTRhq/Q9x+2q2Psr8FhWVdmAVu6jKmr/31aG3LEWeKDz1MsrMiKttyos3XahXf50yrq5IVgSvcA9tB53uvgjwxseTitt2zoj5bNBOTPK1wsOlxyx7hiPn6jXHxL4K8M+H8SHI2rZUGVLL5XUZ5WpCjB+7H8tj99WPxRHLk7gkSqWCxL5Y7Asz0ef2X+frpvxHt2RnvjtEqtHH1dS36j1ULr6UP8dBTcrwL4R23c9xnzfDuOdtix4DCI5nZy7Mwb09XvwBz+U8c8z+H9n/AIInh68bZMOSMMy2GZqIPSRd9wQR+2pSCfFgyIos941yJMWC45ENgjr5JPHc1+tfI0xg5+2QxQQYsoEcgDxkkkMGY03Ue/U3vfJYd7Ggkoo0hiSKJQqIoVVHYAdho1vo0Bo0aNAaNGjQGk22vBaQyNiwl2YsWKDkmrP+A/jTmjQRmTsO3T4ZxfuyRxkkjygFK9XDUfaxwfkEj312y9qwsuB4ZsdCrqysQoDeodJojkEji/jTujQRmJseFix9CoXXqdyJDYJZgxJHYngUf/p1vkbNgzQPCIEiV76jEoQ811cj5oA/I41IaNAlk7Xh5MUkckCASCmKL0kiwTyPmhrOJtuPhzSzQBg8puQlieo8cn68ac0aBfJw4cl43lUl4yCrAkEUyt7e1qv8aY0aNBAb9i5r50GTi4sUsUIVmWyHmcN6FsdlU+vni64+NJ490hZJExcfyo5nPlxrTupYdF1dUSzGu/HFkjVi1j30AO2jWdGg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334963"/>
            <a:ext cx="1276350" cy="704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8004" name="AutoShape 4" descr="data:image/jpg;base64,/9j/4AAQSkZJRgABAQAAAQABAAD/2wBDAAkGBwgHBgkIBwgKCgkLDRYPDQwMDRsUFRAWIB0iIiAdHx8kKDQsJCYxJx8fLT0tMTU3Ojo6Iys/RD84QzQ5Ojf/2wBDAQoKCg0MDRoPDxo3JR8lNzc3Nzc3Nzc3Nzc3Nzc3Nzc3Nzc3Nzc3Nzc3Nzc3Nzc3Nzc3Nzc3Nzc3Nzc3Nzc3Nzf/wAARCABKAIYDASIAAhEBAxEB/8QAGwAAAgIDAQAAAAAAAAAAAAAAAAQFBgECAwf/xAA7EAACAgEDAgUBBwEECwEAAAABAgMRBAAFIRIxBhMiQVFhBxQyQnGBkSMVM6GxFhckQ1JUYnKSstHw/8QAFAEBAAAAAAAAAAAAAAAAAAAAAP/EABQRAQAAAAAAAAAAAAAAAAAAAAD/2gAMAwEAAhEDEQA/APcdGjtqOyNzWHd0wQ6F2xXmEX52ogWPp3H61oJHRqJ/ttWx2ePGmeUIzLCFIYkdNDn3PmL81zfIrT2DlDLxll6Shsqyn8rAkML96IIvse40DGjWLHyNZ0Bo0a0aWNHVHdVd76VJ5au9aDfRrUugUsWAVe5J4GsqysAykEEWCPfQZ0axei//ANWgj95z2wo0VBTSHhyAQKZb/eia13wMkT4Uc0jKG5VzRUdQNNV+1g1qF8atJHj4MkEbSSHKWMADtYPP8ga28QSNg7Vi4OMjySyOqKFHPp5v+en+dBM42ZHkTyxxWRGFPmAgq3VfY/tpnVTwWzUl3Hb8WN4MmDyHaZlBRlayQnfqYKCOwFgdgeG5cjeZsCOdVXGlASVovS7NwSY+exJ6QT7c1oLDo1yxjK2PGcgKJSo6wvYNXNfvo0Fb8dx7s+Pif2P4gTZ28xg7NCknm+mwPV8USa9r71qjQNvk2cHi+0KGfIjEkRcbfGGWmAKfPfpv6jvXOvRPFszQ4+MVm8u5CK81Y+qkY9yD8e3681qg4e5mTc545c0yxI8qgncY2Cgsvsqcd7pr/c8AO64viduE8fyetrAG1IpPf4Hfj/P41xO378Rb/aFuCoAGtcEKAh5vjiqs32oN8cy65qglvNtRRZPvhILHgCug2eWA79l78Xhsp+pAGHeqGfKepxXwlEglR35LAd+wQ8mz72qOx8eb9ahmN4rACrq67dj/AOLfGndr8db/ALMz4niPbH3SGCwdw2wAvQ95IeCp7H27jjnXU5CgoE63BJVP9syKNUAbCXz6TxRIJI4PEX4kmhn2WRZp0VXCoGkyInADMFsGTyyPST+YDn4IbQWvG+1TwbN6ZN3GPJ2aPIgkjZT8G1r/AB1H77428N5e64KLv+2NtzwZMeUeu3XqUBa/Xn29tQswg+7RpePKvSQOudGHJA/NLJ7MDXPYUGI1rt+PGdxdYo8KR44ZmH9OGQekoSR0C7N9+b7AgngHv9NfB4x5MSbfJc6Ni4EGJiylmQlCB1VdnoJYgjqLMePZzb/F28thrB4e8IbtmEsSk2cv3OJQTwAGJ9IFAAH29tSMeVMk8Z2+aJBlShY4FroUqPYqaKlu9c1Y9VeluTAZ/OEjNkQzSBz57yRdAA6upj0kBqevy/hWqI4Ct5eN443PNhxt73/H2aOcisfaYg0lE0B1sQbvv03Q5NDUXl+C9uw9yzvPn3CfCgxwvXJlyNL5nUAzlUZePUoA4uyea1d1xikOZj5eSkTz9JtMrpaN7H4rB9TdQsgUa7D3JUaUSR4JwIWktOtntip9XS6AEAjjm/0omwFRXwMmPlyPtX3qGRQn3jpyTkFUcASRi2uiHf26qQENzybb4P22M5S4eHLkYM8aQ7jgPkSXFKh6geq+si+4W/f41c8jCieWWUY2OVkt5FnBeh1NYoE0QzMSR8/rrWJ1zheQu3ZWOrEyhGadU92teBx0lVNE/wCRCsYv2c+FsiPILbFIvV0NQypQ0fe6JIoELY6q/FzXNc8b7LfDM0jRpgy44kWh5kzuQaBoFZeeDd0Bqxx4ojzMlsXGwseRYgTI8SB42qmNil4HN9uPfT33iGSeGSPKwI5ntIzNCL6l79I6lPT2I5J9XfQWBFCIFHYCtGhL6R1EE+5ArRoILxeZFxsUxiQDzqdkdFIXpb3b9u3ar9tUXEy5vvkwbKzFRvOAIysWlJKEha7cngMbvV88WYwmxsaTpZjFN1ehUY10t/xg+9Hjnj4vVJ2/bMlNznmOPkRW0nS6w4qgglaPUgsi/dufe9A+2UI1dnnmoD/nYAoF3X0Fd/kL24A1ibKjPX/UmJsDpfPitjzdj27sPoLHsuu8cOQSoWLI4IZVVIASxonuvz1D54bsVI1ukGWW9MeU1mx0yY/N37dJu+4/UjkEkgh99gLOoyjJbUQ+6KA3e7q+Oe31NAUAI3fJXbbzNAMmRY8iM+nMyZB+IL3Wua9gRyCLIoLYPu+bf9MZVl7JbJjoc/RDfN+18E82brO/52PLNLs8KSbjuUisgxcONsp4wen8byelQBfFewsGgQDskvXBGQSWaNSCciieOf8Af3zfb6frrlHHO+Zj/dVm6o45WEcDuCwIUCyshNc9QojkDuOQxheG/GuRAieTtO3Qgfgnnkmc/qsfTH9KAArjtpbM8PeJdv3bAxn33all3DzYh07Z6enotuo3dEUP1rQWpMqF2mhLzKYEJEkk8kjMPUA5UEE2V4q76155rXHojWaFfR5Ui2zeTKOnpLBgVL2enoo9qBHHOkINo8XJBDk7bm+HN0ToZSsiSLG55WwQSCasG/e+55HHH3DxHsM6T7j4Qz544y/O25iTKA3sI6DVdmv3PYUE2YcLIxxPBhSZHpsMyNTAsVY2FP4epTVHseDROh9uhWBZzFHEH6WWIYqXGWKgKSSC3N8CuAQRZrUHh+Ntoz86fFG5thGZW8zG3FWx3iokqPUeiuy0K4786czcqRNrxsefHIBpY5VBnRmUE+rptQCOq/jkE+q9BK4u3Y0o9cAkteFkx1VqNfhN+pgouwTRBNHq1iLFxslReC0LKSS74sa+pgpCDqurJ4DAkXVjUfkbgMVY58jJkWDcMgQK8WVIxhssobsOKHBbvVjpvhlcjHyUhzYzJNNCBjssk8XUV8s25Y3dBiWXt1CzwCSHXHxMeGaUHDXJUICZIoISQP6gDEEKCtAVQNkDuNYk2fFyDEZsCaZ4TSkQ4jeWSoJIDc88DnnXDY8vHgxGeXHXCEYUnGky4yVUSuQeuxZvmie13eurb1trhnmy4TIvcruqKGJPqIXzfSK4HNgE/HIW+L+7XgjjsdGiHp8teg2tCjd2P199Ggg/FvhiPxPDjQy7luOCsDl7wZvLL2Komj9f51Tsj7OsaHdsXEk3jxHNjPBLJLkNuCgxkFa/LZHLX+q69Q0plYEWVMJJi5AhkhKBqDK/Tfbm/SP5Ogo+P9mmy5uOssO/+IJoZBww3DhuT/0866H7Jdjb+83HfH+jZ5/+aumBgQ4AlEAIWRg1fFKqgD9lHfTeg8//ANUPhevX/aL/APdmsdWvw74d2vw3gDD2nFWGMm3JJZnPyzHknUrpCXeNvhmmimyo43h/vPMPSBx1dzweCDx2sfOgf1XczdsPIDyuuWDitKvlxL6pKbym6a9wx4ANkg0CRqUfdsBOnqyovW/QpDXbcccfqDqBVsuLcMkjNw2nlkCCfywW/GD5AIJIAU9yp5YnQO7F9zx8/JxsZMlWJIHnDioyAek129YNkkksfg1P1qGQz4WVNmbhmQnDPWepgAIh1KEUH9Lu/eq+rB33bP6XTmRN5sgiToPVbEA1x24IN9heg23bZds3mAwbrgY+XGRVTRhq/Q9x+2q2Psr8FhWVdmAVu6jKmr/31aG3LEWeKDz1MsrMiKttyos3XahXf50yrq5IVgSvcA9tB53uvgjwxseTitt2zoj5bNBOTPK1wsOlxyx7hiPn6jXHxL4K8M+H8SHI2rZUGVLL5XUZ5WpCjB+7H8tj99WPxRHLk7gkSqWCxL5Y7Asz0ef2X+frpvxHt2RnvjtEqtHH1dS36j1ULr6UP8dBTcrwL4R23c9xnzfDuOdtix4DCI5nZy7Mwb09XvwBz+U8c8z+H9n/AIInh68bZMOSMMy2GZqIPSRd9wQR+2pSCfFgyIos941yJMWC45ENgjr5JPHc1+tfI0xg5+2QxQQYsoEcgDxkkkMGY03Ue/U3vfJYd7Ggkoo0hiSKJQqIoVVHYAdho1vo0Bo0aNAaNGjQGk22vBaQyNiwl2YsWKDkmrP+A/jTmjQRmTsO3T4ZxfuyRxkkjygFK9XDUfaxwfkEj312y9qwsuB4ZsdCrqysQoDeodJojkEji/jTujQRmJseFix9CoXXqdyJDYJZgxJHYngUf/p1vkbNgzQPCIEiV76jEoQ811cj5oA/I41IaNAlk7Xh5MUkckCASCmKL0kiwTyPmhrOJtuPhzSzQBg8puQlieo8cn68ac0aBfJw4cl43lUl4yCrAkEUyt7e1qv8aY0aNBAb9i5r50GTi4sUsUIVmWyHmcN6FsdlU+vni64+NJ490hZJExcfyo5nPlxrTupYdF1dUSzGu/HFkjVi1j30AO2jWdGg/9k=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55575" y="-334963"/>
            <a:ext cx="1276350" cy="704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8006" name="AutoShape 6" descr="data:image/jpg;base64,/9j/4AAQSkZJRgABAQAAAQABAAD/2wBDAAkGBwgHBgkIBwgKCgkLDRYPDQwMDRsUFRAWIB0iIiAdHx8kKDQsJCYxJx8fLT0tMTU3Ojo6Iys/RD84QzQ5Ojf/2wBDAQoKCg0MDRoPDxo3JR8lNzc3Nzc3Nzc3Nzc3Nzc3Nzc3Nzc3Nzc3Nzc3Nzc3Nzc3Nzc3Nzc3Nzc3Nzc3Nzc3Nzf/wAARCABKAIYDASIAAhEBAxEB/8QAGwAAAgIDAQAAAAAAAAAAAAAAAAQFBgECAwf/xAA7EAACAgEDAgUBBwEECwEAAAABAgMRBAAFIRIxBhMiQVFhBxQyQnGBkSMVM6GxFhckQ1JUYnKSstHw/8QAFAEBAAAAAAAAAAAAAAAAAAAAAP/EABQRAQAAAAAAAAAAAAAAAAAAAAD/2gAMAwEAAhEDEQA/APcdGjtqOyNzWHd0wQ6F2xXmEX52ogWPp3H61oJHRqJ/ttWx2ePGmeUIzLCFIYkdNDn3PmL81zfIrT2DlDLxll6Shsqyn8rAkML96IIvse40DGjWLHyNZ0Bo0a0aWNHVHdVd76VJ5au9aDfRrUugUsWAVe5J4GsqysAykEEWCPfQZ0axei//ANWgj95z2wo0VBTSHhyAQKZb/eia13wMkT4Uc0jKG5VzRUdQNNV+1g1qF8atJHj4MkEbSSHKWMADtYPP8ga28QSNg7Vi4OMjySyOqKFHPp5v+en+dBM42ZHkTyxxWRGFPmAgq3VfY/tpnVTwWzUl3Hb8WN4MmDyHaZlBRlayQnfqYKCOwFgdgeG5cjeZsCOdVXGlASVovS7NwSY+exJ6QT7c1oLDo1yxjK2PGcgKJSo6wvYNXNfvo0Fb8dx7s+Pif2P4gTZ28xg7NCknm+mwPV8USa9r71qjQNvk2cHi+0KGfIjEkRcbfGGWmAKfPfpv6jvXOvRPFszQ4+MVm8u5CK81Y+qkY9yD8e3681qg4e5mTc545c0yxI8qgncY2Cgsvsqcd7pr/c8AO64viduE8fyetrAG1IpPf4Hfj/P41xO378Rb/aFuCoAGtcEKAh5vjiqs32oN8cy65qglvNtRRZPvhILHgCug2eWA79l78Xhsp+pAGHeqGfKepxXwlEglR35LAd+wQ8mz72qOx8eb9ahmN4rACrq67dj/AOLfGndr8db/ALMz4niPbH3SGCwdw2wAvQ95IeCp7H27jjnXU5CgoE63BJVP9syKNUAbCXz6TxRIJI4PEX4kmhn2WRZp0VXCoGkyInADMFsGTyyPST+YDn4IbQWvG+1TwbN6ZN3GPJ2aPIgkjZT8G1r/AB1H77428N5e64KLv+2NtzwZMeUeu3XqUBa/Xn29tQswg+7RpePKvSQOudGHJA/NLJ7MDXPYUGI1rt+PGdxdYo8KR44ZmH9OGQekoSR0C7N9+b7AgngHv9NfB4x5MSbfJc6Ni4EGJiylmQlCB1VdnoJYgjqLMePZzb/F28thrB4e8IbtmEsSk2cv3OJQTwAGJ9IFAAH29tSMeVMk8Z2+aJBlShY4FroUqPYqaKlu9c1Y9VeluTAZ/OEjNkQzSBz57yRdAA6upj0kBqevy/hWqI4Ct5eN443PNhxt73/H2aOcisfaYg0lE0B1sQbvv03Q5NDUXl+C9uw9yzvPn3CfCgxwvXJlyNL5nUAzlUZePUoA4uyea1d1xikOZj5eSkTz9JtMrpaN7H4rB9TdQsgUa7D3JUaUSR4JwIWktOtntip9XS6AEAjjm/0omwFRXwMmPlyPtX3qGRQn3jpyTkFUcASRi2uiHf26qQENzybb4P22M5S4eHLkYM8aQ7jgPkSXFKh6geq+si+4W/f41c8jCieWWUY2OVkt5FnBeh1NYoE0QzMSR8/rrWJ1zheQu3ZWOrEyhGadU92teBx0lVNE/wCRCsYv2c+FsiPILbFIvV0NQypQ0fe6JIoELY6q/FzXNc8b7LfDM0jRpgy44kWh5kzuQaBoFZeeDd0Bqxx4ojzMlsXGwseRYgTI8SB42qmNil4HN9uPfT33iGSeGSPKwI5ntIzNCL6l79I6lPT2I5J9XfQWBFCIFHYCtGhL6R1EE+5ArRoILxeZFxsUxiQDzqdkdFIXpb3b9u3ar9tUXEy5vvkwbKzFRvOAIysWlJKEha7cngMbvV88WYwmxsaTpZjFN1ehUY10t/xg+9Hjnj4vVJ2/bMlNznmOPkRW0nS6w4qgglaPUgsi/dufe9A+2UI1dnnmoD/nYAoF3X0Fd/kL24A1ibKjPX/UmJsDpfPitjzdj27sPoLHsuu8cOQSoWLI4IZVVIASxonuvz1D54bsVI1ukGWW9MeU1mx0yY/N37dJu+4/UjkEkgh99gLOoyjJbUQ+6KA3e7q+Oe31NAUAI3fJXbbzNAMmRY8iM+nMyZB+IL3Wua9gRyCLIoLYPu+bf9MZVl7JbJjoc/RDfN+18E82brO/52PLNLs8KSbjuUisgxcONsp4wen8byelQBfFewsGgQDskvXBGQSWaNSCciieOf8Af3zfb6frrlHHO+Zj/dVm6o45WEcDuCwIUCyshNc9QojkDuOQxheG/GuRAieTtO3Qgfgnnkmc/qsfTH9KAArjtpbM8PeJdv3bAxn33all3DzYh07Z6enotuo3dEUP1rQWpMqF2mhLzKYEJEkk8kjMPUA5UEE2V4q76155rXHojWaFfR5Ui2zeTKOnpLBgVL2enoo9qBHHOkINo8XJBDk7bm+HN0ToZSsiSLG55WwQSCasG/e+55HHH3DxHsM6T7j4Qz544y/O25iTKA3sI6DVdmv3PYUE2YcLIxxPBhSZHpsMyNTAsVY2FP4epTVHseDROh9uhWBZzFHEH6WWIYqXGWKgKSSC3N8CuAQRZrUHh+Ntoz86fFG5thGZW8zG3FWx3iokqPUeiuy0K4786czcqRNrxsefHIBpY5VBnRmUE+rptQCOq/jkE+q9BK4u3Y0o9cAkteFkx1VqNfhN+pgouwTRBNHq1iLFxslReC0LKSS74sa+pgpCDqurJ4DAkXVjUfkbgMVY58jJkWDcMgQK8WVIxhssobsOKHBbvVjpvhlcjHyUhzYzJNNCBjssk8XUV8s25Y3dBiWXt1CzwCSHXHxMeGaUHDXJUICZIoISQP6gDEEKCtAVQNkDuNYk2fFyDEZsCaZ4TSkQ4jeWSoJIDc88DnnXDY8vHgxGeXHXCEYUnGky4yVUSuQeuxZvmie13eurb1trhnmy4TIvcruqKGJPqIXzfSK4HNgE/HIW+L+7XgjjsdGiHp8teg2tCjd2P199Ggg/FvhiPxPDjQy7luOCsDl7wZvLL2Komj9f51Tsj7OsaHdsXEk3jxHNjPBLJLkNuCgxkFa/LZHLX+q69Q0plYEWVMJJi5AhkhKBqDK/Tfbm/SP5Ogo+P9mmy5uOssO/+IJoZBww3DhuT/0866H7Jdjb+83HfH+jZ5/+aumBgQ4AlEAIWRg1fFKqgD9lHfTeg8//ANUPhevX/aL/APdmsdWvw74d2vw3gDD2nFWGMm3JJZnPyzHknUrpCXeNvhmmimyo43h/vPMPSBx1dzweCDx2sfOgf1XczdsPIDyuuWDitKvlxL6pKbym6a9wx4ANkg0CRqUfdsBOnqyovW/QpDXbcccfqDqBVsuLcMkjNw2nlkCCfywW/GD5AIJIAU9yp5YnQO7F9zx8/JxsZMlWJIHnDioyAek129YNkkksfg1P1qGQz4WVNmbhmQnDPWepgAIh1KEUH9Lu/eq+rB33bP6XTmRN5sgiToPVbEA1x24IN9heg23bZds3mAwbrgY+XGRVTRhq/Q9x+2q2Psr8FhWVdmAVu6jKmr/31aG3LEWeKDz1MsrMiKttyos3XahXf50yrq5IVgSvcA9tB53uvgjwxseTitt2zoj5bNBOTPK1wsOlxyx7hiPn6jXHxL4K8M+H8SHI2rZUGVLL5XUZ5WpCjB+7H8tj99WPxRHLk7gkSqWCxL5Y7Asz0ef2X+frpvxHt2RnvjtEqtHH1dS36j1ULr6UP8dBTcrwL4R23c9xnzfDuOdtix4DCI5nZy7Mwb09XvwBz+U8c8z+H9n/AIInh68bZMOSMMy2GZqIPSRd9wQR+2pSCfFgyIos941yJMWC45ENgjr5JPHc1+tfI0xg5+2QxQQYsoEcgDxkkkMGY03Ue/U3vfJYd7Ggkoo0hiSKJQqIoVVHYAdho1vo0Bo0aNAaNGjQGk22vBaQyNiwl2YsWKDkmrP+A/jTmjQRmTsO3T4ZxfuyRxkkjygFK9XDUfaxwfkEj312y9qwsuB4ZsdCrqysQoDeodJojkEji/jTujQRmJseFix9CoXXqdyJDYJZgxJHYngUf/p1vkbNgzQPCIEiV76jEoQ811cj5oA/I41IaNAlk7Xh5MUkckCASCmKL0kiwTyPmhrOJtuPhzSzQBg8puQlieo8cn68ac0aBfJw4cl43lUl4yCrAkEUyt7e1qv8aY0aNBAb9i5r50GTi4sUsUIVmWyHmcN6FsdlU+vni64+NJ490hZJExcfyo5nPlxrTupYdF1dUSzGu/HFkjVi1j30AO2jWdGg/9k=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55575" y="-334963"/>
            <a:ext cx="1276350" cy="704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8008" name="AutoShape 8" descr="data:image/jpg;base64,/9j/4AAQSkZJRgABAQAAAQABAAD/2wBDAAkGBwgHBgkIBwgKCgkLDRYPDQwMDRsUFRAWIB0iIiAdHx8kKDQsJCYxJx8fLT0tMTU3Ojo6Iys/RD84QzQ5Ojf/2wBDAQoKCg0MDRoPDxo3JR8lNzc3Nzc3Nzc3Nzc3Nzc3Nzc3Nzc3Nzc3Nzc3Nzc3Nzc3Nzc3Nzc3Nzc3Nzc3Nzc3Nzf/wAARCABKAIYDASIAAhEBAxEB/8QAGwAAAgIDAQAAAAAAAAAAAAAAAAQFBgECAwf/xAA7EAACAgEDAgUBBwEECwEAAAABAgMRBAAFIRIxBhMiQVFhBxQyQnGBkSMVM6GxFhckQ1JUYnKSstHw/8QAFAEBAAAAAAAAAAAAAAAAAAAAAP/EABQRAQAAAAAAAAAAAAAAAAAAAAD/2gAMAwEAAhEDEQA/APcdGjtqOyNzWHd0wQ6F2xXmEX52ogWPp3H61oJHRqJ/ttWx2ePGmeUIzLCFIYkdNDn3PmL81zfIrT2DlDLxll6Shsqyn8rAkML96IIvse40DGjWLHyNZ0Bo0a0aWNHVHdVd76VJ5au9aDfRrUugUsWAVe5J4GsqysAykEEWCPfQZ0axei//ANWgj95z2wo0VBTSHhyAQKZb/eia13wMkT4Uc0jKG5VzRUdQNNV+1g1qF8atJHj4MkEbSSHKWMADtYPP8ga28QSNg7Vi4OMjySyOqKFHPp5v+en+dBM42ZHkTyxxWRGFPmAgq3VfY/tpnVTwWzUl3Hb8WN4MmDyHaZlBRlayQnfqYKCOwFgdgeG5cjeZsCOdVXGlASVovS7NwSY+exJ6QT7c1oLDo1yxjK2PGcgKJSo6wvYNXNfvo0Fb8dx7s+Pif2P4gTZ28xg7NCknm+mwPV8USa9r71qjQNvk2cHi+0KGfIjEkRcbfGGWmAKfPfpv6jvXOvRPFszQ4+MVm8u5CK81Y+qkY9yD8e3681qg4e5mTc545c0yxI8qgncY2Cgsvsqcd7pr/c8AO64viduE8fyetrAG1IpPf4Hfj/P41xO378Rb/aFuCoAGtcEKAh5vjiqs32oN8cy65qglvNtRRZPvhILHgCug2eWA79l78Xhsp+pAGHeqGfKepxXwlEglR35LAd+wQ8mz72qOx8eb9ahmN4rACrq67dj/AOLfGndr8db/ALMz4niPbH3SGCwdw2wAvQ95IeCp7H27jjnXU5CgoE63BJVP9syKNUAbCXz6TxRIJI4PEX4kmhn2WRZp0VXCoGkyInADMFsGTyyPST+YDn4IbQWvG+1TwbN6ZN3GPJ2aPIgkjZT8G1r/AB1H77428N5e64KLv+2NtzwZMeUeu3XqUBa/Xn29tQswg+7RpePKvSQOudGHJA/NLJ7MDXPYUGI1rt+PGdxdYo8KR44ZmH9OGQekoSR0C7N9+b7AgngHv9NfB4x5MSbfJc6Ni4EGJiylmQlCB1VdnoJYgjqLMePZzb/F28thrB4e8IbtmEsSk2cv3OJQTwAGJ9IFAAH29tSMeVMk8Z2+aJBlShY4FroUqPYqaKlu9c1Y9VeluTAZ/OEjNkQzSBz57yRdAA6upj0kBqevy/hWqI4Ct5eN443PNhxt73/H2aOcisfaYg0lE0B1sQbvv03Q5NDUXl+C9uw9yzvPn3CfCgxwvXJlyNL5nUAzlUZePUoA4uyea1d1xikOZj5eSkTz9JtMrpaN7H4rB9TdQsgUa7D3JUaUSR4JwIWktOtntip9XS6AEAjjm/0omwFRXwMmPlyPtX3qGRQn3jpyTkFUcASRi2uiHf26qQENzybb4P22M5S4eHLkYM8aQ7jgPkSXFKh6geq+si+4W/f41c8jCieWWUY2OVkt5FnBeh1NYoE0QzMSR8/rrWJ1zheQu3ZWOrEyhGadU92teBx0lVNE/wCRCsYv2c+FsiPILbFIvV0NQypQ0fe6JIoELY6q/FzXNc8b7LfDM0jRpgy44kWh5kzuQaBoFZeeDd0Bqxx4ojzMlsXGwseRYgTI8SB42qmNil4HN9uPfT33iGSeGSPKwI5ntIzNCL6l79I6lPT2I5J9XfQWBFCIFHYCtGhL6R1EE+5ArRoILxeZFxsUxiQDzqdkdFIXpb3b9u3ar9tUXEy5vvkwbKzFRvOAIysWlJKEha7cngMbvV88WYwmxsaTpZjFN1ehUY10t/xg+9Hjnj4vVJ2/bMlNznmOPkRW0nS6w4qgglaPUgsi/dufe9A+2UI1dnnmoD/nYAoF3X0Fd/kL24A1ibKjPX/UmJsDpfPitjzdj27sPoLHsuu8cOQSoWLI4IZVVIASxonuvz1D54bsVI1ukGWW9MeU1mx0yY/N37dJu+4/UjkEkgh99gLOoyjJbUQ+6KA3e7q+Oe31NAUAI3fJXbbzNAMmRY8iM+nMyZB+IL3Wua9gRyCLIoLYPu+bf9MZVl7JbJjoc/RDfN+18E82brO/52PLNLs8KSbjuUisgxcONsp4wen8byelQBfFewsGgQDskvXBGQSWaNSCciieOf8Af3zfb6frrlHHO+Zj/dVm6o45WEcDuCwIUCyshNc9QojkDuOQxheG/GuRAieTtO3Qgfgnnkmc/qsfTH9KAArjtpbM8PeJdv3bAxn33all3DzYh07Z6enotuo3dEUP1rQWpMqF2mhLzKYEJEkk8kjMPUA5UEE2V4q76155rXHojWaFfR5Ui2zeTKOnpLBgVL2enoo9qBHHOkINo8XJBDk7bm+HN0ToZSsiSLG55WwQSCasG/e+55HHH3DxHsM6T7j4Qz544y/O25iTKA3sI6DVdmv3PYUE2YcLIxxPBhSZHpsMyNTAsVY2FP4epTVHseDROh9uhWBZzFHEH6WWIYqXGWKgKSSC3N8CuAQRZrUHh+Ntoz86fFG5thGZW8zG3FWx3iokqPUeiuy0K4786czcqRNrxsefHIBpY5VBnRmUE+rptQCOq/jkE+q9BK4u3Y0o9cAkteFkx1VqNfhN+pgouwTRBNHq1iLFxslReC0LKSS74sa+pgpCDqurJ4DAkXVjUfkbgMVY58jJkWDcMgQK8WVIxhssobsOKHBbvVjpvhlcjHyUhzYzJNNCBjssk8XUV8s25Y3dBiWXt1CzwCSHXHxMeGaUHDXJUICZIoISQP6gDEEKCtAVQNkDuNYk2fFyDEZsCaZ4TSkQ4jeWSoJIDc88DnnXDY8vHgxGeXHXCEYUnGky4yVUSuQeuxZvmie13eurb1trhnmy4TIvcruqKGJPqIXzfSK4HNgE/HIW+L+7XgjjsdGiHp8teg2tCjd2P199Ggg/FvhiPxPDjQy7luOCsDl7wZvLL2Komj9f51Tsj7OsaHdsXEk3jxHNjPBLJLkNuCgxkFa/LZHLX+q69Q0plYEWVMJJi5AhkhKBqDK/Tfbm/SP5Ogo+P9mmy5uOssO/+IJoZBww3DhuT/0866H7Jdjb+83HfH+jZ5/+aumBgQ4AlEAIWRg1fFKqgD9lHfTeg8//ANUPhevX/aL/APdmsdWvw74d2vw3gDD2nFWGMm3JJZnPyzHknUrpCXeNvhmmimyo43h/vPMPSBx1dzweCDx2sfOgf1XczdsPIDyuuWDitKvlxL6pKbym6a9wx4ANkg0CRqUfdsBOnqyovW/QpDXbcccfqDqBVsuLcMkjNw2nlkCCfywW/GD5AIJIAU9yp5YnQO7F9zx8/JxsZMlWJIHnDioyAek129YNkkksfg1P1qGQz4WVNmbhmQnDPWepgAIh1KEUH9Lu/eq+rB33bP6XTmRN5sgiToPVbEA1x24IN9heg23bZds3mAwbrgY+XGRVTRhq/Q9x+2q2Psr8FhWVdmAVu6jKmr/31aG3LEWeKDz1MsrMiKttyos3XahXf50yrq5IVgSvcA9tB53uvgjwxseTitt2zoj5bNBOTPK1wsOlxyx7hiPn6jXHxL4K8M+H8SHI2rZUGVLL5XUZ5WpCjB+7H8tj99WPxRHLk7gkSqWCxL5Y7Asz0ef2X+frpvxHt2RnvjtEqtHH1dS36j1ULr6UP8dBTcrwL4R23c9xnzfDuOdtix4DCI5nZy7Mwb09XvwBz+U8c8z+H9n/AIInh68bZMOSMMy2GZqIPSRd9wQR+2pSCfFgyIos941yJMWC45ENgjr5JPHc1+tfI0xg5+2QxQQYsoEcgDxkkkMGY03Ue/U3vfJYd7Ggkoo0hiSKJQqIoVVHYAdho1vo0Bo0aNAaNGjQGk22vBaQyNiwl2YsWKDkmrP+A/jTmjQRmTsO3T4ZxfuyRxkkjygFK9XDUfaxwfkEj312y9qwsuB4ZsdCrqysQoDeodJojkEji/jTujQRmJseFix9CoXXqdyJDYJZgxJHYngUf/p1vkbNgzQPCIEiV76jEoQ811cj5oA/I41IaNAlk7Xh5MUkckCASCmKL0kiwTyPmhrOJtuPhzSzQBg8puQlieo8cn68ac0aBfJw4cl43lUl4yCrAkEUyt7e1qv8aY0aNBAb9i5r50GTi4sUsUIVmWyHmcN6FsdlU+vni64+NJ490hZJExcfyo5nPlxrTupYdF1dUSzGu/HFkjVi1j30AO2jWdGg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334963"/>
            <a:ext cx="1276350" cy="704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8010" name="AutoShape 10" descr="data:image/jpg;base64,/9j/4AAQSkZJRgABAQAAAQABAAD/2wBDAAkGBwgHBgkIBwgKCgkLDRYPDQwMDRsUFRAWIB0iIiAdHx8kKDQsJCYxJx8fLT0tMTU3Ojo6Iys/RD84QzQ5Ojf/2wBDAQoKCg0MDRoPDxo3JR8lNzc3Nzc3Nzc3Nzc3Nzc3Nzc3Nzc3Nzc3Nzc3Nzc3Nzc3Nzc3Nzc3Nzc3Nzc3Nzc3Nzf/wAARCABKAIYDASIAAhEBAxEB/8QAGwAAAgIDAQAAAAAAAAAAAAAAAAQFBgECAwf/xAA7EAACAgEDAgUBBwEECwEAAAABAgMRBAAFIRIxBhMiQVFhBxQyQnGBkSMVM6GxFhckQ1JUYnKSstHw/8QAFAEBAAAAAAAAAAAAAAAAAAAAAP/EABQRAQAAAAAAAAAAAAAAAAAAAAD/2gAMAwEAAhEDEQA/APcdGjtqOyNzWHd0wQ6F2xXmEX52ogWPp3H61oJHRqJ/ttWx2ePGmeUIzLCFIYkdNDn3PmL81zfIrT2DlDLxll6Shsqyn8rAkML96IIvse40DGjWLHyNZ0Bo0a0aWNHVHdVd76VJ5au9aDfRrUugUsWAVe5J4GsqysAykEEWCPfQZ0axei//ANWgj95z2wo0VBTSHhyAQKZb/eia13wMkT4Uc0jKG5VzRUdQNNV+1g1qF8atJHj4MkEbSSHKWMADtYPP8ga28QSNg7Vi4OMjySyOqKFHPp5v+en+dBM42ZHkTyxxWRGFPmAgq3VfY/tpnVTwWzUl3Hb8WN4MmDyHaZlBRlayQnfqYKCOwFgdgeG5cjeZsCOdVXGlASVovS7NwSY+exJ6QT7c1oLDo1yxjK2PGcgKJSo6wvYNXNfvo0Fb8dx7s+Pif2P4gTZ28xg7NCknm+mwPV8USa9r71qjQNvk2cHi+0KGfIjEkRcbfGGWmAKfPfpv6jvXOvRPFszQ4+MVm8u5CK81Y+qkY9yD8e3681qg4e5mTc545c0yxI8qgncY2Cgsvsqcd7pr/c8AO64viduE8fyetrAG1IpPf4Hfj/P41xO378Rb/aFuCoAGtcEKAh5vjiqs32oN8cy65qglvNtRRZPvhILHgCug2eWA79l78Xhsp+pAGHeqGfKepxXwlEglR35LAd+wQ8mz72qOx8eb9ahmN4rACrq67dj/AOLfGndr8db/ALMz4niPbH3SGCwdw2wAvQ95IeCp7H27jjnXU5CgoE63BJVP9syKNUAbCXz6TxRIJI4PEX4kmhn2WRZp0VXCoGkyInADMFsGTyyPST+YDn4IbQWvG+1TwbN6ZN3GPJ2aPIgkjZT8G1r/AB1H77428N5e64KLv+2NtzwZMeUeu3XqUBa/Xn29tQswg+7RpePKvSQOudGHJA/NLJ7MDXPYUGI1rt+PGdxdYo8KR44ZmH9OGQekoSR0C7N9+b7AgngHv9NfB4x5MSbfJc6Ni4EGJiylmQlCB1VdnoJYgjqLMePZzb/F28thrB4e8IbtmEsSk2cv3OJQTwAGJ9IFAAH29tSMeVMk8Z2+aJBlShY4FroUqPYqaKlu9c1Y9VeluTAZ/OEjNkQzSBz57yRdAA6upj0kBqevy/hWqI4Ct5eN443PNhxt73/H2aOcisfaYg0lE0B1sQbvv03Q5NDUXl+C9uw9yzvPn3CfCgxwvXJlyNL5nUAzlUZePUoA4uyea1d1xikOZj5eSkTz9JtMrpaN7H4rB9TdQsgUa7D3JUaUSR4JwIWktOtntip9XS6AEAjjm/0omwFRXwMmPlyPtX3qGRQn3jpyTkFUcASRi2uiHf26qQENzybb4P22M5S4eHLkYM8aQ7jgPkSXFKh6geq+si+4W/f41c8jCieWWUY2OVkt5FnBeh1NYoE0QzMSR8/rrWJ1zheQu3ZWOrEyhGadU92teBx0lVNE/wCRCsYv2c+FsiPILbFIvV0NQypQ0fe6JIoELY6q/FzXNc8b7LfDM0jRpgy44kWh5kzuQaBoFZeeDd0Bqxx4ojzMlsXGwseRYgTI8SB42qmNil4HN9uPfT33iGSeGSPKwI5ntIzNCL6l79I6lPT2I5J9XfQWBFCIFHYCtGhL6R1EE+5ArRoILxeZFxsUxiQDzqdkdFIXpb3b9u3ar9tUXEy5vvkwbKzFRvOAIysWlJKEha7cngMbvV88WYwmxsaTpZjFN1ehUY10t/xg+9Hjnj4vVJ2/bMlNznmOPkRW0nS6w4qgglaPUgsi/dufe9A+2UI1dnnmoD/nYAoF3X0Fd/kL24A1ibKjPX/UmJsDpfPitjzdj27sPoLHsuu8cOQSoWLI4IZVVIASxonuvz1D54bsVI1ukGWW9MeU1mx0yY/N37dJu+4/UjkEkgh99gLOoyjJbUQ+6KA3e7q+Oe31NAUAI3fJXbbzNAMmRY8iM+nMyZB+IL3Wua9gRyCLIoLYPu+bf9MZVl7JbJjoc/RDfN+18E82brO/52PLNLs8KSbjuUisgxcONsp4wen8byelQBfFewsGgQDskvXBGQSWaNSCciieOf8Af3zfb6frrlHHO+Zj/dVm6o45WEcDuCwIUCyshNc9QojkDuOQxheG/GuRAieTtO3Qgfgnnkmc/qsfTH9KAArjtpbM8PeJdv3bAxn33all3DzYh07Z6enotuo3dEUP1rQWpMqF2mhLzKYEJEkk8kjMPUA5UEE2V4q76155rXHojWaFfR5Ui2zeTKOnpLBgVL2enoo9qBHHOkINo8XJBDk7bm+HN0ToZSsiSLG55WwQSCasG/e+55HHH3DxHsM6T7j4Qz544y/O25iTKA3sI6DVdmv3PYUE2YcLIxxPBhSZHpsMyNTAsVY2FP4epTVHseDROh9uhWBZzFHEH6WWIYqXGWKgKSSC3N8CuAQRZrUHh+Ntoz86fFG5thGZW8zG3FWx3iokqPUeiuy0K4786czcqRNrxsefHIBpY5VBnRmUE+rptQCOq/jkE+q9BK4u3Y0o9cAkteFkx1VqNfhN+pgouwTRBNHq1iLFxslReC0LKSS74sa+pgpCDqurJ4DAkXVjUfkbgMVY58jJkWDcMgQK8WVIxhssobsOKHBbvVjpvhlcjHyUhzYzJNNCBjssk8XUV8s25Y3dBiWXt1CzwCSHXHxMeGaUHDXJUICZIoISQP6gDEEKCtAVQNkDuNYk2fFyDEZsCaZ4TSkQ4jeWSoJIDc88DnnXDY8vHgxGeXHXCEYUnGky4yVUSuQeuxZvmie13eurb1trhnmy4TIvcruqKGJPqIXzfSK4HNgE/HIW+L+7XgjjsdGiHp8teg2tCjd2P199Ggg/FvhiPxPDjQy7luOCsDl7wZvLL2Komj9f51Tsj7OsaHdsXEk3jxHNjPBLJLkNuCgxkFa/LZHLX+q69Q0plYEWVMJJi5AhkhKBqDK/Tfbm/SP5Ogo+P9mmy5uOssO/+IJoZBww3DhuT/0866H7Jdjb+83HfH+jZ5/+aumBgQ4AlEAIWRg1fFKqgD9lHfTeg8//ANUPhevX/aL/APdmsdWvw74d2vw3gDD2nFWGMm3JJZnPyzHknUrpCXeNvhmmimyo43h/vPMPSBx1dzweCDx2sfOgf1XczdsPIDyuuWDitKvlxL6pKbym6a9wx4ANkg0CRqUfdsBOnqyovW/QpDXbcccfqDqBVsuLcMkjNw2nlkCCfywW/GD5AIJIAU9yp5YnQO7F9zx8/JxsZMlWJIHnDioyAek129YNkkksfg1P1qGQz4WVNmbhmQnDPWepgAIh1KEUH9Lu/eq+rB33bP6XTmRN5sgiToPVbEA1x24IN9heg23bZds3mAwbrgY+XGRVTRhq/Q9x+2q2Psr8FhWVdmAVu6jKmr/31aG3LEWeKDz1MsrMiKttyos3XahXf50yrq5IVgSvcA9tB53uvgjwxseTitt2zoj5bNBOTPK1wsOlxyx7hiPn6jXHxL4K8M+H8SHI2rZUGVLL5XUZ5WpCjB+7H8tj99WPxRHLk7gkSqWCxL5Y7Asz0ef2X+frpvxHt2RnvjtEqtHH1dS36j1ULr6UP8dBTcrwL4R23c9xnzfDuOdtix4DCI5nZy7Mwb09XvwBz+U8c8z+H9n/AIInh68bZMOSMMy2GZqIPSRd9wQR+2pSCfFgyIos941yJMWC45ENgjr5JPHc1+tfI0xg5+2QxQQYsoEcgDxkkkMGY03Ue/U3vfJYd7Ggkoo0hiSKJQqIoVVHYAdho1vo0Bo0aNAaNGjQGk22vBaQyNiwl2YsWKDkmrP+A/jTmjQRmTsO3T4ZxfuyRxkkjygFK9XDUfaxwfkEj312y9qwsuB4ZsdCrqysQoDeodJojkEji/jTujQRmJseFix9CoXXqdyJDYJZgxJHYngUf/p1vkbNgzQPCIEiV76jEoQ811cj5oA/I41IaNAlk7Xh5MUkckCASCmKL0kiwTyPmhrOJtuPhzSzQBg8puQlieo8cn68ac0aBfJw4cl43lUl4yCrAkEUyt7e1qv8aY0aNBAb9i5r50GTi4sUsUIVmWyHmcN6FsdlU+vni64+NJ490hZJExcfyo5nPlxrTupYdF1dUSzGu/HFkjVi1j30AO2jWdGg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334963"/>
            <a:ext cx="1276350" cy="704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8012" name="AutoShape 12" descr="data:image/jpg;base64,/9j/4AAQSkZJRgABAQAAAQABAAD/2wBDAAkGBwgHBgkIBwgKCgkLDRYPDQwMDRsUFRAWIB0iIiAdHx8kKDQsJCYxJx8fLT0tMTU3Ojo6Iys/RD84QzQ5Ojf/2wBDAQoKCg0MDRoPDxo3JR8lNzc3Nzc3Nzc3Nzc3Nzc3Nzc3Nzc3Nzc3Nzc3Nzc3Nzc3Nzc3Nzc3Nzc3Nzc3Nzc3Nzf/wAARCABKAIYDASIAAhEBAxEB/8QAGwAAAgIDAQAAAAAAAAAAAAAAAAQFBgECAwf/xAA7EAACAgEDAgUBBwEECwEAAAABAgMRBAAFIRIxBhMiQVFhBxQyQnGBkSMVM6GxFhckQ1JUYnKSstHw/8QAFAEBAAAAAAAAAAAAAAAAAAAAAP/EABQRAQAAAAAAAAAAAAAAAAAAAAD/2gAMAwEAAhEDEQA/APcdGjtqOyNzWHd0wQ6F2xXmEX52ogWPp3H61oJHRqJ/ttWx2ePGmeUIzLCFIYkdNDn3PmL81zfIrT2DlDLxll6Shsqyn8rAkML96IIvse40DGjWLHyNZ0Bo0a0aWNHVHdVd76VJ5au9aDfRrUugUsWAVe5J4GsqysAykEEWCPfQZ0axei//ANWgj95z2wo0VBTSHhyAQKZb/eia13wMkT4Uc0jKG5VzRUdQNNV+1g1qF8atJHj4MkEbSSHKWMADtYPP8ga28QSNg7Vi4OMjySyOqKFHPp5v+en+dBM42ZHkTyxxWRGFPmAgq3VfY/tpnVTwWzUl3Hb8WN4MmDyHaZlBRlayQnfqYKCOwFgdgeG5cjeZsCOdVXGlASVovS7NwSY+exJ6QT7c1oLDo1yxjK2PGcgKJSo6wvYNXNfvo0Fb8dx7s+Pif2P4gTZ28xg7NCknm+mwPV8USa9r71qjQNvk2cHi+0KGfIjEkRcbfGGWmAKfPfpv6jvXOvRPFszQ4+MVm8u5CK81Y+qkY9yD8e3681qg4e5mTc545c0yxI8qgncY2Cgsvsqcd7pr/c8AO64viduE8fyetrAG1IpPf4Hfj/P41xO378Rb/aFuCoAGtcEKAh5vjiqs32oN8cy65qglvNtRRZPvhILHgCug2eWA79l78Xhsp+pAGHeqGfKepxXwlEglR35LAd+wQ8mz72qOx8eb9ahmN4rACrq67dj/AOLfGndr8db/ALMz4niPbH3SGCwdw2wAvQ95IeCp7H27jjnXU5CgoE63BJVP9syKNUAbCXz6TxRIJI4PEX4kmhn2WRZp0VXCoGkyInADMFsGTyyPST+YDn4IbQWvG+1TwbN6ZN3GPJ2aPIgkjZT8G1r/AB1H77428N5e64KLv+2NtzwZMeUeu3XqUBa/Xn29tQswg+7RpePKvSQOudGHJA/NLJ7MDXPYUGI1rt+PGdxdYo8KR44ZmH9OGQekoSR0C7N9+b7AgngHv9NfB4x5MSbfJc6Ni4EGJiylmQlCB1VdnoJYgjqLMePZzb/F28thrB4e8IbtmEsSk2cv3OJQTwAGJ9IFAAH29tSMeVMk8Z2+aJBlShY4FroUqPYqaKlu9c1Y9VeluTAZ/OEjNkQzSBz57yRdAA6upj0kBqevy/hWqI4Ct5eN443PNhxt73/H2aOcisfaYg0lE0B1sQbvv03Q5NDUXl+C9uw9yzvPn3CfCgxwvXJlyNL5nUAzlUZePUoA4uyea1d1xikOZj5eSkTz9JtMrpaN7H4rB9TdQsgUa7D3JUaUSR4JwIWktOtntip9XS6AEAjjm/0omwFRXwMmPlyPtX3qGRQn3jpyTkFUcASRi2uiHf26qQENzybb4P22M5S4eHLkYM8aQ7jgPkSXFKh6geq+si+4W/f41c8jCieWWUY2OVkt5FnBeh1NYoE0QzMSR8/rrWJ1zheQu3ZWOrEyhGadU92teBx0lVNE/wCRCsYv2c+FsiPILbFIvV0NQypQ0fe6JIoELY6q/FzXNc8b7LfDM0jRpgy44kWh5kzuQaBoFZeeDd0Bqxx4ojzMlsXGwseRYgTI8SB42qmNil4HN9uPfT33iGSeGSPKwI5ntIzNCL6l79I6lPT2I5J9XfQWBFCIFHYCtGhL6R1EE+5ArRoILxeZFxsUxiQDzqdkdFIXpb3b9u3ar9tUXEy5vvkwbKzFRvOAIysWlJKEha7cngMbvV88WYwmxsaTpZjFN1ehUY10t/xg+9Hjnj4vVJ2/bMlNznmOPkRW0nS6w4qgglaPUgsi/dufe9A+2UI1dnnmoD/nYAoF3X0Fd/kL24A1ibKjPX/UmJsDpfPitjzdj27sPoLHsuu8cOQSoWLI4IZVVIASxonuvz1D54bsVI1ukGWW9MeU1mx0yY/N37dJu+4/UjkEkgh99gLOoyjJbUQ+6KA3e7q+Oe31NAUAI3fJXbbzNAMmRY8iM+nMyZB+IL3Wua9gRyCLIoLYPu+bf9MZVl7JbJjoc/RDfN+18E82brO/52PLNLs8KSbjuUisgxcONsp4wen8byelQBfFewsGgQDskvXBGQSWaNSCciieOf8Af3zfb6frrlHHO+Zj/dVm6o45WEcDuCwIUCyshNc9QojkDuOQxheG/GuRAieTtO3Qgfgnnkmc/qsfTH9KAArjtpbM8PeJdv3bAxn33all3DzYh07Z6enotuo3dEUP1rQWpMqF2mhLzKYEJEkk8kjMPUA5UEE2V4q76155rXHojWaFfR5Ui2zeTKOnpLBgVL2enoo9qBHHOkINo8XJBDk7bm+HN0ToZSsiSLG55WwQSCasG/e+55HHH3DxHsM6T7j4Qz544y/O25iTKA3sI6DVdmv3PYUE2YcLIxxPBhSZHpsMyNTAsVY2FP4epTVHseDROh9uhWBZzFHEH6WWIYqXGWKgKSSC3N8CuAQRZrUHh+Ntoz86fFG5thGZW8zG3FWx3iokqPUeiuy0K4786czcqRNrxsefHIBpY5VBnRmUE+rptQCOq/jkE+q9BK4u3Y0o9cAkteFkx1VqNfhN+pgouwTRBNHq1iLFxslReC0LKSS74sa+pgpCDqurJ4DAkXVjUfkbgMVY58jJkWDcMgQK8WVIxhssobsOKHBbvVjpvhlcjHyUhzYzJNNCBjssk8XUV8s25Y3dBiWXt1CzwCSHXHxMeGaUHDXJUICZIoISQP6gDEEKCtAVQNkDuNYk2fFyDEZsCaZ4TSkQ4jeWSoJIDc88DnnXDY8vHgxGeXHXCEYUnGky4yVUSuQeuxZvmie13eurb1trhnmy4TIvcruqKGJPqIXzfSK4HNgE/HIW+L+7XgjjsdGiHp8teg2tCjd2P199Ggg/FvhiPxPDjQy7luOCsDl7wZvLL2Komj9f51Tsj7OsaHdsXEk3jxHNjPBLJLkNuCgxkFa/LZHLX+q69Q0plYEWVMJJi5AhkhKBqDK/Tfbm/SP5Ogo+P9mmy5uOssO/+IJoZBww3DhuT/0866H7Jdjb+83HfH+jZ5/+aumBgQ4AlEAIWRg1fFKqgD9lHfTeg8//ANUPhevX/aL/APdmsdWvw74d2vw3gDD2nFWGMm3JJZnPyzHknUrpCXeNvhmmimyo43h/vPMPSBx1dzweCDx2sfOgf1XczdsPIDyuuWDitKvlxL6pKbym6a9wx4ANkg0CRqUfdsBOnqyovW/QpDXbcccfqDqBVsuLcMkjNw2nlkCCfywW/GD5AIJIAU9yp5YnQO7F9zx8/JxsZMlWJIHnDioyAek129YNkkksfg1P1qGQz4WVNmbhmQnDPWepgAIh1KEUH9Lu/eq+rB33bP6XTmRN5sgiToPVbEA1x24IN9heg23bZds3mAwbrgY+XGRVTRhq/Q9x+2q2Psr8FhWVdmAVu6jKmr/31aG3LEWeKDz1MsrMiKttyos3XahXf50yrq5IVgSvcA9tB53uvgjwxseTitt2zoj5bNBOTPK1wsOlxyx7hiPn6jXHxL4K8M+H8SHI2rZUGVLL5XUZ5WpCjB+7H8tj99WPxRHLk7gkSqWCxL5Y7Asz0ef2X+frpvxHt2RnvjtEqtHH1dS36j1ULr6UP8dBTcrwL4R23c9xnzfDuOdtix4DCI5nZy7Mwb09XvwBz+U8c8z+H9n/AIInh68bZMOSMMy2GZqIPSRd9wQR+2pSCfFgyIos941yJMWC45ENgjr5JPHc1+tfI0xg5+2QxQQYsoEcgDxkkkMGY03Ue/U3vfJYd7Ggkoo0hiSKJQqIoVVHYAdho1vo0Bo0aNAaNGjQGk22vBaQyNiwl2YsWKDkmrP+A/jTmjQRmTsO3T4ZxfuyRxkkjygFK9XDUfaxwfkEj312y9qwsuB4ZsdCrqysQoDeodJojkEji/jTujQRmJseFix9CoXXqdyJDYJZgxJHYngUf/p1vkbNgzQPCIEiV76jEoQ811cj5oA/I41IaNAlk7Xh5MUkckCASCmKL0kiwTyPmhrOJtuPhzSzQBg8puQlieo8cn68ac0aBfJw4cl43lUl4yCrAkEUyt7e1qv8aY0aNBAb9i5r50GTi4sUsUIVmWyHmcN6FsdlU+vni64+NJ490hZJExcfyo5nPlxrTupYdF1dUSzGu/HFkjVi1j30AO2jWdGg/9k=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55575" y="-334963"/>
            <a:ext cx="1276350" cy="704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8014" name="AutoShape 14" descr="data:image/jpg;base64,/9j/4AAQSkZJRgABAQAAAQABAAD/2wBDAAkGBwgHBgkIBwgKCgkLDRYPDQwMDRsUFRAWIB0iIiAdHx8kKDQsJCYxJx8fLT0tMTU3Ojo6Iys/RD84QzQ5Ojf/2wBDAQoKCg0MDRoPDxo3JR8lNzc3Nzc3Nzc3Nzc3Nzc3Nzc3Nzc3Nzc3Nzc3Nzc3Nzc3Nzc3Nzc3Nzc3Nzc3Nzc3Nzf/wAARCABKAIYDASIAAhEBAxEB/8QAGwAAAgIDAQAAAAAAAAAAAAAAAAQFBgECAwf/xAA7EAACAgEDAgUBBwEECwEAAAABAgMRBAAFIRIxBhMiQVFhBxQyQnGBkSMVM6GxFhckQ1JUYnKSstHw/8QAFAEBAAAAAAAAAAAAAAAAAAAAAP/EABQRAQAAAAAAAAAAAAAAAAAAAAD/2gAMAwEAAhEDEQA/APcdGjtqOyNzWHd0wQ6F2xXmEX52ogWPp3H61oJHRqJ/ttWx2ePGmeUIzLCFIYkdNDn3PmL81zfIrT2DlDLxll6Shsqyn8rAkML96IIvse40DGjWLHyNZ0Bo0a0aWNHVHdVd76VJ5au9aDfRrUugUsWAVe5J4GsqysAykEEWCPfQZ0axei//ANWgj95z2wo0VBTSHhyAQKZb/eia13wMkT4Uc0jKG5VzRUdQNNV+1g1qF8atJHj4MkEbSSHKWMADtYPP8ga28QSNg7Vi4OMjySyOqKFHPp5v+en+dBM42ZHkTyxxWRGFPmAgq3VfY/tpnVTwWzUl3Hb8WN4MmDyHaZlBRlayQnfqYKCOwFgdgeG5cjeZsCOdVXGlASVovS7NwSY+exJ6QT7c1oLDo1yxjK2PGcgKJSo6wvYNXNfvo0Fb8dx7s+Pif2P4gTZ28xg7NCknm+mwPV8USa9r71qjQNvk2cHi+0KGfIjEkRcbfGGWmAKfPfpv6jvXOvRPFszQ4+MVm8u5CK81Y+qkY9yD8e3681qg4e5mTc545c0yxI8qgncY2Cgsvsqcd7pr/c8AO64viduE8fyetrAG1IpPf4Hfj/P41xO378Rb/aFuCoAGtcEKAh5vjiqs32oN8cy65qglvNtRRZPvhILHgCug2eWA79l78Xhsp+pAGHeqGfKepxXwlEglR35LAd+wQ8mz72qOx8eb9ahmN4rACrq67dj/AOLfGndr8db/ALMz4niPbH3SGCwdw2wAvQ95IeCp7H27jjnXU5CgoE63BJVP9syKNUAbCXz6TxRIJI4PEX4kmhn2WRZp0VXCoGkyInADMFsGTyyPST+YDn4IbQWvG+1TwbN6ZN3GPJ2aPIgkjZT8G1r/AB1H77428N5e64KLv+2NtzwZMeUeu3XqUBa/Xn29tQswg+7RpePKvSQOudGHJA/NLJ7MDXPYUGI1rt+PGdxdYo8KR44ZmH9OGQekoSR0C7N9+b7AgngHv9NfB4x5MSbfJc6Ni4EGJiylmQlCB1VdnoJYgjqLMePZzb/F28thrB4e8IbtmEsSk2cv3OJQTwAGJ9IFAAH29tSMeVMk8Z2+aJBlShY4FroUqPYqaKlu9c1Y9VeluTAZ/OEjNkQzSBz57yRdAA6upj0kBqevy/hWqI4Ct5eN443PNhxt73/H2aOcisfaYg0lE0B1sQbvv03Q5NDUXl+C9uw9yzvPn3CfCgxwvXJlyNL5nUAzlUZePUoA4uyea1d1xikOZj5eSkTz9JtMrpaN7H4rB9TdQsgUa7D3JUaUSR4JwIWktOtntip9XS6AEAjjm/0omwFRXwMmPlyPtX3qGRQn3jpyTkFUcASRi2uiHf26qQENzybb4P22M5S4eHLkYM8aQ7jgPkSXFKh6geq+si+4W/f41c8jCieWWUY2OVkt5FnBeh1NYoE0QzMSR8/rrWJ1zheQu3ZWOrEyhGadU92teBx0lVNE/wCRCsYv2c+FsiPILbFIvV0NQypQ0fe6JIoELY6q/FzXNc8b7LfDM0jRpgy44kWh5kzuQaBoFZeeDd0Bqxx4ojzMlsXGwseRYgTI8SB42qmNil4HN9uPfT33iGSeGSPKwI5ntIzNCL6l79I6lPT2I5J9XfQWBFCIFHYCtGhL6R1EE+5ArRoILxeZFxsUxiQDzqdkdFIXpb3b9u3ar9tUXEy5vvkwbKzFRvOAIysWlJKEha7cngMbvV88WYwmxsaTpZjFN1ehUY10t/xg+9Hjnj4vVJ2/bMlNznmOPkRW0nS6w4qgglaPUgsi/dufe9A+2UI1dnnmoD/nYAoF3X0Fd/kL24A1ibKjPX/UmJsDpfPitjzdj27sPoLHsuu8cOQSoWLI4IZVVIASxonuvz1D54bsVI1ukGWW9MeU1mx0yY/N37dJu+4/UjkEkgh99gLOoyjJbUQ+6KA3e7q+Oe31NAUAI3fJXbbzNAMmRY8iM+nMyZB+IL3Wua9gRyCLIoLYPu+bf9MZVl7JbJjoc/RDfN+18E82brO/52PLNLs8KSbjuUisgxcONsp4wen8byelQBfFewsGgQDskvXBGQSWaNSCciieOf8Af3zfb6frrlHHO+Zj/dVm6o45WEcDuCwIUCyshNc9QojkDuOQxheG/GuRAieTtO3Qgfgnnkmc/qsfTH9KAArjtpbM8PeJdv3bAxn33all3DzYh07Z6enotuo3dEUP1rQWpMqF2mhLzKYEJEkk8kjMPUA5UEE2V4q76155rXHojWaFfR5Ui2zeTKOnpLBgVL2enoo9qBHHOkINo8XJBDk7bm+HN0ToZSsiSLG55WwQSCasG/e+55HHH3DxHsM6T7j4Qz544y/O25iTKA3sI6DVdmv3PYUE2YcLIxxPBhSZHpsMyNTAsVY2FP4epTVHseDROh9uhWBZzFHEH6WWIYqXGWKgKSSC3N8CuAQRZrUHh+Ntoz86fFG5thGZW8zG3FWx3iokqPUeiuy0K4786czcqRNrxsefHIBpY5VBnRmUE+rptQCOq/jkE+q9BK4u3Y0o9cAkteFkx1VqNfhN+pgouwTRBNHq1iLFxslReC0LKSS74sa+pgpCDqurJ4DAkXVjUfkbgMVY58jJkWDcMgQK8WVIxhssobsOKHBbvVjpvhlcjHyUhzYzJNNCBjssk8XUV8s25Y3dBiWXt1CzwCSHXHxMeGaUHDXJUICZIoISQP6gDEEKCtAVQNkDuNYk2fFyDEZsCaZ4TSkQ4jeWSoJIDc88DnnXDY8vHgxGeXHXCEYUnGky4yVUSuQeuxZvmie13eurb1trhnmy4TIvcruqKGJPqIXzfSK4HNgE/HIW+L+7XgjjsdGiHp8teg2tCjd2P199Ggg/FvhiPxPDjQy7luOCsDl7wZvLL2Komj9f51Tsj7OsaHdsXEk3jxHNjPBLJLkNuCgxkFa/LZHLX+q69Q0plYEWVMJJi5AhkhKBqDK/Tfbm/SP5Ogo+P9mmy5uOssO/+IJoZBww3DhuT/0866H7Jdjb+83HfH+jZ5/+aumBgQ4AlEAIWRg1fFKqgD9lHfTeg8//ANUPhevX/aL/APdmsdWvw74d2vw3gDD2nFWGMm3JJZnPyzHknUrpCXeNvhmmimyo43h/vPMPSBx1dzweCDx2sfOgf1XczdsPIDyuuWDitKvlxL6pKbym6a9wx4ANkg0CRqUfdsBOnqyovW/QpDXbcccfqDqBVsuLcMkjNw2nlkCCfywW/GD5AIJIAU9yp5YnQO7F9zx8/JxsZMlWJIHnDioyAek129YNkkksfg1P1qGQz4WVNmbhmQnDPWepgAIh1KEUH9Lu/eq+rB33bP6XTmRN5sgiToPVbEA1x24IN9heg23bZds3mAwbrgY+XGRVTRhq/Q9x+2q2Psr8FhWVdmAVu6jKmr/31aG3LEWeKDz1MsrMiKttyos3XahXf50yrq5IVgSvcA9tB53uvgjwxseTitt2zoj5bNBOTPK1wsOlxyx7hiPn6jXHxL4K8M+H8SHI2rZUGVLL5XUZ5WpCjB+7H8tj99WPxRHLk7gkSqWCxL5Y7Asz0ef2X+frpvxHt2RnvjtEqtHH1dS36j1ULr6UP8dBTcrwL4R23c9xnzfDuOdtix4DCI5nZy7Mwb09XvwBz+U8c8z+H9n/AIInh68bZMOSMMy2GZqIPSRd9wQR+2pSCfFgyIos941yJMWC45ENgjr5JPHc1+tfI0xg5+2QxQQYsoEcgDxkkkMGY03Ue/U3vfJYd7Ggkoo0hiSKJQqIoVVHYAdho1vo0Bo0aNAaNGjQGk22vBaQyNiwl2YsWKDkmrP+A/jTmjQRmTsO3T4ZxfuyRxkkjygFK9XDUfaxwfkEj312y9qwsuB4ZsdCrqysQoDeodJojkEji/jTujQRmJseFix9CoXXqdyJDYJZgxJHYngUf/p1vkbNgzQPCIEiV76jEoQ811cj5oA/I41IaNAlk7Xh5MUkckCASCmKL0kiwTyPmhrOJtuPhzSzQBg8puQlieo8cn68ac0aBfJw4cl43lUl4yCrAkEUyt7e1qv8aY0aNBAb9i5r50GTi4sUsUIVmWyHmcN6FsdlU+vni64+NJ490hZJExcfyo5nPlxrTupYdF1dUSzGu/HFkjVi1j30AO2jWdGg/9k=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55575" y="-334963"/>
            <a:ext cx="1276350" cy="704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8016" name="AutoShape 16" descr="data:image/jpg;base64,/9j/4AAQSkZJRgABAQAAAQABAAD/2wBDAAkGBwgHBgkIBwgKCgkLDRYPDQwMDRsUFRAWIB0iIiAdHx8kKDQsJCYxJx8fLT0tMTU3Ojo6Iys/RD84QzQ5Ojf/2wBDAQoKCg0MDRoPDxo3JR8lNzc3Nzc3Nzc3Nzc3Nzc3Nzc3Nzc3Nzc3Nzc3Nzc3Nzc3Nzc3Nzc3Nzc3Nzc3Nzc3Nzf/wAARCABKAIYDASIAAhEBAxEB/8QAGwAAAgIDAQAAAAAAAAAAAAAAAAQFBgECAwf/xAA7EAACAgEDAgUBBwEECwEAAAABAgMRBAAFIRIxBhMiQVFhBxQyQnGBkSMVM6GxFhckQ1JUYnKSstHw/8QAFAEBAAAAAAAAAAAAAAAAAAAAAP/EABQRAQAAAAAAAAAAAAAAAAAAAAD/2gAMAwEAAhEDEQA/APcdGjtqOyNzWHd0wQ6F2xXmEX52ogWPp3H61oJHRqJ/ttWx2ePGmeUIzLCFIYkdNDn3PmL81zfIrT2DlDLxll6Shsqyn8rAkML96IIvse40DGjWLHyNZ0Bo0a0aWNHVHdVd76VJ5au9aDfRrUugUsWAVe5J4GsqysAykEEWCPfQZ0axei//ANWgj95z2wo0VBTSHhyAQKZb/eia13wMkT4Uc0jKG5VzRUdQNNV+1g1qF8atJHj4MkEbSSHKWMADtYPP8ga28QSNg7Vi4OMjySyOqKFHPp5v+en+dBM42ZHkTyxxWRGFPmAgq3VfY/tpnVTwWzUl3Hb8WN4MmDyHaZlBRlayQnfqYKCOwFgdgeG5cjeZsCOdVXGlASVovS7NwSY+exJ6QT7c1oLDo1yxjK2PGcgKJSo6wvYNXNfvo0Fb8dx7s+Pif2P4gTZ28xg7NCknm+mwPV8USa9r71qjQNvk2cHi+0KGfIjEkRcbfGGWmAKfPfpv6jvXOvRPFszQ4+MVm8u5CK81Y+qkY9yD8e3681qg4e5mTc545c0yxI8qgncY2Cgsvsqcd7pr/c8AO64viduE8fyetrAG1IpPf4Hfj/P41xO378Rb/aFuCoAGtcEKAh5vjiqs32oN8cy65qglvNtRRZPvhILHgCug2eWA79l78Xhsp+pAGHeqGfKepxXwlEglR35LAd+wQ8mz72qOx8eb9ahmN4rACrq67dj/AOLfGndr8db/ALMz4niPbH3SGCwdw2wAvQ95IeCp7H27jjnXU5CgoE63BJVP9syKNUAbCXz6TxRIJI4PEX4kmhn2WRZp0VXCoGkyInADMFsGTyyPST+YDn4IbQWvG+1TwbN6ZN3GPJ2aPIgkjZT8G1r/AB1H77428N5e64KLv+2NtzwZMeUeu3XqUBa/Xn29tQswg+7RpePKvSQOudGHJA/NLJ7MDXPYUGI1rt+PGdxdYo8KR44ZmH9OGQekoSR0C7N9+b7AgngHv9NfB4x5MSbfJc6Ni4EGJiylmQlCB1VdnoJYgjqLMePZzb/F28thrB4e8IbtmEsSk2cv3OJQTwAGJ9IFAAH29tSMeVMk8Z2+aJBlShY4FroUqPYqaKlu9c1Y9VeluTAZ/OEjNkQzSBz57yRdAA6upj0kBqevy/hWqI4Ct5eN443PNhxt73/H2aOcisfaYg0lE0B1sQbvv03Q5NDUXl+C9uw9yzvPn3CfCgxwvXJlyNL5nUAzlUZePUoA4uyea1d1xikOZj5eSkTz9JtMrpaN7H4rB9TdQsgUa7D3JUaUSR4JwIWktOtntip9XS6AEAjjm/0omwFRXwMmPlyPtX3qGRQn3jpyTkFUcASRi2uiHf26qQENzybb4P22M5S4eHLkYM8aQ7jgPkSXFKh6geq+si+4W/f41c8jCieWWUY2OVkt5FnBeh1NYoE0QzMSR8/rrWJ1zheQu3ZWOrEyhGadU92teBx0lVNE/wCRCsYv2c+FsiPILbFIvV0NQypQ0fe6JIoELY6q/FzXNc8b7LfDM0jRpgy44kWh5kzuQaBoFZeeDd0Bqxx4ojzMlsXGwseRYgTI8SB42qmNil4HN9uPfT33iGSeGSPKwI5ntIzNCL6l79I6lPT2I5J9XfQWBFCIFHYCtGhL6R1EE+5ArRoILxeZFxsUxiQDzqdkdFIXpb3b9u3ar9tUXEy5vvkwbKzFRvOAIysWlJKEha7cngMbvV88WYwmxsaTpZjFN1ehUY10t/xg+9Hjnj4vVJ2/bMlNznmOPkRW0nS6w4qgglaPUgsi/dufe9A+2UI1dnnmoD/nYAoF3X0Fd/kL24A1ibKjPX/UmJsDpfPitjzdj27sPoLHsuu8cOQSoWLI4IZVVIASxonuvz1D54bsVI1ukGWW9MeU1mx0yY/N37dJu+4/UjkEkgh99gLOoyjJbUQ+6KA3e7q+Oe31NAUAI3fJXbbzNAMmRY8iM+nMyZB+IL3Wua9gRyCLIoLYPu+bf9MZVl7JbJjoc/RDfN+18E82brO/52PLNLs8KSbjuUisgxcONsp4wen8byelQBfFewsGgQDskvXBGQSWaNSCciieOf8Af3zfb6frrlHHO+Zj/dVm6o45WEcDuCwIUCyshNc9QojkDuOQxheG/GuRAieTtO3Qgfgnnkmc/qsfTH9KAArjtpbM8PeJdv3bAxn33all3DzYh07Z6enotuo3dEUP1rQWpMqF2mhLzKYEJEkk8kjMPUA5UEE2V4q76155rXHojWaFfR5Ui2zeTKOnpLBgVL2enoo9qBHHOkINo8XJBDk7bm+HN0ToZSsiSLG55WwQSCasG/e+55HHH3DxHsM6T7j4Qz544y/O25iTKA3sI6DVdmv3PYUE2YcLIxxPBhSZHpsMyNTAsVY2FP4epTVHseDROh9uhWBZzFHEH6WWIYqXGWKgKSSC3N8CuAQRZrUHh+Ntoz86fFG5thGZW8zG3FWx3iokqPUeiuy0K4786czcqRNrxsefHIBpY5VBnRmUE+rptQCOq/jkE+q9BK4u3Y0o9cAkteFkx1VqNfhN+pgouwTRBNHq1iLFxslReC0LKSS74sa+pgpCDqurJ4DAkXVjUfkbgMVY58jJkWDcMgQK8WVIxhssobsOKHBbvVjpvhlcjHyUhzYzJNNCBjssk8XUV8s25Y3dBiWXt1CzwCSHXHxMeGaUHDXJUICZIoISQP6gDEEKCtAVQNkDuNYk2fFyDEZsCaZ4TSkQ4jeWSoJIDc88DnnXDY8vHgxGeXHXCEYUnGky4yVUSuQeuxZvmie13eurb1trhnmy4TIvcruqKGJPqIXzfSK4HNgE/HIW+L+7XgjjsdGiHp8teg2tCjd2P199Ggg/FvhiPxPDjQy7luOCsDl7wZvLL2Komj9f51Tsj7OsaHdsXEk3jxHNjPBLJLkNuCgxkFa/LZHLX+q69Q0plYEWVMJJi5AhkhKBqDK/Tfbm/SP5Ogo+P9mmy5uOssO/+IJoZBww3DhuT/0866H7Jdjb+83HfH+jZ5/+aumBgQ4AlEAIWRg1fFKqgD9lHfTeg8//ANUPhevX/aL/APdmsdWvw74d2vw3gDD2nFWGMm3JJZnPyzHknUrpCXeNvhmmimyo43h/vPMPSBx1dzweCDx2sfOgf1XczdsPIDyuuWDitKvlxL6pKbym6a9wx4ANkg0CRqUfdsBOnqyovW/QpDXbcccfqDqBVsuLcMkjNw2nlkCCfywW/GD5AIJIAU9yp5YnQO7F9zx8/JxsZMlWJIHnDioyAek129YNkkksfg1P1qGQz4WVNmbhmQnDPWepgAIh1KEUH9Lu/eq+rB33bP6XTmRN5sgiToPVbEA1x24IN9heg23bZds3mAwbrgY+XGRVTRhq/Q9x+2q2Psr8FhWVdmAVu6jKmr/31aG3LEWeKDz1MsrMiKttyos3XahXf50yrq5IVgSvcA9tB53uvgjwxseTitt2zoj5bNBOTPK1wsOlxyx7hiPn6jXHxL4K8M+H8SHI2rZUGVLL5XUZ5WpCjB+7H8tj99WPxRHLk7gkSqWCxL5Y7Asz0ef2X+frpvxHt2RnvjtEqtHH1dS36j1ULr6UP8dBTcrwL4R23c9xnzfDuOdtix4DCI5nZy7Mwb09XvwBz+U8c8z+H9n/AIInh68bZMOSMMy2GZqIPSRd9wQR+2pSCfFgyIos941yJMWC45ENgjr5JPHc1+tfI0xg5+2QxQQYsoEcgDxkkkMGY03Ue/U3vfJYd7Ggkoo0hiSKJQqIoVVHYAdho1vo0Bo0aNAaNGjQGk22vBaQyNiwl2YsWKDkmrP+A/jTmjQRmTsO3T4ZxfuyRxkkjygFK9XDUfaxwfkEj312y9qwsuB4ZsdCrqysQoDeodJojkEji/jTujQRmJseFix9CoXXqdyJDYJZgxJHYngUf/p1vkbNgzQPCIEiV76jEoQ811cj5oA/I41IaNAlk7Xh5MUkckCASCmKL0kiwTyPmhrOJtuPhzSzQBg8puQlieo8cn68ac0aBfJw4cl43lUl4yCrAkEUyt7e1qv8aY0aNBAb9i5r50GTi4sUsUIVmWyHmcN6FsdlU+vni64+NJ490hZJExcfyo5nPlxrTupYdF1dUSzGu/HFkjVi1j30AO2jWdGg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334963"/>
            <a:ext cx="1276350" cy="704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AutoShape 2" descr="data:image/jpg;base64,/9j/4AAQSkZJRgABAQAAAQABAAD/2wBDAAkGBwgHBgkIBwgKCgkLDRYPDQwMDRsUFRAWIB0iIiAdHx8kKDQsJCYxJx8fLT0tMTU3Ojo6Iys/RD84QzQ5Ojf/2wBDAQoKCg0MDRoPDxo3JR8lNzc3Nzc3Nzc3Nzc3Nzc3Nzc3Nzc3Nzc3Nzc3Nzc3Nzc3Nzc3Nzc3Nzc3Nzc3Nzc3Nzf/wAARCABKAIYDASIAAhEBAxEB/8QAGwAAAgIDAQAAAAAAAAAAAAAAAAQFBgECAwf/xAA7EAACAgEDAgUBBwEECwEAAAABAgMRBAAFIRIxBhMiQVFhBxQyQnGBkSMVM6GxFhckQ1JUYnKSstHw/8QAFAEBAAAAAAAAAAAAAAAAAAAAAP/EABQRAQAAAAAAAAAAAAAAAAAAAAD/2gAMAwEAAhEDEQA/APcdGjtqOyNzWHd0wQ6F2xXmEX52ogWPp3H61oJHRqJ/ttWx2ePGmeUIzLCFIYkdNDn3PmL81zfIrT2DlDLxll6Shsqyn8rAkML96IIvse40DGjWLHyNZ0Bo0a0aWNHVHdVd76VJ5au9aDfRrUugUsWAVe5J4GsqysAykEEWCPfQZ0axei//ANWgj95z2wo0VBTSHhyAQKZb/eia13wMkT4Uc0jKG5VzRUdQNNV+1g1qF8atJHj4MkEbSSHKWMADtYPP8ga28QSNg7Vi4OMjySyOqKFHPp5v+en+dBM42ZHkTyxxWRGFPmAgq3VfY/tpnVTwWzUl3Hb8WN4MmDyHaZlBRlayQnfqYKCOwFgdgeG5cjeZsCOdVXGlASVovS7NwSY+exJ6QT7c1oLDo1yxjK2PGcgKJSo6wvYNXNfvo0Fb8dx7s+Pif2P4gTZ28xg7NCknm+mwPV8USa9r71qjQNvk2cHi+0KGfIjEkRcbfGGWmAKfPfpv6jvXOvRPFszQ4+MVm8u5CK81Y+qkY9yD8e3681qg4e5mTc545c0yxI8qgncY2Cgsvsqcd7pr/c8AO64viduE8fyetrAG1IpPf4Hfj/P41xO378Rb/aFuCoAGtcEKAh5vjiqs32oN8cy65qglvNtRRZPvhILHgCug2eWA79l78Xhsp+pAGHeqGfKepxXwlEglR35LAd+wQ8mz72qOx8eb9ahmN4rACrq67dj/AOLfGndr8db/ALMz4niPbH3SGCwdw2wAvQ95IeCp7H27jjnXU5CgoE63BJVP9syKNUAbCXz6TxRIJI4PEX4kmhn2WRZp0VXCoGkyInADMFsGTyyPST+YDn4IbQWvG+1TwbN6ZN3GPJ2aPIgkjZT8G1r/AB1H77428N5e64KLv+2NtzwZMeUeu3XqUBa/Xn29tQswg+7RpePKvSQOudGHJA/NLJ7MDXPYUGI1rt+PGdxdYo8KR44ZmH9OGQekoSR0C7N9+b7AgngHv9NfB4x5MSbfJc6Ni4EGJiylmQlCB1VdnoJYgjqLMePZzb/F28thrB4e8IbtmEsSk2cv3OJQTwAGJ9IFAAH29tSMeVMk8Z2+aJBlShY4FroUqPYqaKlu9c1Y9VeluTAZ/OEjNkQzSBz57yRdAA6upj0kBqevy/hWqI4Ct5eN443PNhxt73/H2aOcisfaYg0lE0B1sQbvv03Q5NDUXl+C9uw9yzvPn3CfCgxwvXJlyNL5nUAzlUZePUoA4uyea1d1xikOZj5eSkTz9JtMrpaN7H4rB9TdQsgUa7D3JUaUSR4JwIWktOtntip9XS6AEAjjm/0omwFRXwMmPlyPtX3qGRQn3jpyTkFUcASRi2uiHf26qQENzybb4P22M5S4eHLkYM8aQ7jgPkSXFKh6geq+si+4W/f41c8jCieWWUY2OVkt5FnBeh1NYoE0QzMSR8/rrWJ1zheQu3ZWOrEyhGadU92teBx0lVNE/wCRCsYv2c+FsiPILbFIvV0NQypQ0fe6JIoELY6q/FzXNc8b7LfDM0jRpgy44kWh5kzuQaBoFZeeDd0Bqxx4ojzMlsXGwseRYgTI8SB42qmNil4HN9uPfT33iGSeGSPKwI5ntIzNCL6l79I6lPT2I5J9XfQWBFCIFHYCtGhL6R1EE+5ArRoILxeZFxsUxiQDzqdkdFIXpb3b9u3ar9tUXEy5vvkwbKzFRvOAIysWlJKEha7cngMbvV88WYwmxsaTpZjFN1ehUY10t/xg+9Hjnj4vVJ2/bMlNznmOPkRW0nS6w4qgglaPUgsi/dufe9A+2UI1dnnmoD/nYAoF3X0Fd/kL24A1ibKjPX/UmJsDpfPitjzdj27sPoLHsuu8cOQSoWLI4IZVVIASxonuvz1D54bsVI1ukGWW9MeU1mx0yY/N37dJu+4/UjkEkgh99gLOoyjJbUQ+6KA3e7q+Oe31NAUAI3fJXbbzNAMmRY8iM+nMyZB+IL3Wua9gRyCLIoLYPu+bf9MZVl7JbJjoc/RDfN+18E82brO/52PLNLs8KSbjuUisgxcONsp4wen8byelQBfFewsGgQDskvXBGQSWaNSCciieOf8Af3zfb6frrlHHO+Zj/dVm6o45WEcDuCwIUCyshNc9QojkDuOQxheG/GuRAieTtO3Qgfgnnkmc/qsfTH9KAArjtpbM8PeJdv3bAxn33all3DzYh07Z6enotuo3dEUP1rQWpMqF2mhLzKYEJEkk8kjMPUA5UEE2V4q76155rXHojWaFfR5Ui2zeTKOnpLBgVL2enoo9qBHHOkINo8XJBDk7bm+HN0ToZSsiSLG55WwQSCasG/e+55HHH3DxHsM6T7j4Qz544y/O25iTKA3sI6DVdmv3PYUE2YcLIxxPBhSZHpsMyNTAsVY2FP4epTVHseDROh9uhWBZzFHEH6WWIYqXGWKgKSSC3N8CuAQRZrUHh+Ntoz86fFG5thGZW8zG3FWx3iokqPUeiuy0K4786czcqRNrxsefHIBpY5VBnRmUE+rptQCOq/jkE+q9BK4u3Y0o9cAkteFkx1VqNfhN+pgouwTRBNHq1iLFxslReC0LKSS74sa+pgpCDqurJ4DAkXVjUfkbgMVY58jJkWDcMgQK8WVIxhssobsOKHBbvVjpvhlcjHyUhzYzJNNCBjssk8XUV8s25Y3dBiWXt1CzwCSHXHxMeGaUHDXJUICZIoISQP6gDEEKCtAVQNkDuNYk2fFyDEZsCaZ4TSkQ4jeWSoJIDc88DnnXDY8vHgxGeXHXCEYUnGky4yVUSuQeuxZvmie13eurb1trhnmy4TIvcruqKGJPqIXzfSK4HNgE/HIW+L+7XgjjsdGiHp8teg2tCjd2P199Ggg/FvhiPxPDjQy7luOCsDl7wZvLL2Komj9f51Tsj7OsaHdsXEk3jxHNjPBLJLkNuCgxkFa/LZHLX+q69Q0plYEWVMJJi5AhkhKBqDK/Tfbm/SP5Ogo+P9mmy5uOssO/+IJoZBww3DhuT/0866H7Jdjb+83HfH+jZ5/+aumBgQ4AlEAIWRg1fFKqgD9lHfTeg8//ANUPhevX/aL/APdmsdWvw74d2vw3gDD2nFWGMm3JJZnPyzHknUrpCXeNvhmmimyo43h/vPMPSBx1dzweCDx2sfOgf1XczdsPIDyuuWDitKvlxL6pKbym6a9wx4ANkg0CRqUfdsBOnqyovW/QpDXbcccfqDqBVsuLcMkjNw2nlkCCfywW/GD5AIJIAU9yp5YnQO7F9zx8/JxsZMlWJIHnDioyAek129YNkkksfg1P1qGQz4WVNmbhmQnDPWepgAIh1KEUH9Lu/eq+rB33bP6XTmRN5sgiToPVbEA1x24IN9heg23bZds3mAwbrgY+XGRVTRhq/Q9x+2q2Psr8FhWVdmAVu6jKmr/31aG3LEWeKDz1MsrMiKttyos3XahXf50yrq5IVgSvcA9tB53uvgjwxseTitt2zoj5bNBOTPK1wsOlxyx7hiPn6jXHxL4K8M+H8SHI2rZUGVLL5XUZ5WpCjB+7H8tj99WPxRHLk7gkSqWCxL5Y7Asz0ef2X+frpvxHt2RnvjtEqtHH1dS36j1ULr6UP8dBTcrwL4R23c9xnzfDuOdtix4DCI5nZy7Mwb09XvwBz+U8c8z+H9n/AIInh68bZMOSMMy2GZqIPSRd9wQR+2pSCfFgyIos941yJMWC45ENgjr5JPHc1+tfI0xg5+2QxQQYsoEcgDxkkkMGY03Ue/U3vfJYd7Ggkoo0hiSKJQqIoVVHYAdho1vo0Bo0aNAaNGjQGk22vBaQyNiwl2YsWKDkmrP+A/jTmjQRmTsO3T4ZxfuyRxkkjygFK9XDUfaxwfkEj312y9qwsuB4ZsdCrqysQoDeodJojkEji/jTujQRmJseFix9CoXXqdyJDYJZgxJHYngUf/p1vkbNgzQPCIEiV76jEoQ811cj5oA/I41IaNAlk7Xh5MUkckCASCmKL0kiwTyPmhrOJtuPhzSzQBg8puQlieo8cn68ac0aBfJw4cl43lUl4yCrAkEUyt7e1qv8aY0aNBAb9i5r50GTi4sUsUIVmWyHmcN6FsdlU+vni64+NJ490hZJExcfyo5nPlxrTupYdF1dUSzGu/HFkjVi1j30AO2jWdGg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334963"/>
            <a:ext cx="1276350" cy="704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6980" name="AutoShape 4" descr="data:image/jpg;base64,/9j/4AAQSkZJRgABAQAAAQABAAD/2wBDAAkGBwgHBgkIBwgKCgkLDRYPDQwMDRsUFRAWIB0iIiAdHx8kKDQsJCYxJx8fLT0tMTU3Ojo6Iys/RD84QzQ5Ojf/2wBDAQoKCg0MDRoPDxo3JR8lNzc3Nzc3Nzc3Nzc3Nzc3Nzc3Nzc3Nzc3Nzc3Nzc3Nzc3Nzc3Nzc3Nzc3Nzc3Nzc3Nzf/wAARCABKAIYDASIAAhEBAxEB/8QAGwAAAgIDAQAAAAAAAAAAAAAAAAQFBgECAwf/xAA7EAACAgEDAgUBBwEECwEAAAABAgMRBAAFIRIxBhMiQVFhBxQyQnGBkSMVM6GxFhckQ1JUYnKSstHw/8QAFAEBAAAAAAAAAAAAAAAAAAAAAP/EABQRAQAAAAAAAAAAAAAAAAAAAAD/2gAMAwEAAhEDEQA/APcdGjtqOyNzWHd0wQ6F2xXmEX52ogWPp3H61oJHRqJ/ttWx2ePGmeUIzLCFIYkdNDn3PmL81zfIrT2DlDLxll6Shsqyn8rAkML96IIvse40DGjWLHyNZ0Bo0a0aWNHVHdVd76VJ5au9aDfRrUugUsWAVe5J4GsqysAykEEWCPfQZ0axei//ANWgj95z2wo0VBTSHhyAQKZb/eia13wMkT4Uc0jKG5VzRUdQNNV+1g1qF8atJHj4MkEbSSHKWMADtYPP8ga28QSNg7Vi4OMjySyOqKFHPp5v+en+dBM42ZHkTyxxWRGFPmAgq3VfY/tpnVTwWzUl3Hb8WN4MmDyHaZlBRlayQnfqYKCOwFgdgeG5cjeZsCOdVXGlASVovS7NwSY+exJ6QT7c1oLDo1yxjK2PGcgKJSo6wvYNXNfvo0Fb8dx7s+Pif2P4gTZ28xg7NCknm+mwPV8USa9r71qjQNvk2cHi+0KGfIjEkRcbfGGWmAKfPfpv6jvXOvRPFszQ4+MVm8u5CK81Y+qkY9yD8e3681qg4e5mTc545c0yxI8qgncY2Cgsvsqcd7pr/c8AO64viduE8fyetrAG1IpPf4Hfj/P41xO378Rb/aFuCoAGtcEKAh5vjiqs32oN8cy65qglvNtRRZPvhILHgCug2eWA79l78Xhsp+pAGHeqGfKepxXwlEglR35LAd+wQ8mz72qOx8eb9ahmN4rACrq67dj/AOLfGndr8db/ALMz4niPbH3SGCwdw2wAvQ95IeCp7H27jjnXU5CgoE63BJVP9syKNUAbCXz6TxRIJI4PEX4kmhn2WRZp0VXCoGkyInADMFsGTyyPST+YDn4IbQWvG+1TwbN6ZN3GPJ2aPIgkjZT8G1r/AB1H77428N5e64KLv+2NtzwZMeUeu3XqUBa/Xn29tQswg+7RpePKvSQOudGHJA/NLJ7MDXPYUGI1rt+PGdxdYo8KR44ZmH9OGQekoSR0C7N9+b7AgngHv9NfB4x5MSbfJc6Ni4EGJiylmQlCB1VdnoJYgjqLMePZzb/F28thrB4e8IbtmEsSk2cv3OJQTwAGJ9IFAAH29tSMeVMk8Z2+aJBlShY4FroUqPYqaKlu9c1Y9VeluTAZ/OEjNkQzSBz57yRdAA6upj0kBqevy/hWqI4Ct5eN443PNhxt73/H2aOcisfaYg0lE0B1sQbvv03Q5NDUXl+C9uw9yzvPn3CfCgxwvXJlyNL5nUAzlUZePUoA4uyea1d1xikOZj5eSkTz9JtMrpaN7H4rB9TdQsgUa7D3JUaUSR4JwIWktOtntip9XS6AEAjjm/0omwFRXwMmPlyPtX3qGRQn3jpyTkFUcASRi2uiHf26qQENzybb4P22M5S4eHLkYM8aQ7jgPkSXFKh6geq+si+4W/f41c8jCieWWUY2OVkt5FnBeh1NYoE0QzMSR8/rrWJ1zheQu3ZWOrEyhGadU92teBx0lVNE/wCRCsYv2c+FsiPILbFIvV0NQypQ0fe6JIoELY6q/FzXNc8b7LfDM0jRpgy44kWh5kzuQaBoFZeeDd0Bqxx4ojzMlsXGwseRYgTI8SB42qmNil4HN9uPfT33iGSeGSPKwI5ntIzNCL6l79I6lPT2I5J9XfQWBFCIFHYCtGhL6R1EE+5ArRoILxeZFxsUxiQDzqdkdFIXpb3b9u3ar9tUXEy5vvkwbKzFRvOAIysWlJKEha7cngMbvV88WYwmxsaTpZjFN1ehUY10t/xg+9Hjnj4vVJ2/bMlNznmOPkRW0nS6w4qgglaPUgsi/dufe9A+2UI1dnnmoD/nYAoF3X0Fd/kL24A1ibKjPX/UmJsDpfPitjzdj27sPoLHsuu8cOQSoWLI4IZVVIASxonuvz1D54bsVI1ukGWW9MeU1mx0yY/N37dJu+4/UjkEkgh99gLOoyjJbUQ+6KA3e7q+Oe31NAUAI3fJXbbzNAMmRY8iM+nMyZB+IL3Wua9gRyCLIoLYPu+bf9MZVl7JbJjoc/RDfN+18E82brO/52PLNLs8KSbjuUisgxcONsp4wen8byelQBfFewsGgQDskvXBGQSWaNSCciieOf8Af3zfb6frrlHHO+Zj/dVm6o45WEcDuCwIUCyshNc9QojkDuOQxheG/GuRAieTtO3Qgfgnnkmc/qsfTH9KAArjtpbM8PeJdv3bAxn33all3DzYh07Z6enotuo3dEUP1rQWpMqF2mhLzKYEJEkk8kjMPUA5UEE2V4q76155rXHojWaFfR5Ui2zeTKOnpLBgVL2enoo9qBHHOkINo8XJBDk7bm+HN0ToZSsiSLG55WwQSCasG/e+55HHH3DxHsM6T7j4Qz544y/O25iTKA3sI6DVdmv3PYUE2YcLIxxPBhSZHpsMyNTAsVY2FP4epTVHseDROh9uhWBZzFHEH6WWIYqXGWKgKSSC3N8CuAQRZrUHh+Ntoz86fFG5thGZW8zG3FWx3iokqPUeiuy0K4786czcqRNrxsefHIBpY5VBnRmUE+rptQCOq/jkE+q9BK4u3Y0o9cAkteFkx1VqNfhN+pgouwTRBNHq1iLFxslReC0LKSS74sa+pgpCDqurJ4DAkXVjUfkbgMVY58jJkWDcMgQK8WVIxhssobsOKHBbvVjpvhlcjHyUhzYzJNNCBjssk8XUV8s25Y3dBiWXt1CzwCSHXHxMeGaUHDXJUICZIoISQP6gDEEKCtAVQNkDuNYk2fFyDEZsCaZ4TSkQ4jeWSoJIDc88DnnXDY8vHgxGeXHXCEYUnGky4yVUSuQeuxZvmie13eurb1trhnmy4TIvcruqKGJPqIXzfSK4HNgE/HIW+L+7XgjjsdGiHp8teg2tCjd2P199Ggg/FvhiPxPDjQy7luOCsDl7wZvLL2Komj9f51Tsj7OsaHdsXEk3jxHNjPBLJLkNuCgxkFa/LZHLX+q69Q0plYEWVMJJi5AhkhKBqDK/Tfbm/SP5Ogo+P9mmy5uOssO/+IJoZBww3DhuT/0866H7Jdjb+83HfH+jZ5/+aumBgQ4AlEAIWRg1fFKqgD9lHfTeg8//ANUPhevX/aL/APdmsdWvw74d2vw3gDD2nFWGMm3JJZnPyzHknUrpCXeNvhmmimyo43h/vPMPSBx1dzweCDx2sfOgf1XczdsPIDyuuWDitKvlxL6pKbym6a9wx4ANkg0CRqUfdsBOnqyovW/QpDXbcccfqDqBVsuLcMkjNw2nlkCCfywW/GD5AIJIAU9yp5YnQO7F9zx8/JxsZMlWJIHnDioyAek129YNkkksfg1P1qGQz4WVNmbhmQnDPWepgAIh1KEUH9Lu/eq+rB33bP6XTmRN5sgiToPVbEA1x24IN9heg23bZds3mAwbrgY+XGRVTRhq/Q9x+2q2Psr8FhWVdmAVu6jKmr/31aG3LEWeKDz1MsrMiKttyos3XahXf50yrq5IVgSvcA9tB53uvgjwxseTitt2zoj5bNBOTPK1wsOlxyx7hiPn6jXHxL4K8M+H8SHI2rZUGVLL5XUZ5WpCjB+7H8tj99WPxRHLk7gkSqWCxL5Y7Asz0ef2X+frpvxHt2RnvjtEqtHH1dS36j1ULr6UP8dBTcrwL4R23c9xnzfDuOdtix4DCI5nZy7Mwb09XvwBz+U8c8z+H9n/AIInh68bZMOSMMy2GZqIPSRd9wQR+2pSCfFgyIos941yJMWC45ENgjr5JPHc1+tfI0xg5+2QxQQYsoEcgDxkkkMGY03Ue/U3vfJYd7Ggkoo0hiSKJQqIoVVHYAdho1vo0Bo0aNAaNGjQGk22vBaQyNiwl2YsWKDkmrP+A/jTmjQRmTsO3T4ZxfuyRxkkjygFK9XDUfaxwfkEj312y9qwsuB4ZsdCrqysQoDeodJojkEji/jTujQRmJseFix9CoXXqdyJDYJZgxJHYngUf/p1vkbNgzQPCIEiV76jEoQ811cj5oA/I41IaNAlk7Xh5MUkckCASCmKL0kiwTyPmhrOJtuPhzSzQBg8puQlieo8cn68ac0aBfJw4cl43lUl4yCrAkEUyt7e1qv8aY0aNBAb9i5r50GTi4sUsUIVmWyHmcN6FsdlU+vni64+NJ490hZJExcfyo5nPlxrTupYdF1dUSzGu/HFkjVi1j30AO2jWdGg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334963"/>
            <a:ext cx="1276350" cy="704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6982" name="AutoShape 6" descr="data:image/jpg;base64,/9j/4AAQSkZJRgABAQAAAQABAAD/2wBDAAkGBwgHBgkIBwgKCgkLDRYPDQwMDRsUFRAWIB0iIiAdHx8kKDQsJCYxJx8fLT0tMTU3Ojo6Iys/RD84QzQ5Ojf/2wBDAQoKCg0MDRoPDxo3JR8lNzc3Nzc3Nzc3Nzc3Nzc3Nzc3Nzc3Nzc3Nzc3Nzc3Nzc3Nzc3Nzc3Nzc3Nzc3Nzc3Nzf/wAARCABKAIYDASIAAhEBAxEB/8QAGwAAAgIDAQAAAAAAAAAAAAAAAAQFBgECAwf/xAA7EAACAgEDAgUBBwEECwEAAAABAgMRBAAFIRIxBhMiQVFhBxQyQnGBkSMVM6GxFhckQ1JUYnKSstHw/8QAFAEBAAAAAAAAAAAAAAAAAAAAAP/EABQRAQAAAAAAAAAAAAAAAAAAAAD/2gAMAwEAAhEDEQA/APcdGjtqOyNzWHd0wQ6F2xXmEX52ogWPp3H61oJHRqJ/ttWx2ePGmeUIzLCFIYkdNDn3PmL81zfIrT2DlDLxll6Shsqyn8rAkML96IIvse40DGjWLHyNZ0Bo0a0aWNHVHdVd76VJ5au9aDfRrUugUsWAVe5J4GsqysAykEEWCPfQZ0axei//ANWgj95z2wo0VBTSHhyAQKZb/eia13wMkT4Uc0jKG5VzRUdQNNV+1g1qF8atJHj4MkEbSSHKWMADtYPP8ga28QSNg7Vi4OMjySyOqKFHPp5v+en+dBM42ZHkTyxxWRGFPmAgq3VfY/tpnVTwWzUl3Hb8WN4MmDyHaZlBRlayQnfqYKCOwFgdgeG5cjeZsCOdVXGlASVovS7NwSY+exJ6QT7c1oLDo1yxjK2PGcgKJSo6wvYNXNfvo0Fb8dx7s+Pif2P4gTZ28xg7NCknm+mwPV8USa9r71qjQNvk2cHi+0KGfIjEkRcbfGGWmAKfPfpv6jvXOvRPFszQ4+MVm8u5CK81Y+qkY9yD8e3681qg4e5mTc545c0yxI8qgncY2Cgsvsqcd7pr/c8AO64viduE8fyetrAG1IpPf4Hfj/P41xO378Rb/aFuCoAGtcEKAh5vjiqs32oN8cy65qglvNtRRZPvhILHgCug2eWA79l78Xhsp+pAGHeqGfKepxXwlEglR35LAd+wQ8mz72qOx8eb9ahmN4rACrq67dj/AOLfGndr8db/ALMz4niPbH3SGCwdw2wAvQ95IeCp7H27jjnXU5CgoE63BJVP9syKNUAbCXz6TxRIJI4PEX4kmhn2WRZp0VXCoGkyInADMFsGTyyPST+YDn4IbQWvG+1TwbN6ZN3GPJ2aPIgkjZT8G1r/AB1H77428N5e64KLv+2NtzwZMeUeu3XqUBa/Xn29tQswg+7RpePKvSQOudGHJA/NLJ7MDXPYUGI1rt+PGdxdYo8KR44ZmH9OGQekoSR0C7N9+b7AgngHv9NfB4x5MSbfJc6Ni4EGJiylmQlCB1VdnoJYgjqLMePZzb/F28thrB4e8IbtmEsSk2cv3OJQTwAGJ9IFAAH29tSMeVMk8Z2+aJBlShY4FroUqPYqaKlu9c1Y9VeluTAZ/OEjNkQzSBz57yRdAA6upj0kBqevy/hWqI4Ct5eN443PNhxt73/H2aOcisfaYg0lE0B1sQbvv03Q5NDUXl+C9uw9yzvPn3CfCgxwvXJlyNL5nUAzlUZePUoA4uyea1d1xikOZj5eSkTz9JtMrpaN7H4rB9TdQsgUa7D3JUaUSR4JwIWktOtntip9XS6AEAjjm/0omwFRXwMmPlyPtX3qGRQn3jpyTkFUcASRi2uiHf26qQENzybb4P22M5S4eHLkYM8aQ7jgPkSXFKh6geq+si+4W/f41c8jCieWWUY2OVkt5FnBeh1NYoE0QzMSR8/rrWJ1zheQu3ZWOrEyhGadU92teBx0lVNE/wCRCsYv2c+FsiPILbFIvV0NQypQ0fe6JIoELY6q/FzXNc8b7LfDM0jRpgy44kWh5kzuQaBoFZeeDd0Bqxx4ojzMlsXGwseRYgTI8SB42qmNil4HN9uPfT33iGSeGSPKwI5ntIzNCL6l79I6lPT2I5J9XfQWBFCIFHYCtGhL6R1EE+5ArRoILxeZFxsUxiQDzqdkdFIXpb3b9u3ar9tUXEy5vvkwbKzFRvOAIysWlJKEha7cngMbvV88WYwmxsaTpZjFN1ehUY10t/xg+9Hjnj4vVJ2/bMlNznmOPkRW0nS6w4qgglaPUgsi/dufe9A+2UI1dnnmoD/nYAoF3X0Fd/kL24A1ibKjPX/UmJsDpfPitjzdj27sPoLHsuu8cOQSoWLI4IZVVIASxonuvz1D54bsVI1ukGWW9MeU1mx0yY/N37dJu+4/UjkEkgh99gLOoyjJbUQ+6KA3e7q+Oe31NAUAI3fJXbbzNAMmRY8iM+nMyZB+IL3Wua9gRyCLIoLYPu+bf9MZVl7JbJjoc/RDfN+18E82brO/52PLNLs8KSbjuUisgxcONsp4wen8byelQBfFewsGgQDskvXBGQSWaNSCciieOf8Af3zfb6frrlHHO+Zj/dVm6o45WEcDuCwIUCyshNc9QojkDuOQxheG/GuRAieTtO3Qgfgnnkmc/qsfTH9KAArjtpbM8PeJdv3bAxn33all3DzYh07Z6enotuo3dEUP1rQWpMqF2mhLzKYEJEkk8kjMPUA5UEE2V4q76155rXHojWaFfR5Ui2zeTKOnpLBgVL2enoo9qBHHOkINo8XJBDk7bm+HN0ToZSsiSLG55WwQSCasG/e+55HHH3DxHsM6T7j4Qz544y/O25iTKA3sI6DVdmv3PYUE2YcLIxxPBhSZHpsMyNTAsVY2FP4epTVHseDROh9uhWBZzFHEH6WWIYqXGWKgKSSC3N8CuAQRZrUHh+Ntoz86fFG5thGZW8zG3FWx3iokqPUeiuy0K4786czcqRNrxsefHIBpY5VBnRmUE+rptQCOq/jkE+q9BK4u3Y0o9cAkteFkx1VqNfhN+pgouwTRBNHq1iLFxslReC0LKSS74sa+pgpCDqurJ4DAkXVjUfkbgMVY58jJkWDcMgQK8WVIxhssobsOKHBbvVjpvhlcjHyUhzYzJNNCBjssk8XUV8s25Y3dBiWXt1CzwCSHXHxMeGaUHDXJUICZIoISQP6gDEEKCtAVQNkDuNYk2fFyDEZsCaZ4TSkQ4jeWSoJIDc88DnnXDY8vHgxGeXHXCEYUnGky4yVUSuQeuxZvmie13eurb1trhnmy4TIvcruqKGJPqIXzfSK4HNgE/HIW+L+7XgjjsdGiHp8teg2tCjd2P199Ggg/FvhiPxPDjQy7luOCsDl7wZvLL2Komj9f51Tsj7OsaHdsXEk3jxHNjPBLJLkNuCgxkFa/LZHLX+q69Q0plYEWVMJJi5AhkhKBqDK/Tfbm/SP5Ogo+P9mmy5uOssO/+IJoZBww3DhuT/0866H7Jdjb+83HfH+jZ5/+aumBgQ4AlEAIWRg1fFKqgD9lHfTeg8//ANUPhevX/aL/APdmsdWvw74d2vw3gDD2nFWGMm3JJZnPyzHknUrpCXeNvhmmimyo43h/vPMPSBx1dzweCDx2sfOgf1XczdsPIDyuuWDitKvlxL6pKbym6a9wx4ANkg0CRqUfdsBOnqyovW/QpDXbcccfqDqBVsuLcMkjNw2nlkCCfywW/GD5AIJIAU9yp5YnQO7F9zx8/JxsZMlWJIHnDioyAek129YNkkksfg1P1qGQz4WVNmbhmQnDPWepgAIh1KEUH9Lu/eq+rB33bP6XTmRN5sgiToPVbEA1x24IN9heg23bZds3mAwbrgY+XGRVTRhq/Q9x+2q2Psr8FhWVdmAVu6jKmr/31aG3LEWeKDz1MsrMiKttyos3XahXf50yrq5IVgSvcA9tB53uvgjwxseTitt2zoj5bNBOTPK1wsOlxyx7hiPn6jXHxL4K8M+H8SHI2rZUGVLL5XUZ5WpCjB+7H8tj99WPxRHLk7gkSqWCxL5Y7Asz0ef2X+frpvxHt2RnvjtEqtHH1dS36j1ULr6UP8dBTcrwL4R23c9xnzfDuOdtix4DCI5nZy7Mwb09XvwBz+U8c8z+H9n/AIInh68bZMOSMMy2GZqIPSRd9wQR+2pSCfFgyIos941yJMWC45ENgjr5JPHc1+tfI0xg5+2QxQQYsoEcgDxkkkMGY03Ue/U3vfJYd7Ggkoo0hiSKJQqIoVVHYAdho1vo0Bo0aNAaNGjQGk22vBaQyNiwl2YsWKDkmrP+A/jTmjQRmTsO3T4ZxfuyRxkkjygFK9XDUfaxwfkEj312y9qwsuB4ZsdCrqysQoDeodJojkEji/jTujQRmJseFix9CoXXqdyJDYJZgxJHYngUf/p1vkbNgzQPCIEiV76jEoQ811cj5oA/I41IaNAlk7Xh5MUkckCASCmKL0kiwTyPmhrOJtuPhzSzQBg8puQlieo8cn68ac0aBfJw4cl43lUl4yCrAkEUyt7e1qv8aY0aNBAb9i5r50GTi4sUsUIVmWyHmcN6FsdlU+vni64+NJ490hZJExcfyo5nPlxrTupYdF1dUSzGu/HFkjVi1j30AO2jWdGg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334963"/>
            <a:ext cx="1276350" cy="704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6986" name="Picture 10" descr="http://www.kvitka-life.com.ua/img/common/image/article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57166"/>
            <a:ext cx="5800725" cy="3409951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126988" name="AutoShape 12" descr="data:image/jpg;base64,/9j/4AAQSkZJRgABAQAAAQABAAD/2wBDAAkGBwgHBgkIBwgKCgkLDRYPDQwMDRsUFRAWIB0iIiAdHx8kKDQsJCYxJx8fLT0tMTU3Ojo6Iys/RD84QzQ5Ojf/2wBDAQoKCg0MDRoPDxo3JR8lNzc3Nzc3Nzc3Nzc3Nzc3Nzc3Nzc3Nzc3Nzc3Nzc3Nzc3Nzc3Nzc3Nzc3Nzc3Nzc3Nzf/wAARCABKAIYDASIAAhEBAxEB/8QAGwAAAgIDAQAAAAAAAAAAAAAAAAQFBgECAwf/xAA7EAACAgEDAgUBBwEECwEAAAABAgMRBAAFIRIxBhMiQVFhBxQyQnGBkSMVM6GxFhckQ1JUYnKSstHw/8QAFAEBAAAAAAAAAAAAAAAAAAAAAP/EABQRAQAAAAAAAAAAAAAAAAAAAAD/2gAMAwEAAhEDEQA/APcdGjtqOyNzWHd0wQ6F2xXmEX52ogWPp3H61oJHRqJ/ttWx2ePGmeUIzLCFIYkdNDn3PmL81zfIrT2DlDLxll6Shsqyn8rAkML96IIvse40DGjWLHyNZ0Bo0a0aWNHVHdVd76VJ5au9aDfRrUugUsWAVe5J4GsqysAykEEWCPfQZ0axei//ANWgj95z2wo0VBTSHhyAQKZb/eia13wMkT4Uc0jKG5VzRUdQNNV+1g1qF8atJHj4MkEbSSHKWMADtYPP8ga28QSNg7Vi4OMjySyOqKFHPp5v+en+dBM42ZHkTyxxWRGFPmAgq3VfY/tpnVTwWzUl3Hb8WN4MmDyHaZlBRlayQnfqYKCOwFgdgeG5cjeZsCOdVXGlASVovS7NwSY+exJ6QT7c1oLDo1yxjK2PGcgKJSo6wvYNXNfvo0Fb8dx7s+Pif2P4gTZ28xg7NCknm+mwPV8USa9r71qjQNvk2cHi+0KGfIjEkRcbfGGWmAKfPfpv6jvXOvRPFszQ4+MVm8u5CK81Y+qkY9yD8e3681qg4e5mTc545c0yxI8qgncY2Cgsvsqcd7pr/c8AO64viduE8fyetrAG1IpPf4Hfj/P41xO378Rb/aFuCoAGtcEKAh5vjiqs32oN8cy65qglvNtRRZPvhILHgCug2eWA79l78Xhsp+pAGHeqGfKepxXwlEglR35LAd+wQ8mz72qOx8eb9ahmN4rACrq67dj/AOLfGndr8db/ALMz4niPbH3SGCwdw2wAvQ95IeCp7H27jjnXU5CgoE63BJVP9syKNUAbCXz6TxRIJI4PEX4kmhn2WRZp0VXCoGkyInADMFsGTyyPST+YDn4IbQWvG+1TwbN6ZN3GPJ2aPIgkjZT8G1r/AB1H77428N5e64KLv+2NtzwZMeUeu3XqUBa/Xn29tQswg+7RpePKvSQOudGHJA/NLJ7MDXPYUGI1rt+PGdxdYo8KR44ZmH9OGQekoSR0C7N9+b7AgngHv9NfB4x5MSbfJc6Ni4EGJiylmQlCB1VdnoJYgjqLMePZzb/F28thrB4e8IbtmEsSk2cv3OJQTwAGJ9IFAAH29tSMeVMk8Z2+aJBlShY4FroUqPYqaKlu9c1Y9VeluTAZ/OEjNkQzSBz57yRdAA6upj0kBqevy/hWqI4Ct5eN443PNhxt73/H2aOcisfaYg0lE0B1sQbvv03Q5NDUXl+C9uw9yzvPn3CfCgxwvXJlyNL5nUAzlUZePUoA4uyea1d1xikOZj5eSkTz9JtMrpaN7H4rB9TdQsgUa7D3JUaUSR4JwIWktOtntip9XS6AEAjjm/0omwFRXwMmPlyPtX3qGRQn3jpyTkFUcASRi2uiHf26qQENzybb4P22M5S4eHLkYM8aQ7jgPkSXFKh6geq+si+4W/f41c8jCieWWUY2OVkt5FnBeh1NYoE0QzMSR8/rrWJ1zheQu3ZWOrEyhGadU92teBx0lVNE/wCRCsYv2c+FsiPILbFIvV0NQypQ0fe6JIoELY6q/FzXNc8b7LfDM0jRpgy44kWh5kzuQaBoFZeeDd0Bqxx4ojzMlsXGwseRYgTI8SB42qmNil4HN9uPfT33iGSeGSPKwI5ntIzNCL6l79I6lPT2I5J9XfQWBFCIFHYCtGhL6R1EE+5ArRoILxeZFxsUxiQDzqdkdFIXpb3b9u3ar9tUXEy5vvkwbKzFRvOAIysWlJKEha7cngMbvV88WYwmxsaTpZjFN1ehUY10t/xg+9Hjnj4vVJ2/bMlNznmOPkRW0nS6w4qgglaPUgsi/dufe9A+2UI1dnnmoD/nYAoF3X0Fd/kL24A1ibKjPX/UmJsDpfPitjzdj27sPoLHsuu8cOQSoWLI4IZVVIASxonuvz1D54bsVI1ukGWW9MeU1mx0yY/N37dJu+4/UjkEkgh99gLOoyjJbUQ+6KA3e7q+Oe31NAUAI3fJXbbzNAMmRY8iM+nMyZB+IL3Wua9gRyCLIoLYPu+bf9MZVl7JbJjoc/RDfN+18E82brO/52PLNLs8KSbjuUisgxcONsp4wen8byelQBfFewsGgQDskvXBGQSWaNSCciieOf8Af3zfb6frrlHHO+Zj/dVm6o45WEcDuCwIUCyshNc9QojkDuOQxheG/GuRAieTtO3Qgfgnnkmc/qsfTH9KAArjtpbM8PeJdv3bAxn33all3DzYh07Z6enotuo3dEUP1rQWpMqF2mhLzKYEJEkk8kjMPUA5UEE2V4q76155rXHojWaFfR5Ui2zeTKOnpLBgVL2enoo9qBHHOkINo8XJBDk7bm+HN0ToZSsiSLG55WwQSCasG/e+55HHH3DxHsM6T7j4Qz544y/O25iTKA3sI6DVdmv3PYUE2YcLIxxPBhSZHpsMyNTAsVY2FP4epTVHseDROh9uhWBZzFHEH6WWIYqXGWKgKSSC3N8CuAQRZrUHh+Ntoz86fFG5thGZW8zG3FWx3iokqPUeiuy0K4786czcqRNrxsefHIBpY5VBnRmUE+rptQCOq/jkE+q9BK4u3Y0o9cAkteFkx1VqNfhN+pgouwTRBNHq1iLFxslReC0LKSS74sa+pgpCDqurJ4DAkXVjUfkbgMVY58jJkWDcMgQK8WVIxhssobsOKHBbvVjpvhlcjHyUhzYzJNNCBjssk8XUV8s25Y3dBiWXt1CzwCSHXHxMeGaUHDXJUICZIoISQP6gDEEKCtAVQNkDuNYk2fFyDEZsCaZ4TSkQ4jeWSoJIDc88DnnXDY8vHgxGeXHXCEYUnGky4yVUSuQeuxZvmie13eurb1trhnmy4TIvcruqKGJPqIXzfSK4HNgE/HIW+L+7XgjjsdGiHp8teg2tCjd2P199Ggg/FvhiPxPDjQy7luOCsDl7wZvLL2Komj9f51Tsj7OsaHdsXEk3jxHNjPBLJLkNuCgxkFa/LZHLX+q69Q0plYEWVMJJi5AhkhKBqDK/Tfbm/SP5Ogo+P9mmy5uOssO/+IJoZBww3DhuT/0866H7Jdjb+83HfH+jZ5/+aumBgQ4AlEAIWRg1fFKqgD9lHfTeg8//ANUPhevX/aL/APdmsdWvw74d2vw3gDD2nFWGMm3JJZnPyzHknUrpCXeNvhmmimyo43h/vPMPSBx1dzweCDx2sfOgf1XczdsPIDyuuWDitKvlxL6pKbym6a9wx4ANkg0CRqUfdsBOnqyovW/QpDXbcccfqDqBVsuLcMkjNw2nlkCCfywW/GD5AIJIAU9yp5YnQO7F9zx8/JxsZMlWJIHnDioyAek129YNkkksfg1P1qGQz4WVNmbhmQnDPWepgAIh1KEUH9Lu/eq+rB33bP6XTmRN5sgiToPVbEA1x24IN9heg23bZds3mAwbrgY+XGRVTRhq/Q9x+2q2Psr8FhWVdmAVu6jKmr/31aG3LEWeKDz1MsrMiKttyos3XahXf50yrq5IVgSvcA9tB53uvgjwxseTitt2zoj5bNBOTPK1wsOlxyx7hiPn6jXHxL4K8M+H8SHI2rZUGVLL5XUZ5WpCjB+7H8tj99WPxRHLk7gkSqWCxL5Y7Asz0ef2X+frpvxHt2RnvjtEqtHH1dS36j1ULr6UP8dBTcrwL4R23c9xnzfDuOdtix4DCI5nZy7Mwb09XvwBz+U8c8z+H9n/AIInh68bZMOSMMy2GZqIPSRd9wQR+2pSCfFgyIos941yJMWC45ENgjr5JPHc1+tfI0xg5+2QxQQYsoEcgDxkkkMGY03Ue/U3vfJYd7Ggkoo0hiSKJQqIoVVHYAdho1vo0Bo0aNAaNGjQGk22vBaQyNiwl2YsWKDkmrP+A/jTmjQRmTsO3T4ZxfuyRxkkjygFK9XDUfaxwfkEj312y9qwsuB4ZsdCrqysQoDeodJojkEji/jTujQRmJseFix9CoXXqdyJDYJZgxJHYngUf/p1vkbNgzQPCIEiV76jEoQ811cj5oA/I41IaNAlk7Xh5MUkckCASCmKL0kiwTyPmhrOJtuPhzSzQBg8puQlieo8cn68ac0aBfJw4cl43lUl4yCrAkEUyt7e1qv8aY0aNBAb9i5r50GTi4sUsUIVmWyHmcN6FsdlU+vni64+NJ490hZJExcfyo5nPlxrTupYdF1dUSzGu/HFkjVi1j30AO2jWdGg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334963"/>
            <a:ext cx="1276350" cy="704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6990" name="AutoShape 14" descr="data:image/jpg;base64,/9j/4AAQSkZJRgABAQAAAQABAAD/2wBDAAkGBwgHBgkIBwgKCgkLDRYPDQwMDRsUFRAWIB0iIiAdHx8kKDQsJCYxJx8fLT0tMTU3Ojo6Iys/RD84QzQ5Ojf/2wBDAQoKCg0MDRoPDxo3JR8lNzc3Nzc3Nzc3Nzc3Nzc3Nzc3Nzc3Nzc3Nzc3Nzc3Nzc3Nzc3Nzc3Nzc3Nzc3Nzc3Nzf/wAARCABKAIYDASIAAhEBAxEB/8QAGwAAAgIDAQAAAAAAAAAAAAAAAAQFBgECAwf/xAA7EAACAgEDAgUBBwEECwEAAAABAgMRBAAFIRIxBhMiQVFhBxQyQnGBkSMVM6GxFhckQ1JUYnKSstHw/8QAFAEBAAAAAAAAAAAAAAAAAAAAAP/EABQRAQAAAAAAAAAAAAAAAAAAAAD/2gAMAwEAAhEDEQA/APcdGjtqOyNzWHd0wQ6F2xXmEX52ogWPp3H61oJHRqJ/ttWx2ePGmeUIzLCFIYkdNDn3PmL81zfIrT2DlDLxll6Shsqyn8rAkML96IIvse40DGjWLHyNZ0Bo0a0aWNHVHdVd76VJ5au9aDfRrUugUsWAVe5J4GsqysAykEEWCPfQZ0axei//ANWgj95z2wo0VBTSHhyAQKZb/eia13wMkT4Uc0jKG5VzRUdQNNV+1g1qF8atJHj4MkEbSSHKWMADtYPP8ga28QSNg7Vi4OMjySyOqKFHPp5v+en+dBM42ZHkTyxxWRGFPmAgq3VfY/tpnVTwWzUl3Hb8WN4MmDyHaZlBRlayQnfqYKCOwFgdgeG5cjeZsCOdVXGlASVovS7NwSY+exJ6QT7c1oLDo1yxjK2PGcgKJSo6wvYNXNfvo0Fb8dx7s+Pif2P4gTZ28xg7NCknm+mwPV8USa9r71qjQNvk2cHi+0KGfIjEkRcbfGGWmAKfPfpv6jvXOvRPFszQ4+MVm8u5CK81Y+qkY9yD8e3681qg4e5mTc545c0yxI8qgncY2Cgsvsqcd7pr/c8AO64viduE8fyetrAG1IpPf4Hfj/P41xO378Rb/aFuCoAGtcEKAh5vjiqs32oN8cy65qglvNtRRZPvhILHgCug2eWA79l78Xhsp+pAGHeqGfKepxXwlEglR35LAd+wQ8mz72qOx8eb9ahmN4rACrq67dj/AOLfGndr8db/ALMz4niPbH3SGCwdw2wAvQ95IeCp7H27jjnXU5CgoE63BJVP9syKNUAbCXz6TxRIJI4PEX4kmhn2WRZp0VXCoGkyInADMFsGTyyPST+YDn4IbQWvG+1TwbN6ZN3GPJ2aPIgkjZT8G1r/AB1H77428N5e64KLv+2NtzwZMeUeu3XqUBa/Xn29tQswg+7RpePKvSQOudGHJA/NLJ7MDXPYUGI1rt+PGdxdYo8KR44ZmH9OGQekoSR0C7N9+b7AgngHv9NfB4x5MSbfJc6Ni4EGJiylmQlCB1VdnoJYgjqLMePZzb/F28thrB4e8IbtmEsSk2cv3OJQTwAGJ9IFAAH29tSMeVMk8Z2+aJBlShY4FroUqPYqaKlu9c1Y9VeluTAZ/OEjNkQzSBz57yRdAA6upj0kBqevy/hWqI4Ct5eN443PNhxt73/H2aOcisfaYg0lE0B1sQbvv03Q5NDUXl+C9uw9yzvPn3CfCgxwvXJlyNL5nUAzlUZePUoA4uyea1d1xikOZj5eSkTz9JtMrpaN7H4rB9TdQsgUa7D3JUaUSR4JwIWktOtntip9XS6AEAjjm/0omwFRXwMmPlyPtX3qGRQn3jpyTkFUcASRi2uiHf26qQENzybb4P22M5S4eHLkYM8aQ7jgPkSXFKh6geq+si+4W/f41c8jCieWWUY2OVkt5FnBeh1NYoE0QzMSR8/rrWJ1zheQu3ZWOrEyhGadU92teBx0lVNE/wCRCsYv2c+FsiPILbFIvV0NQypQ0fe6JIoELY6q/FzXNc8b7LfDM0jRpgy44kWh5kzuQaBoFZeeDd0Bqxx4ojzMlsXGwseRYgTI8SB42qmNil4HN9uPfT33iGSeGSPKwI5ntIzNCL6l79I6lPT2I5J9XfQWBFCIFHYCtGhL6R1EE+5ArRoILxeZFxsUxiQDzqdkdFIXpb3b9u3ar9tUXEy5vvkwbKzFRvOAIysWlJKEha7cngMbvV88WYwmxsaTpZjFN1ehUY10t/xg+9Hjnj4vVJ2/bMlNznmOPkRW0nS6w4qgglaPUgsi/dufe9A+2UI1dnnmoD/nYAoF3X0Fd/kL24A1ibKjPX/UmJsDpfPitjzdj27sPoLHsuu8cOQSoWLI4IZVVIASxonuvz1D54bsVI1ukGWW9MeU1mx0yY/N37dJu+4/UjkEkgh99gLOoyjJbUQ+6KA3e7q+Oe31NAUAI3fJXbbzNAMmRY8iM+nMyZB+IL3Wua9gRyCLIoLYPu+bf9MZVl7JbJjoc/RDfN+18E82brO/52PLNLs8KSbjuUisgxcONsp4wen8byelQBfFewsGgQDskvXBGQSWaNSCciieOf8Af3zfb6frrlHHO+Zj/dVm6o45WEcDuCwIUCyshNc9QojkDuOQxheG/GuRAieTtO3Qgfgnnkmc/qsfTH9KAArjtpbM8PeJdv3bAxn33all3DzYh07Z6enotuo3dEUP1rQWpMqF2mhLzKYEJEkk8kjMPUA5UEE2V4q76155rXHojWaFfR5Ui2zeTKOnpLBgVL2enoo9qBHHOkINo8XJBDk7bm+HN0ToZSsiSLG55WwQSCasG/e+55HHH3DxHsM6T7j4Qz544y/O25iTKA3sI6DVdmv3PYUE2YcLIxxPBhSZHpsMyNTAsVY2FP4epTVHseDROh9uhWBZzFHEH6WWIYqXGWKgKSSC3N8CuAQRZrUHh+Ntoz86fFG5thGZW8zG3FWx3iokqPUeiuy0K4786czcqRNrxsefHIBpY5VBnRmUE+rptQCOq/jkE+q9BK4u3Y0o9cAkteFkx1VqNfhN+pgouwTRBNHq1iLFxslReC0LKSS74sa+pgpCDqurJ4DAkXVjUfkbgMVY58jJkWDcMgQK8WVIxhssobsOKHBbvVjpvhlcjHyUhzYzJNNCBjssk8XUV8s25Y3dBiWXt1CzwCSHXHxMeGaUHDXJUICZIoISQP6gDEEKCtAVQNkDuNYk2fFyDEZsCaZ4TSkQ4jeWSoJIDc88DnnXDY8vHgxGeXHXCEYUnGky4yVUSuQeuxZvmie13eurb1trhnmy4TIvcruqKGJPqIXzfSK4HNgE/HIW+L+7XgjjsdGiHp8teg2tCjd2P199Ggg/FvhiPxPDjQy7luOCsDl7wZvLL2Komj9f51Tsj7OsaHdsXEk3jxHNjPBLJLkNuCgxkFa/LZHLX+q69Q0plYEWVMJJi5AhkhKBqDK/Tfbm/SP5Ogo+P9mmy5uOssO/+IJoZBww3DhuT/0866H7Jdjb+83HfH+jZ5/+aumBgQ4AlEAIWRg1fFKqgD9lHfTeg8//ANUPhevX/aL/APdmsdWvw74d2vw3gDD2nFWGMm3JJZnPyzHknUrpCXeNvhmmimyo43h/vPMPSBx1dzweCDx2sfOgf1XczdsPIDyuuWDitKvlxL6pKbym6a9wx4ANkg0CRqUfdsBOnqyovW/QpDXbcccfqDqBVsuLcMkjNw2nlkCCfywW/GD5AIJIAU9yp5YnQO7F9zx8/JxsZMlWJIHnDioyAek129YNkkksfg1P1qGQz4WVNmbhmQnDPWepgAIh1KEUH9Lu/eq+rB33bP6XTmRN5sgiToPVbEA1x24IN9heg23bZds3mAwbrgY+XGRVTRhq/Q9x+2q2Psr8FhWVdmAVu6jKmr/31aG3LEWeKDz1MsrMiKttyos3XahXf50yrq5IVgSvcA9tB53uvgjwxseTitt2zoj5bNBOTPK1wsOlxyx7hiPn6jXHxL4K8M+H8SHI2rZUGVLL5XUZ5WpCjB+7H8tj99WPxRHLk7gkSqWCxL5Y7Asz0ef2X+frpvxHt2RnvjtEqtHH1dS36j1ULr6UP8dBTcrwL4R23c9xnzfDuOdtix4DCI5nZy7Mwb09XvwBz+U8c8z+H9n/AIInh68bZMOSMMy2GZqIPSRd9wQR+2pSCfFgyIos941yJMWC45ENgjr5JPHc1+tfI0xg5+2QxQQYsoEcgDxkkkMGY03Ue/U3vfJYd7Ggkoo0hiSKJQqIoVVHYAdho1vo0Bo0aNAaNGjQGk22vBaQyNiwl2YsWKDkmrP+A/jTmjQRmTsO3T4ZxfuyRxkkjygFK9XDUfaxwfkEj312y9qwsuB4ZsdCrqysQoDeodJojkEji/jTujQRmJseFix9CoXXqdyJDYJZgxJHYngUf/p1vkbNgzQPCIEiV76jEoQ811cj5oA/I41IaNAlk7Xh5MUkckCASCmKL0kiwTyPmhrOJtuPhzSzQBg8puQlieo8cn68ac0aBfJw4cl43lUl4yCrAkEUyt7e1qv8aY0aNBAb9i5r50GTi4sUsUIVmWyHmcN6FsdlU+vni64+NJ490hZJExcfyo5nPlxrTupYdF1dUSzGu/HFkjVi1j30AO2jWdGg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334963"/>
            <a:ext cx="1276350" cy="704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6992" name="Picture 16" descr="Аппарат ультразвуковой липосакции Ultra40K®, оборудование для ультразвуковой кавитации.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2357430"/>
            <a:ext cx="2500316" cy="4181475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126994" name="AutoShape 18" descr="data:image/jpg;base64,/9j/4AAQSkZJRgABAQAAAQABAAD/2wBDAAkGBwgHBgkIBwgKCgkLDRYPDQwMDRsUFRAWIB0iIiAdHx8kKDQsJCYxJx8fLT0tMTU3Ojo6Iys/RD84QzQ5Ojf/2wBDAQoKCg0MDRoPDxo3JR8lNzc3Nzc3Nzc3Nzc3Nzc3Nzc3Nzc3Nzc3Nzc3Nzc3Nzc3Nzc3Nzc3Nzc3Nzc3Nzc3Nzf/wAARCABKAIYDASIAAhEBAxEB/8QAGwAAAgIDAQAAAAAAAAAAAAAAAAQFBgECAwf/xAA7EAACAgEDAgUBBwEECwEAAAABAgMRBAAFIRIxBhMiQVFhBxQyQnGBkSMVM6GxFhckQ1JUYnKSstHw/8QAFAEBAAAAAAAAAAAAAAAAAAAAAP/EABQRAQAAAAAAAAAAAAAAAAAAAAD/2gAMAwEAAhEDEQA/APcdGjtqOyNzWHd0wQ6F2xXmEX52ogWPp3H61oJHRqJ/ttWx2ePGmeUIzLCFIYkdNDn3PmL81zfIrT2DlDLxll6Shsqyn8rAkML96IIvse40DGjWLHyNZ0Bo0a0aWNHVHdVd76VJ5au9aDfRrUugUsWAVe5J4GsqysAykEEWCPfQZ0axei//ANWgj95z2wo0VBTSHhyAQKZb/eia13wMkT4Uc0jKG5VzRUdQNNV+1g1qF8atJHj4MkEbSSHKWMADtYPP8ga28QSNg7Vi4OMjySyOqKFHPp5v+en+dBM42ZHkTyxxWRGFPmAgq3VfY/tpnVTwWzUl3Hb8WN4MmDyHaZlBRlayQnfqYKCOwFgdgeG5cjeZsCOdVXGlASVovS7NwSY+exJ6QT7c1oLDo1yxjK2PGcgKJSo6wvYNXNfvo0Fb8dx7s+Pif2P4gTZ28xg7NCknm+mwPV8USa9r71qjQNvk2cHi+0KGfIjEkRcbfGGWmAKfPfpv6jvXOvRPFszQ4+MVm8u5CK81Y+qkY9yD8e3681qg4e5mTc545c0yxI8qgncY2Cgsvsqcd7pr/c8AO64viduE8fyetrAG1IpPf4Hfj/P41xO378Rb/aFuCoAGtcEKAh5vjiqs32oN8cy65qglvNtRRZPvhILHgCug2eWA79l78Xhsp+pAGHeqGfKepxXwlEglR35LAd+wQ8mz72qOx8eb9ahmN4rACrq67dj/AOLfGndr8db/ALMz4niPbH3SGCwdw2wAvQ95IeCp7H27jjnXU5CgoE63BJVP9syKNUAbCXz6TxRIJI4PEX4kmhn2WRZp0VXCoGkyInADMFsGTyyPST+YDn4IbQWvG+1TwbN6ZN3GPJ2aPIgkjZT8G1r/AB1H77428N5e64KLv+2NtzwZMeUeu3XqUBa/Xn29tQswg+7RpePKvSQOudGHJA/NLJ7MDXPYUGI1rt+PGdxdYo8KR44ZmH9OGQekoSR0C7N9+b7AgngHv9NfB4x5MSbfJc6Ni4EGJiylmQlCB1VdnoJYgjqLMePZzb/F28thrB4e8IbtmEsSk2cv3OJQTwAGJ9IFAAH29tSMeVMk8Z2+aJBlShY4FroUqPYqaKlu9c1Y9VeluTAZ/OEjNkQzSBz57yRdAA6upj0kBqevy/hWqI4Ct5eN443PNhxt73/H2aOcisfaYg0lE0B1sQbvv03Q5NDUXl+C9uw9yzvPn3CfCgxwvXJlyNL5nUAzlUZePUoA4uyea1d1xikOZj5eSkTz9JtMrpaN7H4rB9TdQsgUa7D3JUaUSR4JwIWktOtntip9XS6AEAjjm/0omwFRXwMmPlyPtX3qGRQn3jpyTkFUcASRi2uiHf26qQENzybb4P22M5S4eHLkYM8aQ7jgPkSXFKh6geq+si+4W/f41c8jCieWWUY2OVkt5FnBeh1NYoE0QzMSR8/rrWJ1zheQu3ZWOrEyhGadU92teBx0lVNE/wCRCsYv2c+FsiPILbFIvV0NQypQ0fe6JIoELY6q/FzXNc8b7LfDM0jRpgy44kWh5kzuQaBoFZeeDd0Bqxx4ojzMlsXGwseRYgTI8SB42qmNil4HN9uPfT33iGSeGSPKwI5ntIzNCL6l79I6lPT2I5J9XfQWBFCIFHYCtGhL6R1EE+5ArRoILxeZFxsUxiQDzqdkdFIXpb3b9u3ar9tUXEy5vvkwbKzFRvOAIysWlJKEha7cngMbvV88WYwmxsaTpZjFN1ehUY10t/xg+9Hjnj4vVJ2/bMlNznmOPkRW0nS6w4qgglaPUgsi/dufe9A+2UI1dnnmoD/nYAoF3X0Fd/kL24A1ibKjPX/UmJsDpfPitjzdj27sPoLHsuu8cOQSoWLI4IZVVIASxonuvz1D54bsVI1ukGWW9MeU1mx0yY/N37dJu+4/UjkEkgh99gLOoyjJbUQ+6KA3e7q+Oe31NAUAI3fJXbbzNAMmRY8iM+nMyZB+IL3Wua9gRyCLIoLYPu+bf9MZVl7JbJjoc/RDfN+18E82brO/52PLNLs8KSbjuUisgxcONsp4wen8byelQBfFewsGgQDskvXBGQSWaNSCciieOf8Af3zfb6frrlHHO+Zj/dVm6o45WEcDuCwIUCyshNc9QojkDuOQxheG/GuRAieTtO3Qgfgnnkmc/qsfTH9KAArjtpbM8PeJdv3bAxn33all3DzYh07Z6enotuo3dEUP1rQWpMqF2mhLzKYEJEkk8kjMPUA5UEE2V4q76155rXHojWaFfR5Ui2zeTKOnpLBgVL2enoo9qBHHOkINo8XJBDk7bm+HN0ToZSsiSLG55WwQSCasG/e+55HHH3DxHsM6T7j4Qz544y/O25iTKA3sI6DVdmv3PYUE2YcLIxxPBhSZHpsMyNTAsVY2FP4epTVHseDROh9uhWBZzFHEH6WWIYqXGWKgKSSC3N8CuAQRZrUHh+Ntoz86fFG5thGZW8zG3FWx3iokqPUeiuy0K4786czcqRNrxsefHIBpY5VBnRmUE+rptQCOq/jkE+q9BK4u3Y0o9cAkteFkx1VqNfhN+pgouwTRBNHq1iLFxslReC0LKSS74sa+pgpCDqurJ4DAkXVjUfkbgMVY58jJkWDcMgQK8WVIxhssobsOKHBbvVjpvhlcjHyUhzYzJNNCBjssk8XUV8s25Y3dBiWXt1CzwCSHXHxMeGaUHDXJUICZIoISQP6gDEEKCtAVQNkDuNYk2fFyDEZsCaZ4TSkQ4jeWSoJIDc88DnnXDY8vHgxGeXHXCEYUnGky4yVUSuQeuxZvmie13eurb1trhnmy4TIvcruqKGJPqIXzfSK4HNgE/HIW+L+7XgjjsdGiHp8teg2tCjd2P199Ggg/FvhiPxPDjQy7luOCsDl7wZvLL2Komj9f51Tsj7OsaHdsXEk3jxHNjPBLJLkNuCgxkFa/LZHLX+q69Q0plYEWVMJJi5AhkhKBqDK/Tfbm/SP5Ogo+P9mmy5uOssO/+IJoZBww3DhuT/0866H7Jdjb+83HfH+jZ5/+aumBgQ4AlEAIWRg1fFKqgD9lHfTeg8//ANUPhevX/aL/APdmsdWvw74d2vw3gDD2nFWGMm3JJZnPyzHknUrpCXeNvhmmimyo43h/vPMPSBx1dzweCDx2sfOgf1XczdsPIDyuuWDitKvlxL6pKbym6a9wx4ANkg0CRqUfdsBOnqyovW/QpDXbcccfqDqBVsuLcMkjNw2nlkCCfywW/GD5AIJIAU9yp5YnQO7F9zx8/JxsZMlWJIHnDioyAek129YNkkksfg1P1qGQz4WVNmbhmQnDPWepgAIh1KEUH9Lu/eq+rB33bP6XTmRN5sgiToPVbEA1x24IN9heg23bZds3mAwbrgY+XGRVTRhq/Q9x+2q2Psr8FhWVdmAVu6jKmr/31aG3LEWeKDz1MsrMiKttyos3XahXf50yrq5IVgSvcA9tB53uvgjwxseTitt2zoj5bNBOTPK1wsOlxyx7hiPn6jXHxL4K8M+H8SHI2rZUGVLL5XUZ5WpCjB+7H8tj99WPxRHLk7gkSqWCxL5Y7Asz0ef2X+frpvxHt2RnvjtEqtHH1dS36j1ULr6UP8dBTcrwL4R23c9xnzfDuOdtix4DCI5nZy7Mwb09XvwBz+U8c8z+H9n/AIInh68bZMOSMMy2GZqIPSRd9wQR+2pSCfFgyIos941yJMWC45ENgjr5JPHc1+tfI0xg5+2QxQQYsoEcgDxkkkMGY03Ue/U3vfJYd7Ggkoo0hiSKJQqIoVVHYAdho1vo0Bo0aNAaNGjQGk22vBaQyNiwl2YsWKDkmrP+A/jTmjQRmTsO3T4ZxfuyRxkkjygFK9XDUfaxwfkEj312y9qwsuB4ZsdCrqysQoDeodJojkEji/jTujQRmJseFix9CoXXqdyJDYJZgxJHYngUf/p1vkbNgzQPCIEiV76jEoQ811cj5oA/I41IaNAlk7Xh5MUkckCASCmKL0kiwTyPmhrOJtuPhzSzQBg8puQlieo8cn68ac0aBfJw4cl43lUl4yCrAkEUyt7e1qv8aY0aNBAb9i5r50GTi4sUsUIVmWyHmcN6FsdlU+vni64+NJ490hZJExcfyo5nPlxrTupYdF1dUSzGu/HFkjVi1j30AO2jWdGg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334963"/>
            <a:ext cx="1276350" cy="704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6996" name="AutoShape 20" descr="data:image/jpg;base64,/9j/4AAQSkZJRgABAQAAAQABAAD/2wBDAAkGBwgHBgkIBwgKCgkLDRYPDQwMDRsUFRAWIB0iIiAdHx8kKDQsJCYxJx8fLT0tMTU3Ojo6Iys/RD84QzQ5Ojf/2wBDAQoKCg0MDRoPDxo3JR8lNzc3Nzc3Nzc3Nzc3Nzc3Nzc3Nzc3Nzc3Nzc3Nzc3Nzc3Nzc3Nzc3Nzc3Nzc3Nzc3Nzf/wAARCABKAIYDASIAAhEBAxEB/8QAGwAAAgIDAQAAAAAAAAAAAAAAAAQFBgECAwf/xAA7EAACAgEDAgUBBwEECwEAAAABAgMRBAAFIRIxBhMiQVFhBxQyQnGBkSMVM6GxFhckQ1JUYnKSstHw/8QAFAEBAAAAAAAAAAAAAAAAAAAAAP/EABQRAQAAAAAAAAAAAAAAAAAAAAD/2gAMAwEAAhEDEQA/APcdGjtqOyNzWHd0wQ6F2xXmEX52ogWPp3H61oJHRqJ/ttWx2ePGmeUIzLCFIYkdNDn3PmL81zfIrT2DlDLxll6Shsqyn8rAkML96IIvse40DGjWLHyNZ0Bo0a0aWNHVHdVd76VJ5au9aDfRrUugUsWAVe5J4GsqysAykEEWCPfQZ0axei//ANWgj95z2wo0VBTSHhyAQKZb/eia13wMkT4Uc0jKG5VzRUdQNNV+1g1qF8atJHj4MkEbSSHKWMADtYPP8ga28QSNg7Vi4OMjySyOqKFHPp5v+en+dBM42ZHkTyxxWRGFPmAgq3VfY/tpnVTwWzUl3Hb8WN4MmDyHaZlBRlayQnfqYKCOwFgdgeG5cjeZsCOdVXGlASVovS7NwSY+exJ6QT7c1oLDo1yxjK2PGcgKJSo6wvYNXNfvo0Fb8dx7s+Pif2P4gTZ28xg7NCknm+mwPV8USa9r71qjQNvk2cHi+0KGfIjEkRcbfGGWmAKfPfpv6jvXOvRPFszQ4+MVm8u5CK81Y+qkY9yD8e3681qg4e5mTc545c0yxI8qgncY2Cgsvsqcd7pr/c8AO64viduE8fyetrAG1IpPf4Hfj/P41xO378Rb/aFuCoAGtcEKAh5vjiqs32oN8cy65qglvNtRRZPvhILHgCug2eWA79l78Xhsp+pAGHeqGfKepxXwlEglR35LAd+wQ8mz72qOx8eb9ahmN4rACrq67dj/AOLfGndr8db/ALMz4niPbH3SGCwdw2wAvQ95IeCp7H27jjnXU5CgoE63BJVP9syKNUAbCXz6TxRIJI4PEX4kmhn2WRZp0VXCoGkyInADMFsGTyyPST+YDn4IbQWvG+1TwbN6ZN3GPJ2aPIgkjZT8G1r/AB1H77428N5e64KLv+2NtzwZMeUeu3XqUBa/Xn29tQswg+7RpePKvSQOudGHJA/NLJ7MDXPYUGI1rt+PGdxdYo8KR44ZmH9OGQekoSR0C7N9+b7AgngHv9NfB4x5MSbfJc6Ni4EGJiylmQlCB1VdnoJYgjqLMePZzb/F28thrB4e8IbtmEsSk2cv3OJQTwAGJ9IFAAH29tSMeVMk8Z2+aJBlShY4FroUqPYqaKlu9c1Y9VeluTAZ/OEjNkQzSBz57yRdAA6upj0kBqevy/hWqI4Ct5eN443PNhxt73/H2aOcisfaYg0lE0B1sQbvv03Q5NDUXl+C9uw9yzvPn3CfCgxwvXJlyNL5nUAzlUZePUoA4uyea1d1xikOZj5eSkTz9JtMrpaN7H4rB9TdQsgUa7D3JUaUSR4JwIWktOtntip9XS6AEAjjm/0omwFRXwMmPlyPtX3qGRQn3jpyTkFUcASRi2uiHf26qQENzybb4P22M5S4eHLkYM8aQ7jgPkSXFKh6geq+si+4W/f41c8jCieWWUY2OVkt5FnBeh1NYoE0QzMSR8/rrWJ1zheQu3ZWOrEyhGadU92teBx0lVNE/wCRCsYv2c+FsiPILbFIvV0NQypQ0fe6JIoELY6q/FzXNc8b7LfDM0jRpgy44kWh5kzuQaBoFZeeDd0Bqxx4ojzMlsXGwseRYgTI8SB42qmNil4HN9uPfT33iGSeGSPKwI5ntIzNCL6l79I6lPT2I5J9XfQWBFCIFHYCtGhL6R1EE+5ArRoILxeZFxsUxiQDzqdkdFIXpb3b9u3ar9tUXEy5vvkwbKzFRvOAIysWlJKEha7cngMbvV88WYwmxsaTpZjFN1ehUY10t/xg+9Hjnj4vVJ2/bMlNznmOPkRW0nS6w4qgglaPUgsi/dufe9A+2UI1dnnmoD/nYAoF3X0Fd/kL24A1ibKjPX/UmJsDpfPitjzdj27sPoLHsuu8cOQSoWLI4IZVVIASxonuvz1D54bsVI1ukGWW9MeU1mx0yY/N37dJu+4/UjkEkgh99gLOoyjJbUQ+6KA3e7q+Oe31NAUAI3fJXbbzNAMmRY8iM+nMyZB+IL3Wua9gRyCLIoLYPu+bf9MZVl7JbJjoc/RDfN+18E82brO/52PLNLs8KSbjuUisgxcONsp4wen8byelQBfFewsGgQDskvXBGQSWaNSCciieOf8Af3zfb6frrlHHO+Zj/dVm6o45WEcDuCwIUCyshNc9QojkDuOQxheG/GuRAieTtO3Qgfgnnkmc/qsfTH9KAArjtpbM8PeJdv3bAxn33all3DzYh07Z6enotuo3dEUP1rQWpMqF2mhLzKYEJEkk8kjMPUA5UEE2V4q76155rXHojWaFfR5Ui2zeTKOnpLBgVL2enoo9qBHHOkINo8XJBDk7bm+HN0ToZSsiSLG55WwQSCasG/e+55HHH3DxHsM6T7j4Qz544y/O25iTKA3sI6DVdmv3PYUE2YcLIxxPBhSZHpsMyNTAsVY2FP4epTVHseDROh9uhWBZzFHEH6WWIYqXGWKgKSSC3N8CuAQRZrUHh+Ntoz86fFG5thGZW8zG3FWx3iokqPUeiuy0K4786czcqRNrxsefHIBpY5VBnRmUE+rptQCOq/jkE+q9BK4u3Y0o9cAkteFkx1VqNfhN+pgouwTRBNHq1iLFxslReC0LKSS74sa+pgpCDqurJ4DAkXVjUfkbgMVY58jJkWDcMgQK8WVIxhssobsOKHBbvVjpvhlcjHyUhzYzJNNCBjssk8XUV8s25Y3dBiWXt1CzwCSHXHxMeGaUHDXJUICZIoISQP6gDEEKCtAVQNkDuNYk2fFyDEZsCaZ4TSkQ4jeWSoJIDc88DnnXDY8vHgxGeXHXCEYUnGky4yVUSuQeuxZvmie13eurb1trhnmy4TIvcruqKGJPqIXzfSK4HNgE/HIW+L+7XgjjsdGiHp8teg2tCjd2P199Ggg/FvhiPxPDjQy7luOCsDl7wZvLL2Komj9f51Tsj7OsaHdsXEk3jxHNjPBLJLkNuCgxkFa/LZHLX+q69Q0plYEWVMJJi5AhkhKBqDK/Tfbm/SP5Ogo+P9mmy5uOssO/+IJoZBww3DhuT/0866H7Jdjb+83HfH+jZ5/+aumBgQ4AlEAIWRg1fFKqgD9lHfTeg8//ANUPhevX/aL/APdmsdWvw74d2vw3gDD2nFWGMm3JJZnPyzHknUrpCXeNvhmmimyo43h/vPMPSBx1dzweCDx2sfOgf1XczdsPIDyuuWDitKvlxL6pKbym6a9wx4ANkg0CRqUfdsBOnqyovW/QpDXbcccfqDqBVsuLcMkjNw2nlkCCfywW/GD5AIJIAU9yp5YnQO7F9zx8/JxsZMlWJIHnDioyAek129YNkkksfg1P1qGQz4WVNmbhmQnDPWepgAIh1KEUH9Lu/eq+rB33bP6XTmRN5sgiToPVbEA1x24IN9heg23bZds3mAwbrgY+XGRVTRhq/Q9x+2q2Psr8FhWVdmAVu6jKmr/31aG3LEWeKDz1MsrMiKttyos3XahXf50yrq5IVgSvcA9tB53uvgjwxseTitt2zoj5bNBOTPK1wsOlxyx7hiPn6jXHxL4K8M+H8SHI2rZUGVLL5XUZ5WpCjB+7H8tj99WPxRHLk7gkSqWCxL5Y7Asz0ef2X+frpvxHt2RnvjtEqtHH1dS36j1ULr6UP8dBTcrwL4R23c9xnzfDuOdtix4DCI5nZy7Mwb09XvwBz+U8c8z+H9n/AIInh68bZMOSMMy2GZqIPSRd9wQR+2pSCfFgyIos941yJMWC45ENgjr5JPHc1+tfI0xg5+2QxQQYsoEcgDxkkkMGY03Ue/U3vfJYd7Ggkoo0hiSKJQqIoVVHYAdho1vo0Bo0aNAaNGjQGk22vBaQyNiwl2YsWKDkmrP+A/jTmjQRmTsO3T4ZxfuyRxkkjygFK9XDUfaxwfkEj312y9qwsuB4ZsdCrqysQoDeodJojkEji/jTujQRmJseFix9CoXXqdyJDYJZgxJHYngUf/p1vkbNgzQPCIEiV76jEoQ811cj5oA/I41IaNAlk7Xh5MUkckCASCmKL0kiwTyPmhrOJtuPhzSzQBg8puQlieo8cn68ac0aBfJw4cl43lUl4yCrAkEUyt7e1qv8aY0aNBAb9i5r50GTi4sUsUIVmWyHmcN6FsdlU+vni64+NJ490hZJExcfyo5nPlxrTupYdF1dUSzGu/HFkjVi1j30AO2jWdGg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334963"/>
            <a:ext cx="1276350" cy="704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6998" name="AutoShape 22" descr="data:image/jpg;base64,/9j/4AAQSkZJRgABAQAAAQABAAD/2wBDAAkGBwgHBgkIBwgKCgkLDRYPDQwMDRsUFRAWIB0iIiAdHx8kKDQsJCYxJx8fLT0tMTU3Ojo6Iys/RD84QzQ5Ojf/2wBDAQoKCg0MDRoPDxo3JR8lNzc3Nzc3Nzc3Nzc3Nzc3Nzc3Nzc3Nzc3Nzc3Nzc3Nzc3Nzc3Nzc3Nzc3Nzc3Nzc3Nzf/wAARCABKAIYDASIAAhEBAxEB/8QAGwAAAgIDAQAAAAAAAAAAAAAAAAQFBgECAwf/xAA7EAACAgEDAgUBBwEECwEAAAABAgMRBAAFIRIxBhMiQVFhBxQyQnGBkSMVM6GxFhckQ1JUYnKSstHw/8QAFAEBAAAAAAAAAAAAAAAAAAAAAP/EABQRAQAAAAAAAAAAAAAAAAAAAAD/2gAMAwEAAhEDEQA/APcdGjtqOyNzWHd0wQ6F2xXmEX52ogWPp3H61oJHRqJ/ttWx2ePGmeUIzLCFIYkdNDn3PmL81zfIrT2DlDLxll6Shsqyn8rAkML96IIvse40DGjWLHyNZ0Bo0a0aWNHVHdVd76VJ5au9aDfRrUugUsWAVe5J4GsqysAykEEWCPfQZ0axei//ANWgj95z2wo0VBTSHhyAQKZb/eia13wMkT4Uc0jKG5VzRUdQNNV+1g1qF8atJHj4MkEbSSHKWMADtYPP8ga28QSNg7Vi4OMjySyOqKFHPp5v+en+dBM42ZHkTyxxWRGFPmAgq3VfY/tpnVTwWzUl3Hb8WN4MmDyHaZlBRlayQnfqYKCOwFgdgeG5cjeZsCOdVXGlASVovS7NwSY+exJ6QT7c1oLDo1yxjK2PGcgKJSo6wvYNXNfvo0Fb8dx7s+Pif2P4gTZ28xg7NCknm+mwPV8USa9r71qjQNvk2cHi+0KGfIjEkRcbfGGWmAKfPfpv6jvXOvRPFszQ4+MVm8u5CK81Y+qkY9yD8e3681qg4e5mTc545c0yxI8qgncY2Cgsvsqcd7pr/c8AO64viduE8fyetrAG1IpPf4Hfj/P41xO378Rb/aFuCoAGtcEKAh5vjiqs32oN8cy65qglvNtRRZPvhILHgCug2eWA79l78Xhsp+pAGHeqGfKepxXwlEglR35LAd+wQ8mz72qOx8eb9ahmN4rACrq67dj/AOLfGndr8db/ALMz4niPbH3SGCwdw2wAvQ95IeCp7H27jjnXU5CgoE63BJVP9syKNUAbCXz6TxRIJI4PEX4kmhn2WRZp0VXCoGkyInADMFsGTyyPST+YDn4IbQWvG+1TwbN6ZN3GPJ2aPIgkjZT8G1r/AB1H77428N5e64KLv+2NtzwZMeUeu3XqUBa/Xn29tQswg+7RpePKvSQOudGHJA/NLJ7MDXPYUGI1rt+PGdxdYo8KR44ZmH9OGQekoSR0C7N9+b7AgngHv9NfB4x5MSbfJc6Ni4EGJiylmQlCB1VdnoJYgjqLMePZzb/F28thrB4e8IbtmEsSk2cv3OJQTwAGJ9IFAAH29tSMeVMk8Z2+aJBlShY4FroUqPYqaKlu9c1Y9VeluTAZ/OEjNkQzSBz57yRdAA6upj0kBqevy/hWqI4Ct5eN443PNhxt73/H2aOcisfaYg0lE0B1sQbvv03Q5NDUXl+C9uw9yzvPn3CfCgxwvXJlyNL5nUAzlUZePUoA4uyea1d1xikOZj5eSkTz9JtMrpaN7H4rB9TdQsgUa7D3JUaUSR4JwIWktOtntip9XS6AEAjjm/0omwFRXwMmPlyPtX3qGRQn3jpyTkFUcASRi2uiHf26qQENzybb4P22M5S4eHLkYM8aQ7jgPkSXFKh6geq+si+4W/f41c8jCieWWUY2OVkt5FnBeh1NYoE0QzMSR8/rrWJ1zheQu3ZWOrEyhGadU92teBx0lVNE/wCRCsYv2c+FsiPILbFIvV0NQypQ0fe6JIoELY6q/FzXNc8b7LfDM0jRpgy44kWh5kzuQaBoFZeeDd0Bqxx4ojzMlsXGwseRYgTI8SB42qmNil4HN9uPfT33iGSeGSPKwI5ntIzNCL6l79I6lPT2I5J9XfQWBFCIFHYCtGhL6R1EE+5ArRoILxeZFxsUxiQDzqdkdFIXpb3b9u3ar9tUXEy5vvkwbKzFRvOAIysWlJKEha7cngMbvV88WYwmxsaTpZjFN1ehUY10t/xg+9Hjnj4vVJ2/bMlNznmOPkRW0nS6w4qgglaPUgsi/dufe9A+2UI1dnnmoD/nYAoF3X0Fd/kL24A1ibKjPX/UmJsDpfPitjzdj27sPoLHsuu8cOQSoWLI4IZVVIASxonuvz1D54bsVI1ukGWW9MeU1mx0yY/N37dJu+4/UjkEkgh99gLOoyjJbUQ+6KA3e7q+Oe31NAUAI3fJXbbzNAMmRY8iM+nMyZB+IL3Wua9gRyCLIoLYPu+bf9MZVl7JbJjoc/RDfN+18E82brO/52PLNLs8KSbjuUisgxcONsp4wen8byelQBfFewsGgQDskvXBGQSWaNSCciieOf8Af3zfb6frrlHHO+Zj/dVm6o45WEcDuCwIUCyshNc9QojkDuOQxheG/GuRAieTtO3Qgfgnnkmc/qsfTH9KAArjtpbM8PeJdv3bAxn33all3DzYh07Z6enotuo3dEUP1rQWpMqF2mhLzKYEJEkk8kjMPUA5UEE2V4q76155rXHojWaFfR5Ui2zeTKOnpLBgVL2enoo9qBHHOkINo8XJBDk7bm+HN0ToZSsiSLG55WwQSCasG/e+55HHH3DxHsM6T7j4Qz544y/O25iTKA3sI6DVdmv3PYUE2YcLIxxPBhSZHpsMyNTAsVY2FP4epTVHseDROh9uhWBZzFHEH6WWIYqXGWKgKSSC3N8CuAQRZrUHh+Ntoz86fFG5thGZW8zG3FWx3iokqPUeiuy0K4786czcqRNrxsefHIBpY5VBnRmUE+rptQCOq/jkE+q9BK4u3Y0o9cAkteFkx1VqNfhN+pgouwTRBNHq1iLFxslReC0LKSS74sa+pgpCDqurJ4DAkXVjUfkbgMVY58jJkWDcMgQK8WVIxhssobsOKHBbvVjpvhlcjHyUhzYzJNNCBjssk8XUV8s25Y3dBiWXt1CzwCSHXHxMeGaUHDXJUICZIoISQP6gDEEKCtAVQNkDuNYk2fFyDEZsCaZ4TSkQ4jeWSoJIDc88DnnXDY8vHgxGeXHXCEYUnGky4yVUSuQeuxZvmie13eurb1trhnmy4TIvcruqKGJPqIXzfSK4HNgE/HIW+L+7XgjjsdGiHp8teg2tCjd2P199Ggg/FvhiPxPDjQy7luOCsDl7wZvLL2Komj9f51Tsj7OsaHdsXEk3jxHNjPBLJLkNuCgxkFa/LZHLX+q69Q0plYEWVMJJi5AhkhKBqDK/Tfbm/SP5Ogo+P9mmy5uOssO/+IJoZBww3DhuT/0866H7Jdjb+83HfH+jZ5/+aumBgQ4AlEAIWRg1fFKqgD9lHfTeg8//ANUPhevX/aL/APdmsdWvw74d2vw3gDD2nFWGMm3JJZnPyzHknUrpCXeNvhmmimyo43h/vPMPSBx1dzweCDx2sfOgf1XczdsPIDyuuWDitKvlxL6pKbym6a9wx4ANkg0CRqUfdsBOnqyovW/QpDXbcccfqDqBVsuLcMkjNw2nlkCCfywW/GD5AIJIAU9yp5YnQO7F9zx8/JxsZMlWJIHnDioyAek129YNkkksfg1P1qGQz4WVNmbhmQnDPWepgAIh1KEUH9Lu/eq+rB33bP6XTmRN5sgiToPVbEA1x24IN9heg23bZds3mAwbrgY+XGRVTRhq/Q9x+2q2Psr8FhWVdmAVu6jKmr/31aG3LEWeKDz1MsrMiKttyos3XahXf50yrq5IVgSvcA9tB53uvgjwxseTitt2zoj5bNBOTPK1wsOlxyx7hiPn6jXHxL4K8M+H8SHI2rZUGVLL5XUZ5WpCjB+7H8tj99WPxRHLk7gkSqWCxL5Y7Asz0ef2X+frpvxHt2RnvjtEqtHH1dS36j1ULr6UP8dBTcrwL4R23c9xnzfDuOdtix4DCI5nZy7Mwb09XvwBz+U8c8z+H9n/AIInh68bZMOSMMy2GZqIPSRd9wQR+2pSCfFgyIos941yJMWC45ENgjr5JPHc1+tfI0xg5+2QxQQYsoEcgDxkkkMGY03Ue/U3vfJYd7Ggkoo0hiSKJQqIoVVHYAdho1vo0Bo0aNAaNGjQGk22vBaQyNiwl2YsWKDkmrP+A/jTmjQRmTsO3T4ZxfuyRxkkjygFK9XDUfaxwfkEj312y9qwsuB4ZsdCrqysQoDeodJojkEji/jTujQRmJseFix9CoXXqdyJDYJZgxJHYngUf/p1vkbNgzQPCIEiV76jEoQ811cj5oA/I41IaNAlk7Xh5MUkckCASCmKL0kiwTyPmhrOJtuPhzSzQBg8puQlieo8cn68ac0aBfJw4cl43lUl4yCrAkEUyt7e1qv8aY0aNBAb9i5r50GTi4sUsUIVmWyHmcN6FsdlU+vni64+NJ490hZJExcfyo5nPlxrTupYdF1dUSzGu/HFkjVi1j30AO2jWdGg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334963"/>
            <a:ext cx="1276350" cy="704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7000" name="AutoShape 24" descr="data:image/jpg;base64,/9j/4AAQSkZJRgABAQAAAQABAAD/2wBDAAkGBwgHBgkIBwgKCgkLDRYPDQwMDRsUFRAWIB0iIiAdHx8kKDQsJCYxJx8fLT0tMTU3Ojo6Iys/RD84QzQ5Ojf/2wBDAQoKCg0MDRoPDxo3JR8lNzc3Nzc3Nzc3Nzc3Nzc3Nzc3Nzc3Nzc3Nzc3Nzc3Nzc3Nzc3Nzc3Nzc3Nzc3Nzc3Nzf/wAARCABKAIYDASIAAhEBAxEB/8QAGwAAAgIDAQAAAAAAAAAAAAAAAAQFBgECAwf/xAA7EAACAgEDAgUBBwEECwEAAAABAgMRBAAFIRIxBhMiQVFhBxQyQnGBkSMVM6GxFhckQ1JUYnKSstHw/8QAFAEBAAAAAAAAAAAAAAAAAAAAAP/EABQRAQAAAAAAAAAAAAAAAAAAAAD/2gAMAwEAAhEDEQA/APcdGjtqOyNzWHd0wQ6F2xXmEX52ogWPp3H61oJHRqJ/ttWx2ePGmeUIzLCFIYkdNDn3PmL81zfIrT2DlDLxll6Shsqyn8rAkML96IIvse40DGjWLHyNZ0Bo0a0aWNHVHdVd76VJ5au9aDfRrUugUsWAVe5J4GsqysAykEEWCPfQZ0axei//ANWgj95z2wo0VBTSHhyAQKZb/eia13wMkT4Uc0jKG5VzRUdQNNV+1g1qF8atJHj4MkEbSSHKWMADtYPP8ga28QSNg7Vi4OMjySyOqKFHPp5v+en+dBM42ZHkTyxxWRGFPmAgq3VfY/tpnVTwWzUl3Hb8WN4MmDyHaZlBRlayQnfqYKCOwFgdgeG5cjeZsCOdVXGlASVovS7NwSY+exJ6QT7c1oLDo1yxjK2PGcgKJSo6wvYNXNfvo0Fb8dx7s+Pif2P4gTZ28xg7NCknm+mwPV8USa9r71qjQNvk2cHi+0KGfIjEkRcbfGGWmAKfPfpv6jvXOvRPFszQ4+MVm8u5CK81Y+qkY9yD8e3681qg4e5mTc545c0yxI8qgncY2Cgsvsqcd7pr/c8AO64viduE8fyetrAG1IpPf4Hfj/P41xO378Rb/aFuCoAGtcEKAh5vjiqs32oN8cy65qglvNtRRZPvhILHgCug2eWA79l78Xhsp+pAGHeqGfKepxXwlEglR35LAd+wQ8mz72qOx8eb9ahmN4rACrq67dj/AOLfGndr8db/ALMz4niPbH3SGCwdw2wAvQ95IeCp7H27jjnXU5CgoE63BJVP9syKNUAbCXz6TxRIJI4PEX4kmhn2WRZp0VXCoGkyInADMFsGTyyPST+YDn4IbQWvG+1TwbN6ZN3GPJ2aPIgkjZT8G1r/AB1H77428N5e64KLv+2NtzwZMeUeu3XqUBa/Xn29tQswg+7RpePKvSQOudGHJA/NLJ7MDXPYUGI1rt+PGdxdYo8KR44ZmH9OGQekoSR0C7N9+b7AgngHv9NfB4x5MSbfJc6Ni4EGJiylmQlCB1VdnoJYgjqLMePZzb/F28thrB4e8IbtmEsSk2cv3OJQTwAGJ9IFAAH29tSMeVMk8Z2+aJBlShY4FroUqPYqaKlu9c1Y9VeluTAZ/OEjNkQzSBz57yRdAA6upj0kBqevy/hWqI4Ct5eN443PNhxt73/H2aOcisfaYg0lE0B1sQbvv03Q5NDUXl+C9uw9yzvPn3CfCgxwvXJlyNL5nUAzlUZePUoA4uyea1d1xikOZj5eSkTz9JtMrpaN7H4rB9TdQsgUa7D3JUaUSR4JwIWktOtntip9XS6AEAjjm/0omwFRXwMmPlyPtX3qGRQn3jpyTkFUcASRi2uiHf26qQENzybb4P22M5S4eHLkYM8aQ7jgPkSXFKh6geq+si+4W/f41c8jCieWWUY2OVkt5FnBeh1NYoE0QzMSR8/rrWJ1zheQu3ZWOrEyhGadU92teBx0lVNE/wCRCsYv2c+FsiPILbFIvV0NQypQ0fe6JIoELY6q/FzXNc8b7LfDM0jRpgy44kWh5kzuQaBoFZeeDd0Bqxx4ojzMlsXGwseRYgTI8SB42qmNil4HN9uPfT33iGSeGSPKwI5ntIzNCL6l79I6lPT2I5J9XfQWBFCIFHYCtGhL6R1EE+5ArRoILxeZFxsUxiQDzqdkdFIXpb3b9u3ar9tUXEy5vvkwbKzFRvOAIysWlJKEha7cngMbvV88WYwmxsaTpZjFN1ehUY10t/xg+9Hjnj4vVJ2/bMlNznmOPkRW0nS6w4qgglaPUgsi/dufe9A+2UI1dnnmoD/nYAoF3X0Fd/kL24A1ibKjPX/UmJsDpfPitjzdj27sPoLHsuu8cOQSoWLI4IZVVIASxonuvz1D54bsVI1ukGWW9MeU1mx0yY/N37dJu+4/UjkEkgh99gLOoyjJbUQ+6KA3e7q+Oe31NAUAI3fJXbbzNAMmRY8iM+nMyZB+IL3Wua9gRyCLIoLYPu+bf9MZVl7JbJjoc/RDfN+18E82brO/52PLNLs8KSbjuUisgxcONsp4wen8byelQBfFewsGgQDskvXBGQSWaNSCciieOf8Af3zfb6frrlHHO+Zj/dVm6o45WEcDuCwIUCyshNc9QojkDuOQxheG/GuRAieTtO3Qgfgnnkmc/qsfTH9KAArjtpbM8PeJdv3bAxn33all3DzYh07Z6enotuo3dEUP1rQWpMqF2mhLzKYEJEkk8kjMPUA5UEE2V4q76155rXHojWaFfR5Ui2zeTKOnpLBgVL2enoo9qBHHOkINo8XJBDk7bm+HN0ToZSsiSLG55WwQSCasG/e+55HHH3DxHsM6T7j4Qz544y/O25iTKA3sI6DVdmv3PYUE2YcLIxxPBhSZHpsMyNTAsVY2FP4epTVHseDROh9uhWBZzFHEH6WWIYqXGWKgKSSC3N8CuAQRZrUHh+Ntoz86fFG5thGZW8zG3FWx3iokqPUeiuy0K4786czcqRNrxsefHIBpY5VBnRmUE+rptQCOq/jkE+q9BK4u3Y0o9cAkteFkx1VqNfhN+pgouwTRBNHq1iLFxslReC0LKSS74sa+pgpCDqurJ4DAkXVjUfkbgMVY58jJkWDcMgQK8WVIxhssobsOKHBbvVjpvhlcjHyUhzYzJNNCBjssk8XUV8s25Y3dBiWXt1CzwCSHXHxMeGaUHDXJUICZIoISQP6gDEEKCtAVQNkDuNYk2fFyDEZsCaZ4TSkQ4jeWSoJIDc88DnnXDY8vHgxGeXHXCEYUnGky4yVUSuQeuxZvmie13eurb1trhnmy4TIvcruqKGJPqIXzfSK4HNgE/HIW+L+7XgjjsdGiHp8teg2tCjd2P199Ggg/FvhiPxPDjQy7luOCsDl7wZvLL2Komj9f51Tsj7OsaHdsXEk3jxHNjPBLJLkNuCgxkFa/LZHLX+q69Q0plYEWVMJJi5AhkhKBqDK/Tfbm/SP5Ogo+P9mmy5uOssO/+IJoZBww3DhuT/0866H7Jdjb+83HfH+jZ5/+aumBgQ4AlEAIWRg1fFKqgD9lHfTeg8//ANUPhevX/aL/APdmsdWvw74d2vw3gDD2nFWGMm3JJZnPyzHknUrpCXeNvhmmimyo43h/vPMPSBx1dzweCDx2sfOgf1XczdsPIDyuuWDitKvlxL6pKbym6a9wx4ANkg0CRqUfdsBOnqyovW/QpDXbcccfqDqBVsuLcMkjNw2nlkCCfywW/GD5AIJIAU9yp5YnQO7F9zx8/JxsZMlWJIHnDioyAek129YNkkksfg1P1qGQz4WVNmbhmQnDPWepgAIh1KEUH9Lu/eq+rB33bP6XTmRN5sgiToPVbEA1x24IN9heg23bZds3mAwbrgY+XGRVTRhq/Q9x+2q2Psr8FhWVdmAVu6jKmr/31aG3LEWeKDz1MsrMiKttyos3XahXf50yrq5IVgSvcA9tB53uvgjwxseTitt2zoj5bNBOTPK1wsOlxyx7hiPn6jXHxL4K8M+H8SHI2rZUGVLL5XUZ5WpCjB+7H8tj99WPxRHLk7gkSqWCxL5Y7Asz0ef2X+frpvxHt2RnvjtEqtHH1dS36j1ULr6UP8dBTcrwL4R23c9xnzfDuOdtix4DCI5nZy7Mwb09XvwBz+U8c8z+H9n/AIInh68bZMOSMMy2GZqIPSRd9wQR+2pSCfFgyIos941yJMWC45ENgjr5JPHc1+tfI0xg5+2QxQQYsoEcgDxkkkMGY03Ue/U3vfJYd7Ggkoo0hiSKJQqIoVVHYAdho1vo0Bo0aNAaNGjQGk22vBaQyNiwl2YsWKDkmrP+A/jTmjQRmTsO3T4ZxfuyRxkkjygFK9XDUfaxwfkEj312y9qwsuB4ZsdCrqysQoDeodJojkEji/jTujQRmJseFix9CoXXqdyJDYJZgxJHYngUf/p1vkbNgzQPCIEiV76jEoQ811cj5oA/I41IaNAlk7Xh5MUkckCASCmKL0kiwTyPmhrOJtuPhzSzQBg8puQlieo8cn68ac0aBfJw4cl43lUl4yCrAkEUyt7e1qv8aY0aNBAb9i5r50GTi4sUsUIVmWyHmcN6FsdlU+vni64+NJ490hZJExcfyo5nPlxrTupYdF1dUSzGu/HFkjVi1j30AO2jWdGg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334963"/>
            <a:ext cx="1276350" cy="704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7002" name="AutoShape 26" descr="data:image/jpg;base64,/9j/4AAQSkZJRgABAQAAAQABAAD/2wBDAAkGBwgHBgkIBwgKCgkLDRYPDQwMDRsUFRAWIB0iIiAdHx8kKDQsJCYxJx8fLT0tMTU3Ojo6Iys/RD84QzQ5Ojf/2wBDAQoKCg0MDRoPDxo3JR8lNzc3Nzc3Nzc3Nzc3Nzc3Nzc3Nzc3Nzc3Nzc3Nzc3Nzc3Nzc3Nzc3Nzc3Nzc3Nzc3Nzf/wAARCABKAIYDASIAAhEBAxEB/8QAGwAAAgIDAQAAAAAAAAAAAAAAAAQFBgECAwf/xAA7EAACAgEDAgUBBwEECwEAAAABAgMRBAAFIRIxBhMiQVFhBxQyQnGBkSMVM6GxFhckQ1JUYnKSstHw/8QAFAEBAAAAAAAAAAAAAAAAAAAAAP/EABQRAQAAAAAAAAAAAAAAAAAAAAD/2gAMAwEAAhEDEQA/APcdGjtqOyNzWHd0wQ6F2xXmEX52ogWPp3H61oJHRqJ/ttWx2ePGmeUIzLCFIYkdNDn3PmL81zfIrT2DlDLxll6Shsqyn8rAkML96IIvse40DGjWLHyNZ0Bo0a0aWNHVHdVd76VJ5au9aDfRrUugUsWAVe5J4GsqysAykEEWCPfQZ0axei//ANWgj95z2wo0VBTSHhyAQKZb/eia13wMkT4Uc0jKG5VzRUdQNNV+1g1qF8atJHj4MkEbSSHKWMADtYPP8ga28QSNg7Vi4OMjySyOqKFHPp5v+en+dBM42ZHkTyxxWRGFPmAgq3VfY/tpnVTwWzUl3Hb8WN4MmDyHaZlBRlayQnfqYKCOwFgdgeG5cjeZsCOdVXGlASVovS7NwSY+exJ6QT7c1oLDo1yxjK2PGcgKJSo6wvYNXNfvo0Fb8dx7s+Pif2P4gTZ28xg7NCknm+mwPV8USa9r71qjQNvk2cHi+0KGfIjEkRcbfGGWmAKfPfpv6jvXOvRPFszQ4+MVm8u5CK81Y+qkY9yD8e3681qg4e5mTc545c0yxI8qgncY2Cgsvsqcd7pr/c8AO64viduE8fyetrAG1IpPf4Hfj/P41xO378Rb/aFuCoAGtcEKAh5vjiqs32oN8cy65qglvNtRRZPvhILHgCug2eWA79l78Xhsp+pAGHeqGfKepxXwlEglR35LAd+wQ8mz72qOx8eb9ahmN4rACrq67dj/AOLfGndr8db/ALMz4niPbH3SGCwdw2wAvQ95IeCp7H27jjnXU5CgoE63BJVP9syKNUAbCXz6TxRIJI4PEX4kmhn2WRZp0VXCoGkyInADMFsGTyyPST+YDn4IbQWvG+1TwbN6ZN3GPJ2aPIgkjZT8G1r/AB1H77428N5e64KLv+2NtzwZMeUeu3XqUBa/Xn29tQswg+7RpePKvSQOudGHJA/NLJ7MDXPYUGI1rt+PGdxdYo8KR44ZmH9OGQekoSR0C7N9+b7AgngHv9NfB4x5MSbfJc6Ni4EGJiylmQlCB1VdnoJYgjqLMePZzb/F28thrB4e8IbtmEsSk2cv3OJQTwAGJ9IFAAH29tSMeVMk8Z2+aJBlShY4FroUqPYqaKlu9c1Y9VeluTAZ/OEjNkQzSBz57yRdAA6upj0kBqevy/hWqI4Ct5eN443PNhxt73/H2aOcisfaYg0lE0B1sQbvv03Q5NDUXl+C9uw9yzvPn3CfCgxwvXJlyNL5nUAzlUZePUoA4uyea1d1xikOZj5eSkTz9JtMrpaN7H4rB9TdQsgUa7D3JUaUSR4JwIWktOtntip9XS6AEAjjm/0omwFRXwMmPlyPtX3qGRQn3jpyTkFUcASRi2uiHf26qQENzybb4P22M5S4eHLkYM8aQ7jgPkSXFKh6geq+si+4W/f41c8jCieWWUY2OVkt5FnBeh1NYoE0QzMSR8/rrWJ1zheQu3ZWOrEyhGadU92teBx0lVNE/wCRCsYv2c+FsiPILbFIvV0NQypQ0fe6JIoELY6q/FzXNc8b7LfDM0jRpgy44kWh5kzuQaBoFZeeDd0Bqxx4ojzMlsXGwseRYgTI8SB42qmNil4HN9uPfT33iGSeGSPKwI5ntIzNCL6l79I6lPT2I5J9XfQWBFCIFHYCtGhL6R1EE+5ArRoILxeZFxsUxiQDzqdkdFIXpb3b9u3ar9tUXEy5vvkwbKzFRvOAIysWlJKEha7cngMbvV88WYwmxsaTpZjFN1ehUY10t/xg+9Hjnj4vVJ2/bMlNznmOPkRW0nS6w4qgglaPUgsi/dufe9A+2UI1dnnmoD/nYAoF3X0Fd/kL24A1ibKjPX/UmJsDpfPitjzdj27sPoLHsuu8cOQSoWLI4IZVVIASxonuvz1D54bsVI1ukGWW9MeU1mx0yY/N37dJu+4/UjkEkgh99gLOoyjJbUQ+6KA3e7q+Oe31NAUAI3fJXbbzNAMmRY8iM+nMyZB+IL3Wua9gRyCLIoLYPu+bf9MZVl7JbJjoc/RDfN+18E82brO/52PLNLs8KSbjuUisgxcONsp4wen8byelQBfFewsGgQDskvXBGQSWaNSCciieOf8Af3zfb6frrlHHO+Zj/dVm6o45WEcDuCwIUCyshNc9QojkDuOQxheG/GuRAieTtO3Qgfgnnkmc/qsfTH9KAArjtpbM8PeJdv3bAxn33all3DzYh07Z6enotuo3dEUP1rQWpMqF2mhLzKYEJEkk8kjMPUA5UEE2V4q76155rXHojWaFfR5Ui2zeTKOnpLBgVL2enoo9qBHHOkINo8XJBDk7bm+HN0ToZSsiSLG55WwQSCasG/e+55HHH3DxHsM6T7j4Qz544y/O25iTKA3sI6DVdmv3PYUE2YcLIxxPBhSZHpsMyNTAsVY2FP4epTVHseDROh9uhWBZzFHEH6WWIYqXGWKgKSSC3N8CuAQRZrUHh+Ntoz86fFG5thGZW8zG3FWx3iokqPUeiuy0K4786czcqRNrxsefHIBpY5VBnRmUE+rptQCOq/jkE+q9BK4u3Y0o9cAkteFkx1VqNfhN+pgouwTRBNHq1iLFxslReC0LKSS74sa+pgpCDqurJ4DAkXVjUfkbgMVY58jJkWDcMgQK8WVIxhssobsOKHBbvVjpvhlcjHyUhzYzJNNCBjssk8XUV8s25Y3dBiWXt1CzwCSHXHxMeGaUHDXJUICZIoISQP6gDEEKCtAVQNkDuNYk2fFyDEZsCaZ4TSkQ4jeWSoJIDc88DnnXDY8vHgxGeXHXCEYUnGky4yVUSuQeuxZvmie13eurb1trhnmy4TIvcruqKGJPqIXzfSK4HNgE/HIW+L+7XgjjsdGiHp8teg2tCjd2P199Ggg/FvhiPxPDjQy7luOCsDl7wZvLL2Komj9f51Tsj7OsaHdsXEk3jxHNjPBLJLkNuCgxkFa/LZHLX+q69Q0plYEWVMJJi5AhkhKBqDK/Tfbm/SP5Ogo+P9mmy5uOssO/+IJoZBww3DhuT/0866H7Jdjb+83HfH+jZ5/+aumBgQ4AlEAIWRg1fFKqgD9lHfTeg8//ANUPhevX/aL/APdmsdWvw74d2vw3gDD2nFWGMm3JJZnPyzHknUrpCXeNvhmmimyo43h/vPMPSBx1dzweCDx2sfOgf1XczdsPIDyuuWDitKvlxL6pKbym6a9wx4ANkg0CRqUfdsBOnqyovW/QpDXbcccfqDqBVsuLcMkjNw2nlkCCfywW/GD5AIJIAU9yp5YnQO7F9zx8/JxsZMlWJIHnDioyAek129YNkkksfg1P1qGQz4WVNmbhmQnDPWepgAIh1KEUH9Lu/eq+rB33bP6XTmRN5sgiToPVbEA1x24IN9heg23bZds3mAwbrgY+XGRVTRhq/Q9x+2q2Psr8FhWVdmAVu6jKmr/31aG3LEWeKDz1MsrMiKttyos3XahXf50yrq5IVgSvcA9tB53uvgjwxseTitt2zoj5bNBOTPK1wsOlxyx7hiPn6jXHxL4K8M+H8SHI2rZUGVLL5XUZ5WpCjB+7H8tj99WPxRHLk7gkSqWCxL5Y7Asz0ef2X+frpvxHt2RnvjtEqtHH1dS36j1ULr6UP8dBTcrwL4R23c9xnzfDuOdtix4DCI5nZy7Mwb09XvwBz+U8c8z+H9n/AIInh68bZMOSMMy2GZqIPSRd9wQR+2pSCfFgyIos941yJMWC45ENgjr5JPHc1+tfI0xg5+2QxQQYsoEcgDxkkkMGY03Ue/U3vfJYd7Ggkoo0hiSKJQqIoVVHYAdho1vo0Bo0aNAaNGjQGk22vBaQyNiwl2YsWKDkmrP+A/jTmjQRmTsO3T4ZxfuyRxkkjygFK9XDUfaxwfkEj312y9qwsuB4ZsdCrqysQoDeodJojkEji/jTujQRmJseFix9CoXXqdyJDYJZgxJHYngUf/p1vkbNgzQPCIEiV76jEoQ811cj5oA/I41IaNAlk7Xh5MUkckCASCmKL0kiwTyPmhrOJtuPhzSzQBg8puQlieo8cn68ac0aBfJw4cl43lUl4yCrAkEUyt7e1qv8aY0aNBAb9i5r50GTi4sUsUIVmWyHmcN6FsdlU+vni64+NJ490hZJExcfyo5nPlxrTupYdF1dUSzGu/HFkjVi1j30AO2jWdGg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334963"/>
            <a:ext cx="1276350" cy="704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7004" name="AutoShape 28" descr="data:image/jpg;base64,/9j/4AAQSkZJRgABAQAAAQABAAD/2wBDAAkGBwgHBgkIBwgKCgkLDRYPDQwMDRsUFRAWIB0iIiAdHx8kKDQsJCYxJx8fLT0tMTU3Ojo6Iys/RD84QzQ5Ojf/2wBDAQoKCg0MDRoPDxo3JR8lNzc3Nzc3Nzc3Nzc3Nzc3Nzc3Nzc3Nzc3Nzc3Nzc3Nzc3Nzc3Nzc3Nzc3Nzc3Nzc3Nzf/wAARCABKAIYDASIAAhEBAxEB/8QAGwAAAgIDAQAAAAAAAAAAAAAAAAQFBgECAwf/xAA7EAACAgEDAgUBBwEECwEAAAABAgMRBAAFIRIxBhMiQVFhBxQyQnGBkSMVM6GxFhckQ1JUYnKSstHw/8QAFAEBAAAAAAAAAAAAAAAAAAAAAP/EABQRAQAAAAAAAAAAAAAAAAAAAAD/2gAMAwEAAhEDEQA/APcdGjtqOyNzWHd0wQ6F2xXmEX52ogWPp3H61oJHRqJ/ttWx2ePGmeUIzLCFIYkdNDn3PmL81zfIrT2DlDLxll6Shsqyn8rAkML96IIvse40DGjWLHyNZ0Bo0a0aWNHVHdVd76VJ5au9aDfRrUugUsWAVe5J4GsqysAykEEWCPfQZ0axei//ANWgj95z2wo0VBTSHhyAQKZb/eia13wMkT4Uc0jKG5VzRUdQNNV+1g1qF8atJHj4MkEbSSHKWMADtYPP8ga28QSNg7Vi4OMjySyOqKFHPp5v+en+dBM42ZHkTyxxWRGFPmAgq3VfY/tpnVTwWzUl3Hb8WN4MmDyHaZlBRlayQnfqYKCOwFgdgeG5cjeZsCOdVXGlASVovS7NwSY+exJ6QT7c1oLDo1yxjK2PGcgKJSo6wvYNXNfvo0Fb8dx7s+Pif2P4gTZ28xg7NCknm+mwPV8USa9r71qjQNvk2cHi+0KGfIjEkRcbfGGWmAKfPfpv6jvXOvRPFszQ4+MVm8u5CK81Y+qkY9yD8e3681qg4e5mTc545c0yxI8qgncY2Cgsvsqcd7pr/c8AO64viduE8fyetrAG1IpPf4Hfj/P41xO378Rb/aFuCoAGtcEKAh5vjiqs32oN8cy65qglvNtRRZPvhILHgCug2eWA79l78Xhsp+pAGHeqGfKepxXwlEglR35LAd+wQ8mz72qOx8eb9ahmN4rACrq67dj/AOLfGndr8db/ALMz4niPbH3SGCwdw2wAvQ95IeCp7H27jjnXU5CgoE63BJVP9syKNUAbCXz6TxRIJI4PEX4kmhn2WRZp0VXCoGkyInADMFsGTyyPST+YDn4IbQWvG+1TwbN6ZN3GPJ2aPIgkjZT8G1r/AB1H77428N5e64KLv+2NtzwZMeUeu3XqUBa/Xn29tQswg+7RpePKvSQOudGHJA/NLJ7MDXPYUGI1rt+PGdxdYo8KR44ZmH9OGQekoSR0C7N9+b7AgngHv9NfB4x5MSbfJc6Ni4EGJiylmQlCB1VdnoJYgjqLMePZzb/F28thrB4e8IbtmEsSk2cv3OJQTwAGJ9IFAAH29tSMeVMk8Z2+aJBlShY4FroUqPYqaKlu9c1Y9VeluTAZ/OEjNkQzSBz57yRdAA6upj0kBqevy/hWqI4Ct5eN443PNhxt73/H2aOcisfaYg0lE0B1sQbvv03Q5NDUXl+C9uw9yzvPn3CfCgxwvXJlyNL5nUAzlUZePUoA4uyea1d1xikOZj5eSkTz9JtMrpaN7H4rB9TdQsgUa7D3JUaUSR4JwIWktOtntip9XS6AEAjjm/0omwFRXwMmPlyPtX3qGRQn3jpyTkFUcASRi2uiHf26qQENzybb4P22M5S4eHLkYM8aQ7jgPkSXFKh6geq+si+4W/f41c8jCieWWUY2OVkt5FnBeh1NYoE0QzMSR8/rrWJ1zheQu3ZWOrEyhGadU92teBx0lVNE/wCRCsYv2c+FsiPILbFIvV0NQypQ0fe6JIoELY6q/FzXNc8b7LfDM0jRpgy44kWh5kzuQaBoFZeeDd0Bqxx4ojzMlsXGwseRYgTI8SB42qmNil4HN9uPfT33iGSeGSPKwI5ntIzNCL6l79I6lPT2I5J9XfQWBFCIFHYCtGhL6R1EE+5ArRoILxeZFxsUxiQDzqdkdFIXpb3b9u3ar9tUXEy5vvkwbKzFRvOAIysWlJKEha7cngMbvV88WYwmxsaTpZjFN1ehUY10t/xg+9Hjnj4vVJ2/bMlNznmOPkRW0nS6w4qgglaPUgsi/dufe9A+2UI1dnnmoD/nYAoF3X0Fd/kL24A1ibKjPX/UmJsDpfPitjzdj27sPoLHsuu8cOQSoWLI4IZVVIASxonuvz1D54bsVI1ukGWW9MeU1mx0yY/N37dJu+4/UjkEkgh99gLOoyjJbUQ+6KA3e7q+Oe31NAUAI3fJXbbzNAMmRY8iM+nMyZB+IL3Wua9gRyCLIoLYPu+bf9MZVl7JbJjoc/RDfN+18E82brO/52PLNLs8KSbjuUisgxcONsp4wen8byelQBfFewsGgQDskvXBGQSWaNSCciieOf8Af3zfb6frrlHHO+Zj/dVm6o45WEcDuCwIUCyshNc9QojkDuOQxheG/GuRAieTtO3Qgfgnnkmc/qsfTH9KAArjtpbM8PeJdv3bAxn33all3DzYh07Z6enotuo3dEUP1rQWpMqF2mhLzKYEJEkk8kjMPUA5UEE2V4q76155rXHojWaFfR5Ui2zeTKOnpLBgVL2enoo9qBHHOkINo8XJBDk7bm+HN0ToZSsiSLG55WwQSCasG/e+55HHH3DxHsM6T7j4Qz544y/O25iTKA3sI6DVdmv3PYUE2YcLIxxPBhSZHpsMyNTAsVY2FP4epTVHseDROh9uhWBZzFHEH6WWIYqXGWKgKSSC3N8CuAQRZrUHh+Ntoz86fFG5thGZW8zG3FWx3iokqPUeiuy0K4786czcqRNrxsefHIBpY5VBnRmUE+rptQCOq/jkE+q9BK4u3Y0o9cAkteFkx1VqNfhN+pgouwTRBNHq1iLFxslReC0LKSS74sa+pgpCDqurJ4DAkXVjUfkbgMVY58jJkWDcMgQK8WVIxhssobsOKHBbvVjpvhlcjHyUhzYzJNNCBjssk8XUV8s25Y3dBiWXt1CzwCSHXHxMeGaUHDXJUICZIoISQP6gDEEKCtAVQNkDuNYk2fFyDEZsCaZ4TSkQ4jeWSoJIDc88DnnXDY8vHgxGeXHXCEYUnGky4yVUSuQeuxZvmie13eurb1trhnmy4TIvcruqKGJPqIXzfSK4HNgE/HIW+L+7XgjjsdGiHp8teg2tCjd2P199Ggg/FvhiPxPDjQy7luOCsDl7wZvLL2Komj9f51Tsj7OsaHdsXEk3jxHNjPBLJLkNuCgxkFa/LZHLX+q69Q0plYEWVMJJi5AhkhKBqDK/Tfbm/SP5Ogo+P9mmy5uOssO/+IJoZBww3DhuT/0866H7Jdjb+83HfH+jZ5/+aumBgQ4AlEAIWRg1fFKqgD9lHfTeg8//ANUPhevX/aL/APdmsdWvw74d2vw3gDD2nFWGMm3JJZnPyzHknUrpCXeNvhmmimyo43h/vPMPSBx1dzweCDx2sfOgf1XczdsPIDyuuWDitKvlxL6pKbym6a9wx4ANkg0CRqUfdsBOnqyovW/QpDXbcccfqDqBVsuLcMkjNw2nlkCCfywW/GD5AIJIAU9yp5YnQO7F9zx8/JxsZMlWJIHnDioyAek129YNkkksfg1P1qGQz4WVNmbhmQnDPWepgAIh1KEUH9Lu/eq+rB33bP6XTmRN5sgiToPVbEA1x24IN9heg23bZds3mAwbrgY+XGRVTRhq/Q9x+2q2Psr8FhWVdmAVu6jKmr/31aG3LEWeKDz1MsrMiKttyos3XahXf50yrq5IVgSvcA9tB53uvgjwxseTitt2zoj5bNBOTPK1wsOlxyx7hiPn6jXHxL4K8M+H8SHI2rZUGVLL5XUZ5WpCjB+7H8tj99WPxRHLk7gkSqWCxL5Y7Asz0ef2X+frpvxHt2RnvjtEqtHH1dS36j1ULr6UP8dBTcrwL4R23c9xnzfDuOdtix4DCI5nZy7Mwb09XvwBz+U8c8z+H9n/AIInh68bZMOSMMy2GZqIPSRd9wQR+2pSCfFgyIos941yJMWC45ENgjr5JPHc1+tfI0xg5+2QxQQYsoEcgDxkkkMGY03Ue/U3vfJYd7Ggkoo0hiSKJQqIoVVHYAdho1vo0Bo0aNAaNGjQGk22vBaQyNiwl2YsWKDkmrP+A/jTmjQRmTsO3T4ZxfuyRxkkjygFK9XDUfaxwfkEj312y9qwsuB4ZsdCrqysQoDeodJojkEji/jTujQRmJseFix9CoXXqdyJDYJZgxJHYngUf/p1vkbNgzQPCIEiV76jEoQ811cj5oA/I41IaNAlk7Xh5MUkckCASCmKL0kiwTyPmhrOJtuPhzSzQBg8puQlieo8cn68ac0aBfJw4cl43lUl4yCrAkEUyt7e1qv8aY0aNBAb9i5r50GTi4sUsUIVmWyHmcN6FsdlU+vni64+NJ490hZJExcfyo5nPlxrTupYdF1dUSzGu/HFkjVi1j30AO2jWdGg/9k=">
            <a:hlinkClick r:id="rId5"/>
          </p:cNvPr>
          <p:cNvSpPr>
            <a:spLocks noChangeAspect="1" noChangeArrowheads="1"/>
          </p:cNvSpPr>
          <p:nvPr/>
        </p:nvSpPr>
        <p:spPr bwMode="auto">
          <a:xfrm>
            <a:off x="155575" y="-334963"/>
            <a:ext cx="1276350" cy="704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7006" name="AutoShape 30" descr="data:image/jpg;base64,/9j/4AAQSkZJRgABAQAAAQABAAD/2wBDAAkGBwgHBgkIBwgKCgkLDRYPDQwMDRsUFRAWIB0iIiAdHx8kKDQsJCYxJx8fLT0tMTU3Ojo6Iys/RD84QzQ5Ojf/2wBDAQoKCg0MDRoPDxo3JR8lNzc3Nzc3Nzc3Nzc3Nzc3Nzc3Nzc3Nzc3Nzc3Nzc3Nzc3Nzc3Nzc3Nzc3Nzc3Nzc3Nzf/wAARCABKAIYDASIAAhEBAxEB/8QAGwAAAgIDAQAAAAAAAAAAAAAAAAQFBgECAwf/xAA7EAACAgEDAgUBBwEECwEAAAABAgMRBAAFIRIxBhMiQVFhBxQyQnGBkSMVM6GxFhckQ1JUYnKSstHw/8QAFAEBAAAAAAAAAAAAAAAAAAAAAP/EABQRAQAAAAAAAAAAAAAAAAAAAAD/2gAMAwEAAhEDEQA/APcdGjtqOyNzWHd0wQ6F2xXmEX52ogWPp3H61oJHRqJ/ttWx2ePGmeUIzLCFIYkdNDn3PmL81zfIrT2DlDLxll6Shsqyn8rAkML96IIvse40DGjWLHyNZ0Bo0a0aWNHVHdVd76VJ5au9aDfRrUugUsWAVe5J4GsqysAykEEWCPfQZ0axei//ANWgj95z2wo0VBTSHhyAQKZb/eia13wMkT4Uc0jKG5VzRUdQNNV+1g1qF8atJHj4MkEbSSHKWMADtYPP8ga28QSNg7Vi4OMjySyOqKFHPp5v+en+dBM42ZHkTyxxWRGFPmAgq3VfY/tpnVTwWzUl3Hb8WN4MmDyHaZlBRlayQnfqYKCOwFgdgeG5cjeZsCOdVXGlASVovS7NwSY+exJ6QT7c1oLDo1yxjK2PGcgKJSo6wvYNXNfvo0Fb8dx7s+Pif2P4gTZ28xg7NCknm+mwPV8USa9r71qjQNvk2cHi+0KGfIjEkRcbfGGWmAKfPfpv6jvXOvRPFszQ4+MVm8u5CK81Y+qkY9yD8e3681qg4e5mTc545c0yxI8qgncY2Cgsvsqcd7pr/c8AO64viduE8fyetrAG1IpPf4Hfj/P41xO378Rb/aFuCoAGtcEKAh5vjiqs32oN8cy65qglvNtRRZPvhILHgCug2eWA79l78Xhsp+pAGHeqGfKepxXwlEglR35LAd+wQ8mz72qOx8eb9ahmN4rACrq67dj/AOLfGndr8db/ALMz4niPbH3SGCwdw2wAvQ95IeCp7H27jjnXU5CgoE63BJVP9syKNUAbCXz6TxRIJI4PEX4kmhn2WRZp0VXCoGkyInADMFsGTyyPST+YDn4IbQWvG+1TwbN6ZN3GPJ2aPIgkjZT8G1r/AB1H77428N5e64KLv+2NtzwZMeUeu3XqUBa/Xn29tQswg+7RpePKvSQOudGHJA/NLJ7MDXPYUGI1rt+PGdxdYo8KR44ZmH9OGQekoSR0C7N9+b7AgngHv9NfB4x5MSbfJc6Ni4EGJiylmQlCB1VdnoJYgjqLMePZzb/F28thrB4e8IbtmEsSk2cv3OJQTwAGJ9IFAAH29tSMeVMk8Z2+aJBlShY4FroUqPYqaKlu9c1Y9VeluTAZ/OEjNkQzSBz57yRdAA6upj0kBqevy/hWqI4Ct5eN443PNhxt73/H2aOcisfaYg0lE0B1sQbvv03Q5NDUXl+C9uw9yzvPn3CfCgxwvXJlyNL5nUAzlUZePUoA4uyea1d1xikOZj5eSkTz9JtMrpaN7H4rB9TdQsgUa7D3JUaUSR4JwIWktOtntip9XS6AEAjjm/0omwFRXwMmPlyPtX3qGRQn3jpyTkFUcASRi2uiHf26qQENzybb4P22M5S4eHLkYM8aQ7jgPkSXFKh6geq+si+4W/f41c8jCieWWUY2OVkt5FnBeh1NYoE0QzMSR8/rrWJ1zheQu3ZWOrEyhGadU92teBx0lVNE/wCRCsYv2c+FsiPILbFIvV0NQypQ0fe6JIoELY6q/FzXNc8b7LfDM0jRpgy44kWh5kzuQaBoFZeeDd0Bqxx4ojzMlsXGwseRYgTI8SB42qmNil4HN9uPfT33iGSeGSPKwI5ntIzNCL6l79I6lPT2I5J9XfQWBFCIFHYCtGhL6R1EE+5ArRoILxeZFxsUxiQDzqdkdFIXpb3b9u3ar9tUXEy5vvkwbKzFRvOAIysWlJKEha7cngMbvV88WYwmxsaTpZjFN1ehUY10t/xg+9Hjnj4vVJ2/bMlNznmOPkRW0nS6w4qgglaPUgsi/dufe9A+2UI1dnnmoD/nYAoF3X0Fd/kL24A1ibKjPX/UmJsDpfPitjzdj27sPoLHsuu8cOQSoWLI4IZVVIASxonuvz1D54bsVI1ukGWW9MeU1mx0yY/N37dJu+4/UjkEkgh99gLOoyjJbUQ+6KA3e7q+Oe31NAUAI3fJXbbzNAMmRY8iM+nMyZB+IL3Wua9gRyCLIoLYPu+bf9MZVl7JbJjoc/RDfN+18E82brO/52PLNLs8KSbjuUisgxcONsp4wen8byelQBfFewsGgQDskvXBGQSWaNSCciieOf8Af3zfb6frrlHHO+Zj/dVm6o45WEcDuCwIUCyshNc9QojkDuOQxheG/GuRAieTtO3Qgfgnnkmc/qsfTH9KAArjtpbM8PeJdv3bAxn33all3DzYh07Z6enotuo3dEUP1rQWpMqF2mhLzKYEJEkk8kjMPUA5UEE2V4q76155rXHojWaFfR5Ui2zeTKOnpLBgVL2enoo9qBHHOkINo8XJBDk7bm+HN0ToZSsiSLG55WwQSCasG/e+55HHH3DxHsM6T7j4Qz544y/O25iTKA3sI6DVdmv3PYUE2YcLIxxPBhSZHpsMyNTAsVY2FP4epTVHseDROh9uhWBZzFHEH6WWIYqXGWKgKSSC3N8CuAQRZrUHh+Ntoz86fFG5thGZW8zG3FWx3iokqPUeiuy0K4786czcqRNrxsefHIBpY5VBnRmUE+rptQCOq/jkE+q9BK4u3Y0o9cAkteFkx1VqNfhN+pgouwTRBNHq1iLFxslReC0LKSS74sa+pgpCDqurJ4DAkXVjUfkbgMVY58jJkWDcMgQK8WVIxhssobsOKHBbvVjpvhlcjHyUhzYzJNNCBjssk8XUV8s25Y3dBiWXt1CzwCSHXHxMeGaUHDXJUICZIoISQP6gDEEKCtAVQNkDuNYk2fFyDEZsCaZ4TSkQ4jeWSoJIDc88DnnXDY8vHgxGeXHXCEYUnGky4yVUSuQeuxZvmie13eurb1trhnmy4TIvcruqKGJPqIXzfSK4HNgE/HIW+L+7XgjjsdGiHp8teg2tCjd2P199Ggg/FvhiPxPDjQy7luOCsDl7wZvLL2Komj9f51Tsj7OsaHdsXEk3jxHNjPBLJLkNuCgxkFa/LZHLX+q69Q0plYEWVMJJi5AhkhKBqDK/Tfbm/SP5Ogo+P9mmy5uOssO/+IJoZBww3DhuT/0866H7Jdjb+83HfH+jZ5/+aumBgQ4AlEAIWRg1fFKqgD9lHfTeg8//ANUPhevX/aL/APdmsdWvw74d2vw3gDD2nFWGMm3JJZnPyzHknUrpCXeNvhmmimyo43h/vPMPSBx1dzweCDx2sfOgf1XczdsPIDyuuWDitKvlxL6pKbym6a9wx4ANkg0CRqUfdsBOnqyovW/QpDXbcccfqDqBVsuLcMkjNw2nlkCCfywW/GD5AIJIAU9yp5YnQO7F9zx8/JxsZMlWJIHnDioyAek129YNkkksfg1P1qGQz4WVNmbhmQnDPWepgAIh1KEUH9Lu/eq+rB33bP6XTmRN5sgiToPVbEA1x24IN9heg23bZds3mAwbrgY+XGRVTRhq/Q9x+2q2Psr8FhWVdmAVu6jKmr/31aG3LEWeKDz1MsrMiKttyos3XahXf50yrq5IVgSvcA9tB53uvgjwxseTitt2zoj5bNBOTPK1wsOlxyx7hiPn6jXHxL4K8M+H8SHI2rZUGVLL5XUZ5WpCjB+7H8tj99WPxRHLk7gkSqWCxL5Y7Asz0ef2X+frpvxHt2RnvjtEqtHH1dS36j1ULr6UP8dBTcrwL4R23c9xnzfDuOdtix4DCI5nZy7Mwb09XvwBz+U8c8z+H9n/AIInh68bZMOSMMy2GZqIPSRd9wQR+2pSCfFgyIos941yJMWC45ENgjr5JPHc1+tfI0xg5+2QxQQYsoEcgDxkkkMGY03Ue/U3vfJYd7Ggkoo0hiSKJQqIoVVHYAdho1vo0Bo0aNAaNGjQGk22vBaQyNiwl2YsWKDkmrP+A/jTmjQRmTsO3T4ZxfuyRxkkjygFK9XDUfaxwfkEj312y9qwsuB4ZsdCrqysQoDeodJojkEji/jTujQRmJseFix9CoXXqdyJDYJZgxJHYngUf/p1vkbNgzQPCIEiV76jEoQ811cj5oA/I41IaNAlk7Xh5MUkckCASCmKL0kiwTyPmhrOJtuPhzSzQBg8puQlieo8cn68ac0aBfJw4cl43lUl4yCrAkEUyt7e1qv8aY0aNBAb9i5r50GTi4sUsUIVmWyHmcN6FsdlU+vni64+NJ490hZJExcfyo5nPlxrTupYdF1dUSzGu/HFkjVi1j30AO2jWdGg/9k=">
            <a:hlinkClick r:id="rId5"/>
          </p:cNvPr>
          <p:cNvSpPr>
            <a:spLocks noChangeAspect="1" noChangeArrowheads="1"/>
          </p:cNvSpPr>
          <p:nvPr/>
        </p:nvSpPr>
        <p:spPr bwMode="auto">
          <a:xfrm>
            <a:off x="155575" y="-334963"/>
            <a:ext cx="1276350" cy="704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7008" name="AutoShape 32" descr="data:image/jpg;base64,/9j/4AAQSkZJRgABAQAAAQABAAD/2wBDAAkGBwgHBgkIBwgKCgkLDRYPDQwMDRsUFRAWIB0iIiAdHx8kKDQsJCYxJx8fLT0tMTU3Ojo6Iys/RD84QzQ5Ojf/2wBDAQoKCg0MDRoPDxo3JR8lNzc3Nzc3Nzc3Nzc3Nzc3Nzc3Nzc3Nzc3Nzc3Nzc3Nzc3Nzc3Nzc3Nzc3Nzc3Nzc3Nzf/wAARCABeAIQDASIAAhEBAxEB/8QAHAAAAQUBAQEAAAAAAAAAAAAABQACAwQGBwEI/8QAPhAAAgEDAwEFBQUFBgcAAAAAAQIDAAQRBRIhMQYTIkFRB2FxgZEUMkKxwRVicoKhFiNDUpLwJDM0otHh8f/EABQBAQAAAAAAAAAAAAAAAAAAAAD/xAAUEQEAAAAAAAAAAAAAAAAAAAAA/9oADAMBAAIRAxEAPwDkXfEbSOopok6kHHoKqNIWA2nPHPur1DISeQOPOgurOc/eIqWOUjnNDhKwQsfvVbtrh+7Az5UBGKVtvUnkHGOvIokA7CPAk567Yycf+aGWd/cwkNBM8bbk8SsQfvCtTBrWrttVdQm9MZ6UFNLLUSwEdrdhmGBuh68YI+horZadqsS7RaXeDn0H5mmXvaHtJa2bTHUnLKybQoHTIz5UV0rtP2guY2le9MaoSMNbqxJ93TNBG+haheRxpdtcqm4EBjuxmilp2Nt+7Uv3pYHku4wfgBimv27u7G0iluy0iCYIzC2aPPPqSfpRSy9pOmyRJvmXvGPKuhTA+P8A8oJoOzttAoKxr7jnz9etWYtKik4AQKRzRW07TaddophuYm3cDByM+maIrfQ8Y2njpkcUGSu9PtNLt3nWTYI1yEzxu8jXPp5Hmd2mwWkct4RyB/UCuw3503VraSBooZgy8HAIz5cj31y+ZUi783Fja27W0uyQq/POeduPIgfHNADJKIxDkjyO00o5WCkOzbSMcKanuLu3aOXu0CFSe6GRyP0qlaySyxyu7AKo3BsAA+o4/wB/0oJyw85GH8hNKmz3ECMu2WLxKCQGzg+YpUHPMc4x4qcVfA4PTzqPoa9JyOaD0IScYq3bLlKqK5U5AB+IzVu0OIqAjZpvwoPOQfoQf0o/byhQDn5UC08Ylb+E1bWQiQr1weooDt1Ibm3KL5lcZ9zA/pUNxITkAsv8LEVFA2QuTXlxtx94fWgo3weUR75XYK4OHYkVAhUMMete3DDBOfOq6yLuAoLzSOhRopXjZWDZViKJxaxqzR90L2cIRz4jk/PrQPfyMmtT2Q0mPVpJVluhbrGmQxXIJPQdeKDyy7QalYRtDbXARQwI39FPnQvVLq6u+8Mt93hbAcl15+PP51qr/slBFpl7c6hdxGCKFnzACXUrznBxnoRiuYahdWquP2eC0fHilXxZ+XFAXZWjiUCWI5HUFQePLr6UlkmaOWCKaNLY4ypcAA/7FZ1rlyTu29OML1rwXL46J/poNGlshGTJbMc8kzKP1pUEF2gJDRpx+4KVAPNeUqVAqtWp45OBnmqtT2+MEZ5oC+ntl2wRwp605nxIM+tR6cuHP8J/KpEZUuondN6q4JU48Qz05oL0DgYOfqakkbjIUUyMKzkgbQSSF9B6VaBjC8k0DbCXTvscv22wnmkadUDJJs2qM5xx1+NCtQgW21OeCIvsRyF3jDY8s++jK63qOn2ssNm6CJicb4VYoT/lJGR0qrpeianqs3eQWdxOzNln2k7jnnn15oBzBsCiWnX9zZA/ZriSEOAG7tiM1r7D2ZatcMjTrHAh6735HyArQ2/srjWMh7/xeX91x9c0GSMV3LoepyG5kuYWgKxucZ2gNwfTrXLiGTOQR5V9G6h7PbMaLNZ2rKJ5AP76QHGR8K5Fq/Yy80y7nju5rdI4SC8hfgKT19593WgxpzgZPypCjtp2Zu7uQGJ41iYEq5PGB5464qtqOjz6XdmCdkY7Qyup8LKehFBTba53EtnH+WlTxGxAOBz76VBTNeV7XlAqs20ZbJBGKrg4B4zV7T0LKSPWgI6co7wqT+E4x8KupZB9rGaFcsAAz4x8fdTNOt8S5I8j+VW3j6eXNBchtNPjlEVzeOTgeKBVZOf3t3H0rSW2gaWY4Wjhur7dk4jbOQOucEe7zrIrFx1P0pLahDuVnDeqjFB0+106xs4orqDs9Izt92NkTvE68kHJGPWtRoryunfXNo1sAMBZGBY/EDiuMQavrdqoFvqd6FHQGUkUa0/t5r1qyi7dblPPvEAJ+YFB2YTxqBlutOSYEZwR7jXMofaNjH2nTck+aT/oRV0e0a1ZAVtLgN5jcv50G+nlVUYvgIBkknGK4V7UNWS7ufs/2mCZFuN8cSKQwUAjxE8HPlWp1LtXqV/pV08SLbJ3e0AqXJB4zn/1XNG0a+1R1MSx5jJREmnRWY5z0Y58zQFtM1PT47GExW//ABOdkkbHhf3t2enuNDNetxPsYeAhR9w/eHJ4zz9aXZy3jLT2U0BN4kuwowA3fhKknpjmodZluLW7ubaSMFYW7sBcEYI4PvP60FG1st8Z3ygEMRgnFKo4Z1KkyDLZ60qAM4xt94ptat+yF1IikNggY6U0di70/j/7aDL4o1pEJeEHHWr47E3h/wATH8lEdI0trYNbty0bFScUEmm2/j5z0P5VLPbYxwTRqzsyMALUzae7+XNAGispe4jmIIR2Kr4T1Hyq6ul3aDLW0+OvMZolb6dKSAxcgdAWOB8BRyGSVEiSS1imEWNpZmzx08/eaAH/AGe1Awq6pEUYZBMqjyzQ650S4gh75zCyg+MJKGK848q24ur2TPfpHIpOdpBGPdkEGob8y3Fr9lSxghVupRDkgfGgwkloGPSpLexBcAjIJrStpDB8MuPiKl/ZDBchcD1xQaew7pIZFuIkjs2iXb3uMEAY5zxnNYTtRJpvZvtDJqlm/fzlTiFFysUjAjLcfdxyB1oncxXs1rJaRXU8TPjxI+MYOcVmLzsXc3KKs17cyAE7VIzjNBnrOa0dZRczxrM77tyjBLHnO49OfXz+dUdQBhuJI1k7xWbJcnOffWkX2etjHfTADy2irEfYHwFDLLz0yvSgxigMM93HjyxxSrcL7OwB/wBVIPkKVB1Cx0CO7DeHZtIHiTFUpdLVZzEIG+9tzt4+ta5VZD4GxTWhVzkgZ65oMfqGnrY3DQm3aTGMFVznPpQGDRpZb24lFrKgeRjhoyMV0t7dWbcxyfU153BXowoMZb6M6n/lMP5TVuPR3L8RN/pNavYw5yKcMn0+lBnbfRZA3MTD4irg0ZsjMfXzNGUJU+Q+AqcP7/6UAmHS9gx3a8/i64pzaewkyzStgfhY+L44xRXvMYzn6U7fmgHQwkyhTaAR+bOuWz655oiO7AAYcemK9BxSMhPlQD7+0tXBlW1DyqONq7SfnQkQuS260K4PTINaNySKiMQPn9KAGsAP+A2fTbUi2WTnuWAo0sKgdKeIxjpQBvsSDrE/ypUa2ClQf//Z">
            <a:hlinkClick r:id="rId6"/>
          </p:cNvPr>
          <p:cNvSpPr>
            <a:spLocks noChangeAspect="1" noChangeArrowheads="1"/>
          </p:cNvSpPr>
          <p:nvPr/>
        </p:nvSpPr>
        <p:spPr bwMode="auto">
          <a:xfrm>
            <a:off x="155575" y="-427038"/>
            <a:ext cx="1257300" cy="8953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7010" name="AutoShape 34" descr="data:image/jpg;base64,/9j/4AAQSkZJRgABAQAAAQABAAD/2wBDAAkGBwgHBgkIBwgKCgkLDRYPDQwMDRsUFRAWIB0iIiAdHx8kKDQsJCYxJx8fLT0tMTU3Ojo6Iys/RD84QzQ5Ojf/2wBDAQoKCg0MDRoPDxo3JR8lNzc3Nzc3Nzc3Nzc3Nzc3Nzc3Nzc3Nzc3Nzc3Nzc3Nzc3Nzc3Nzc3Nzc3Nzc3Nzc3Nzf/wAARCABeAIQDASIAAhEBAxEB/8QAHAAAAQUBAQEAAAAAAAAAAAAABQACAwQGBwEI/8QAPhAAAgEDAwEFBQUFBgcAAAAAAQIDAAQRBRIhMQYTIkFRB2FxgZEUMkKxwRVicoKhFiNDUpLwJDM0otHh8f/EABQBAQAAAAAAAAAAAAAAAAAAAAD/xAAUEQEAAAAAAAAAAAAAAAAAAAAA/9oADAMBAAIRAxEAPwDkXfEbSOopok6kHHoKqNIWA2nPHPur1DISeQOPOgurOc/eIqWOUjnNDhKwQsfvVbtrh+7Az5UBGKVtvUnkHGOvIokA7CPAk567Yycf+aGWd/cwkNBM8bbk8SsQfvCtTBrWrttVdQm9MZ6UFNLLUSwEdrdhmGBuh68YI+horZadqsS7RaXeDn0H5mmXvaHtJa2bTHUnLKybQoHTIz5UV0rtP2guY2le9MaoSMNbqxJ93TNBG+haheRxpdtcqm4EBjuxmilp2Nt+7Uv3pYHku4wfgBimv27u7G0iluy0iCYIzC2aPPPqSfpRSy9pOmyRJvmXvGPKuhTA+P8A8oJoOzttAoKxr7jnz9etWYtKik4AQKRzRW07TaddophuYm3cDByM+maIrfQ8Y2njpkcUGSu9PtNLt3nWTYI1yEzxu8jXPp5Hmd2mwWkct4RyB/UCuw3503VraSBooZgy8HAIz5cj31y+ZUi783Fja27W0uyQq/POeduPIgfHNADJKIxDkjyO00o5WCkOzbSMcKanuLu3aOXu0CFSe6GRyP0qlaySyxyu7AKo3BsAA+o4/wB/0oJyw85GH8hNKmz3ECMu2WLxKCQGzg+YpUHPMc4x4qcVfA4PTzqPoa9JyOaD0IScYq3bLlKqK5U5AB+IzVu0OIqAjZpvwoPOQfoQf0o/byhQDn5UC08Ylb+E1bWQiQr1weooDt1Ibm3KL5lcZ9zA/pUNxITkAsv8LEVFA2QuTXlxtx94fWgo3weUR75XYK4OHYkVAhUMMete3DDBOfOq6yLuAoLzSOhRopXjZWDZViKJxaxqzR90L2cIRz4jk/PrQPfyMmtT2Q0mPVpJVluhbrGmQxXIJPQdeKDyy7QalYRtDbXARQwI39FPnQvVLq6u+8Mt93hbAcl15+PP51qr/slBFpl7c6hdxGCKFnzACXUrznBxnoRiuYahdWquP2eC0fHilXxZ+XFAXZWjiUCWI5HUFQePLr6UlkmaOWCKaNLY4ypcAA/7FZ1rlyTu29OML1rwXL46J/poNGlshGTJbMc8kzKP1pUEF2gJDRpx+4KVAPNeUqVAqtWp45OBnmqtT2+MEZ5oC+ntl2wRwp605nxIM+tR6cuHP8J/KpEZUuondN6q4JU48Qz05oL0DgYOfqakkbjIUUyMKzkgbQSSF9B6VaBjC8k0DbCXTvscv22wnmkadUDJJs2qM5xx1+NCtQgW21OeCIvsRyF3jDY8s++jK63qOn2ssNm6CJicb4VYoT/lJGR0qrpeianqs3eQWdxOzNln2k7jnnn15oBzBsCiWnX9zZA/ZriSEOAG7tiM1r7D2ZatcMjTrHAh6735HyArQ2/srjWMh7/xeX91x9c0GSMV3LoepyG5kuYWgKxucZ2gNwfTrXLiGTOQR5V9G6h7PbMaLNZ2rKJ5AP76QHGR8K5Fq/Yy80y7nju5rdI4SC8hfgKT19593WgxpzgZPypCjtp2Zu7uQGJ41iYEq5PGB5464qtqOjz6XdmCdkY7Qyup8LKehFBTba53EtnH+WlTxGxAOBz76VBTNeV7XlAqs20ZbJBGKrg4B4zV7T0LKSPWgI6co7wqT+E4x8KupZB9rGaFcsAAz4x8fdTNOt8S5I8j+VW3j6eXNBchtNPjlEVzeOTgeKBVZOf3t3H0rSW2gaWY4Wjhur7dk4jbOQOucEe7zrIrFx1P0pLahDuVnDeqjFB0+106xs4orqDs9Izt92NkTvE68kHJGPWtRoryunfXNo1sAMBZGBY/EDiuMQavrdqoFvqd6FHQGUkUa0/t5r1qyi7dblPPvEAJ+YFB2YTxqBlutOSYEZwR7jXMofaNjH2nTck+aT/oRV0e0a1ZAVtLgN5jcv50G+nlVUYvgIBkknGK4V7UNWS7ufs/2mCZFuN8cSKQwUAjxE8HPlWp1LtXqV/pV08SLbJ3e0AqXJB4zn/1XNG0a+1R1MSx5jJREmnRWY5z0Y58zQFtM1PT47GExW//ABOdkkbHhf3t2enuNDNetxPsYeAhR9w/eHJ4zz9aXZy3jLT2U0BN4kuwowA3fhKknpjmodZluLW7ubaSMFYW7sBcEYI4PvP60FG1st8Z3ygEMRgnFKo4Z1KkyDLZ60qAM4xt94ptat+yF1IikNggY6U0di70/j/7aDL4o1pEJeEHHWr47E3h/wATH8lEdI0trYNbty0bFScUEmm2/j5z0P5VLPbYxwTRqzsyMALUzae7+XNAGispe4jmIIR2Kr4T1Hyq6ul3aDLW0+OvMZolb6dKSAxcgdAWOB8BRyGSVEiSS1imEWNpZmzx08/eaAH/AGe1Awq6pEUYZBMqjyzQ650S4gh75zCyg+MJKGK848q24ur2TPfpHIpOdpBGPdkEGob8y3Fr9lSxghVupRDkgfGgwkloGPSpLexBcAjIJrStpDB8MuPiKl/ZDBchcD1xQaew7pIZFuIkjs2iXb3uMEAY5zxnNYTtRJpvZvtDJqlm/fzlTiFFysUjAjLcfdxyB1oncxXs1rJaRXU8TPjxI+MYOcVmLzsXc3KKs17cyAE7VIzjNBnrOa0dZRczxrM77tyjBLHnO49OfXz+dUdQBhuJI1k7xWbJcnOffWkX2etjHfTADy2irEfYHwFDLLz0yvSgxigMM93HjyxxSrcL7OwB/wBVIPkKVB1Cx0CO7DeHZtIHiTFUpdLVZzEIG+9tzt4+ta5VZD4GxTWhVzkgZ65oMfqGnrY3DQm3aTGMFVznPpQGDRpZb24lFrKgeRjhoyMV0t7dWbcxyfU153BXowoMZb6M6n/lMP5TVuPR3L8RN/pNavYw5yKcMn0+lBnbfRZA3MTD4irg0ZsjMfXzNGUJU+Q+AqcP7/6UAmHS9gx3a8/i64pzaewkyzStgfhY+L44xRXvMYzn6U7fmgHQwkyhTaAR+bOuWz655oiO7AAYcemK9BxSMhPlQD7+0tXBlW1DyqONq7SfnQkQuS260K4PTINaNySKiMQPn9KAGsAP+A2fTbUi2WTnuWAo0sKgdKeIxjpQBvsSDrE/ypUa2ClQf//Z">
            <a:hlinkClick r:id="rId6"/>
          </p:cNvPr>
          <p:cNvSpPr>
            <a:spLocks noChangeAspect="1" noChangeArrowheads="1"/>
          </p:cNvSpPr>
          <p:nvPr/>
        </p:nvSpPr>
        <p:spPr bwMode="auto">
          <a:xfrm>
            <a:off x="155575" y="-427038"/>
            <a:ext cx="1257300" cy="8953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85720" y="3714753"/>
            <a:ext cx="5929354" cy="3139321"/>
          </a:xfrm>
          <a:prstGeom prst="rect">
            <a:avLst/>
          </a:prstGeom>
          <a:solidFill>
            <a:srgbClr val="3BFDB3"/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Сегодня принцип кавитации применяют в различных областях медицины: </a:t>
            </a:r>
            <a:br>
              <a:rPr lang="ru-RU" dirty="0" smtClean="0"/>
            </a:br>
            <a:r>
              <a:rPr lang="ru-RU" dirty="0" smtClean="0"/>
              <a:t>в </a:t>
            </a:r>
            <a:r>
              <a:rPr lang="ru-RU" u="sng" dirty="0" smtClean="0"/>
              <a:t>стоматологии</a:t>
            </a:r>
            <a:r>
              <a:rPr lang="ru-RU" dirty="0" smtClean="0"/>
              <a:t> — для удаления зубного налета и камня</a:t>
            </a:r>
            <a:br>
              <a:rPr lang="ru-RU" dirty="0" smtClean="0"/>
            </a:br>
            <a:r>
              <a:rPr lang="ru-RU" dirty="0" smtClean="0"/>
              <a:t>в </a:t>
            </a:r>
            <a:r>
              <a:rPr lang="ru-RU" u="sng" dirty="0" smtClean="0"/>
              <a:t>нефрологии</a:t>
            </a:r>
            <a:r>
              <a:rPr lang="ru-RU" dirty="0" smtClean="0"/>
              <a:t> — для удаления камней в почках</a:t>
            </a:r>
            <a:br>
              <a:rPr lang="ru-RU" dirty="0" smtClean="0"/>
            </a:br>
            <a:r>
              <a:rPr lang="ru-RU" dirty="0" smtClean="0"/>
              <a:t>в </a:t>
            </a:r>
            <a:r>
              <a:rPr lang="ru-RU" u="sng" dirty="0" smtClean="0"/>
              <a:t>аппаратной космето</a:t>
            </a:r>
            <a:r>
              <a:rPr lang="ru-RU" dirty="0" smtClean="0"/>
              <a:t>логии – для борьбы с жировыми отложениями.</a:t>
            </a:r>
            <a:br>
              <a:rPr lang="ru-RU" dirty="0" smtClean="0"/>
            </a:br>
            <a:r>
              <a:rPr lang="ru-RU" dirty="0" smtClean="0"/>
              <a:t> Для лечения и очистки гнойных ран</a:t>
            </a:r>
            <a:br>
              <a:rPr lang="ru-RU" dirty="0" smtClean="0"/>
            </a:br>
            <a:r>
              <a:rPr lang="ru-RU" dirty="0" smtClean="0"/>
              <a:t>дезинфекции и эмульгирования растворов</a:t>
            </a:r>
            <a:br>
              <a:rPr lang="ru-RU" dirty="0" smtClean="0"/>
            </a:br>
            <a:r>
              <a:rPr lang="ru-RU" dirty="0" smtClean="0"/>
              <a:t>создания ингаляционных смесей.</a:t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21" name="TextBox 20"/>
          <p:cNvSpPr txBox="1"/>
          <p:nvPr/>
        </p:nvSpPr>
        <p:spPr>
          <a:xfrm>
            <a:off x="6072198" y="357166"/>
            <a:ext cx="2714644" cy="1754326"/>
          </a:xfrm>
          <a:prstGeom prst="rect">
            <a:avLst/>
          </a:prstGeom>
          <a:solidFill>
            <a:srgbClr val="3BFDB3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Кавитация</a:t>
            </a:r>
            <a:r>
              <a:rPr lang="ru-RU" dirty="0" smtClean="0"/>
              <a:t> – это один из современных методов избавления от излишних жировых отложений.</a:t>
            </a:r>
            <a:endParaRPr lang="ru-RU" dirty="0"/>
          </a:p>
        </p:txBody>
      </p:sp>
      <p:sp>
        <p:nvSpPr>
          <p:cNvPr id="127012" name="AutoShape 36" descr="data:image/jpg;base64,/9j/4AAQSkZJRgABAQAAAQABAAD/2wBDAAkGBwgHBgkIBwgKCgkLDRYPDQwMDRsUFRAWIB0iIiAdHx8kKDQsJCYxJx8fLT0tMTU3Ojo6Iys/RD84QzQ5Ojf/2wBDAQoKCg0MDRoPDxo3JR8lNzc3Nzc3Nzc3Nzc3Nzc3Nzc3Nzc3Nzc3Nzc3Nzc3Nzc3Nzc3Nzc3Nzc3Nzc3Nzc3Nzf/wAARCABKAIYDASIAAhEBAxEB/8QAGwAAAgIDAQAAAAAAAAAAAAAAAAQFBgECAwf/xAA7EAACAgEDAgUBBwEECwEAAAABAgMRBAAFIRIxBhMiQVFhBxQyQnGBkSMVM6GxFhckQ1JUYnKSstHw/8QAFAEBAAAAAAAAAAAAAAAAAAAAAP/EABQRAQAAAAAAAAAAAAAAAAAAAAD/2gAMAwEAAhEDEQA/APcdGjtqOyNzWHd0wQ6F2xXmEX52ogWPp3H61oJHRqJ/ttWx2ePGmeUIzLCFIYkdNDn3PmL81zfIrT2DlDLxll6Shsqyn8rAkML96IIvse40DGjWLHyNZ0Bo0a0aWNHVHdVd76VJ5au9aDfRrUugUsWAVe5J4GsqysAykEEWCPfQZ0axei//ANWgj95z2wo0VBTSHhyAQKZb/eia13wMkT4Uc0jKG5VzRUdQNNV+1g1qF8atJHj4MkEbSSHKWMADtYPP8ga28QSNg7Vi4OMjySyOqKFHPp5v+en+dBM42ZHkTyxxWRGFPmAgq3VfY/tpnVTwWzUl3Hb8WN4MmDyHaZlBRlayQnfqYKCOwFgdgeG5cjeZsCOdVXGlASVovS7NwSY+exJ6QT7c1oLDo1yxjK2PGcgKJSo6wvYNXNfvo0Fb8dx7s+Pif2P4gTZ28xg7NCknm+mwPV8USa9r71qjQNvk2cHi+0KGfIjEkRcbfGGWmAKfPfpv6jvXOvRPFszQ4+MVm8u5CK81Y+qkY9yD8e3681qg4e5mTc545c0yxI8qgncY2Cgsvsqcd7pr/c8AO64viduE8fyetrAG1IpPf4Hfj/P41xO378Rb/aFuCoAGtcEKAh5vjiqs32oN8cy65qglvNtRRZPvhILHgCug2eWA79l78Xhsp+pAGHeqGfKepxXwlEglR35LAd+wQ8mz72qOx8eb9ahmN4rACrq67dj/AOLfGndr8db/ALMz4niPbH3SGCwdw2wAvQ95IeCp7H27jjnXU5CgoE63BJVP9syKNUAbCXz6TxRIJI4PEX4kmhn2WRZp0VXCoGkyInADMFsGTyyPST+YDn4IbQWvG+1TwbN6ZN3GPJ2aPIgkjZT8G1r/AB1H77428N5e64KLv+2NtzwZMeUeu3XqUBa/Xn29tQswg+7RpePKvSQOudGHJA/NLJ7MDXPYUGI1rt+PGdxdYo8KR44ZmH9OGQekoSR0C7N9+b7AgngHv9NfB4x5MSbfJc6Ni4EGJiylmQlCB1VdnoJYgjqLMePZzb/F28thrB4e8IbtmEsSk2cv3OJQTwAGJ9IFAAH29tSMeVMk8Z2+aJBlShY4FroUqPYqaKlu9c1Y9VeluTAZ/OEjNkQzSBz57yRdAA6upj0kBqevy/hWqI4Ct5eN443PNhxt73/H2aOcisfaYg0lE0B1sQbvv03Q5NDUXl+C9uw9yzvPn3CfCgxwvXJlyNL5nUAzlUZePUoA4uyea1d1xikOZj5eSkTz9JtMrpaN7H4rB9TdQsgUa7D3JUaUSR4JwIWktOtntip9XS6AEAjjm/0omwFRXwMmPlyPtX3qGRQn3jpyTkFUcASRi2uiHf26qQENzybb4P22M5S4eHLkYM8aQ7jgPkSXFKh6geq+si+4W/f41c8jCieWWUY2OVkt5FnBeh1NYoE0QzMSR8/rrWJ1zheQu3ZWOrEyhGadU92teBx0lVNE/wCRCsYv2c+FsiPILbFIvV0NQypQ0fe6JIoELY6q/FzXNc8b7LfDM0jRpgy44kWh5kzuQaBoFZeeDd0Bqxx4ojzMlsXGwseRYgTI8SB42qmNil4HN9uPfT33iGSeGSPKwI5ntIzNCL6l79I6lPT2I5J9XfQWBFCIFHYCtGhL6R1EE+5ArRoILxeZFxsUxiQDzqdkdFIXpb3b9u3ar9tUXEy5vvkwbKzFRvOAIysWlJKEha7cngMbvV88WYwmxsaTpZjFN1ehUY10t/xg+9Hjnj4vVJ2/bMlNznmOPkRW0nS6w4qgglaPUgsi/dufe9A+2UI1dnnmoD/nYAoF3X0Fd/kL24A1ibKjPX/UmJsDpfPitjzdj27sPoLHsuu8cOQSoWLI4IZVVIASxonuvz1D54bsVI1ukGWW9MeU1mx0yY/N37dJu+4/UjkEkgh99gLOoyjJbUQ+6KA3e7q+Oe31NAUAI3fJXbbzNAMmRY8iM+nMyZB+IL3Wua9gRyCLIoLYPu+bf9MZVl7JbJjoc/RDfN+18E82brO/52PLNLs8KSbjuUisgxcONsp4wen8byelQBfFewsGgQDskvXBGQSWaNSCciieOf8Af3zfb6frrlHHO+Zj/dVm6o45WEcDuCwIUCyshNc9QojkDuOQxheG/GuRAieTtO3Qgfgnnkmc/qsfTH9KAArjtpbM8PeJdv3bAxn33all3DzYh07Z6enotuo3dEUP1rQWpMqF2mhLzKYEJEkk8kjMPUA5UEE2V4q76155rXHojWaFfR5Ui2zeTKOnpLBgVL2enoo9qBHHOkINo8XJBDk7bm+HN0ToZSsiSLG55WwQSCasG/e+55HHH3DxHsM6T7j4Qz544y/O25iTKA3sI6DVdmv3PYUE2YcLIxxPBhSZHpsMyNTAsVY2FP4epTVHseDROh9uhWBZzFHEH6WWIYqXGWKgKSSC3N8CuAQRZrUHh+Ntoz86fFG5thGZW8zG3FWx3iokqPUeiuy0K4786czcqRNrxsefHIBpY5VBnRmUE+rptQCOq/jkE+q9BK4u3Y0o9cAkteFkx1VqNfhN+pgouwTRBNHq1iLFxslReC0LKSS74sa+pgpCDqurJ4DAkXVjUfkbgMVY58jJkWDcMgQK8WVIxhssobsOKHBbvVjpvhlcjHyUhzYzJNNCBjssk8XUV8s25Y3dBiWXt1CzwCSHXHxMeGaUHDXJUICZIoISQP6gDEEKCtAVQNkDuNYk2fFyDEZsCaZ4TSkQ4jeWSoJIDc88DnnXDY8vHgxGeXHXCEYUnGky4yVUSuQeuxZvmie13eurb1trhnmy4TIvcruqKGJPqIXzfSK4HNgE/HIW+L+7XgjjsdGiHp8teg2tCjd2P199Ggg/FvhiPxPDjQy7luOCsDl7wZvLL2Komj9f51Tsj7OsaHdsXEk3jxHNjPBLJLkNuCgxkFa/LZHLX+q69Q0plYEWVMJJi5AhkhKBqDK/Tfbm/SP5Ogo+P9mmy5uOssO/+IJoZBww3DhuT/0866H7Jdjb+83HfH+jZ5/+aumBgQ4AlEAIWRg1fFKqgD9lHfTeg8//ANUPhevX/aL/APdmsdWvw74d2vw3gDD2nFWGMm3JJZnPyzHknUrpCXeNvhmmimyo43h/vPMPSBx1dzweCDx2sfOgf1XczdsPIDyuuWDitKvlxL6pKbym6a9wx4ANkg0CRqUfdsBOnqyovW/QpDXbcccfqDqBVsuLcMkjNw2nlkCCfywW/GD5AIJIAU9yp5YnQO7F9zx8/JxsZMlWJIHnDioyAek129YNkkksfg1P1qGQz4WVNmbhmQnDPWepgAIh1KEUH9Lu/eq+rB33bP6XTmRN5sgiToPVbEA1x24IN9heg23bZds3mAwbrgY+XGRVTRhq/Q9x+2q2Psr8FhWVdmAVu6jKmr/31aG3LEWeKDz1MsrMiKttyos3XahXf50yrq5IVgSvcA9tB53uvgjwxseTitt2zoj5bNBOTPK1wsOlxyx7hiPn6jXHxL4K8M+H8SHI2rZUGVLL5XUZ5WpCjB+7H8tj99WPxRHLk7gkSqWCxL5Y7Asz0ef2X+frpvxHt2RnvjtEqtHH1dS36j1ULr6UP8dBTcrwL4R23c9xnzfDuOdtix4DCI5nZy7Mwb09XvwBz+U8c8z+H9n/AIInh68bZMOSMMy2GZqIPSRd9wQR+2pSCfFgyIos941yJMWC45ENgjr5JPHc1+tfI0xg5+2QxQQYsoEcgDxkkkMGY03Ue/U3vfJYd7Ggkoo0hiSKJQqIoVVHYAdho1vo0Bo0aNAaNGjQGk22vBaQyNiwl2YsWKDkmrP+A/jTmjQRmTsO3T4ZxfuyRxkkjygFK9XDUfaxwfkEj312y9qwsuB4ZsdCrqysQoDeodJojkEji/jTujQRmJseFix9CoXXqdyJDYJZgxJHYngUf/p1vkbNgzQPCIEiV76jEoQ811cj5oA/I41IaNAlk7Xh5MUkckCASCmKL0kiwTyPmhrOJtuPhzSzQBg8puQlieo8cn68ac0aBfJw4cl43lUl4yCrAkEUyt7e1qv8aY0aNBAb9i5r50GTi4sUsUIVmWyHmcN6FsdlU+vni64+NJ490hZJExcfyo5nPlxrTupYdF1dUSzGu/HFkjVi1j30AO2jWdGg/9k=">
            <a:hlinkClick r:id="rId5"/>
          </p:cNvPr>
          <p:cNvSpPr>
            <a:spLocks noChangeAspect="1" noChangeArrowheads="1"/>
          </p:cNvSpPr>
          <p:nvPr/>
        </p:nvSpPr>
        <p:spPr bwMode="auto">
          <a:xfrm>
            <a:off x="155575" y="-334963"/>
            <a:ext cx="1276350" cy="704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5" y="428604"/>
            <a:ext cx="64847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 smtClean="0">
                <a:solidFill>
                  <a:srgbClr val="FF0000"/>
                </a:solidFill>
              </a:rPr>
              <a:t>Применение    в медицине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357158" y="1714488"/>
            <a:ext cx="3429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rgbClr val="FF0000"/>
                </a:solidFill>
              </a:rPr>
              <a:t> Диагностика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6072198" y="1643050"/>
            <a:ext cx="2286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FF0000"/>
                </a:solidFill>
              </a:rPr>
              <a:t>Лечение</a:t>
            </a:r>
            <a:endParaRPr lang="ru-RU" sz="2800" b="1" u="sng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2357430"/>
            <a:ext cx="4071966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609600" indent="-609600">
              <a:buAutoNum type="arabicPeriod"/>
              <a:defRPr/>
            </a:pPr>
            <a:r>
              <a:rPr lang="ru-RU" sz="2000" b="1" u="sng" dirty="0" smtClean="0">
                <a:solidFill>
                  <a:srgbClr val="0000FF"/>
                </a:solidFill>
              </a:rPr>
              <a:t>Эхолокационные методы: отражение УЗ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3392574"/>
            <a:ext cx="2500330" cy="7386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</a:t>
            </a:r>
            <a:r>
              <a:rPr lang="ru-RU" sz="2400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400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=</a:t>
            </a:r>
            <a:r>
              <a:rPr lang="ru-RU" sz="2400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400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50 </a:t>
            </a:r>
            <a:r>
              <a:rPr lang="ru-RU" sz="2400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мВт/см</a:t>
            </a:r>
            <a:r>
              <a:rPr lang="ru-RU" sz="2400" baseline="30000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4146627"/>
            <a:ext cx="3500462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l-GR" sz="2000" b="1" dirty="0" smtClean="0">
                <a:solidFill>
                  <a:srgbClr val="0000FF"/>
                </a:solidFill>
                <a:latin typeface="Times New Roman"/>
                <a:ea typeface="Verdana" pitchFamily="34" charset="0"/>
                <a:cs typeface="Times New Roman"/>
              </a:rPr>
              <a:t>ν</a:t>
            </a:r>
            <a:r>
              <a:rPr lang="ru-RU" sz="20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от 1 до 30 МГц</a:t>
            </a:r>
            <a:r>
              <a:rPr lang="ru-RU" sz="2000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</a:p>
          <a:p>
            <a:r>
              <a:rPr lang="ru-RU" sz="2000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Чаще всего </a:t>
            </a:r>
            <a:r>
              <a:rPr lang="ru-RU" sz="20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2,25-5 МГц</a:t>
            </a:r>
            <a:endParaRPr lang="el-GR" sz="2000" b="1" dirty="0" smtClean="0">
              <a:solidFill>
                <a:srgbClr val="0000FF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9490" y="5927709"/>
            <a:ext cx="2553904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9600" indent="-609600">
              <a:lnSpc>
                <a:spcPct val="150000"/>
              </a:lnSpc>
              <a:defRPr/>
            </a:pPr>
            <a:r>
              <a:rPr lang="ru-RU" b="1" u="sng" dirty="0">
                <a:solidFill>
                  <a:srgbClr val="0000FF"/>
                </a:solidFill>
              </a:rPr>
              <a:t>2.</a:t>
            </a:r>
            <a:r>
              <a:rPr lang="ru-RU" u="sng" dirty="0">
                <a:solidFill>
                  <a:srgbClr val="0000FF"/>
                </a:solidFill>
              </a:rPr>
              <a:t> Эффект Доплера</a:t>
            </a:r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6876256" y="2166270"/>
            <a:ext cx="1801466" cy="819477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3BFDB3">
                  <a:tint val="66000"/>
                  <a:satMod val="160000"/>
                </a:srgbClr>
              </a:gs>
              <a:gs pos="50000">
                <a:srgbClr val="3BFDB3">
                  <a:tint val="44500"/>
                  <a:satMod val="160000"/>
                </a:srgbClr>
              </a:gs>
              <a:gs pos="100000">
                <a:srgbClr val="3BFDB3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/>
            <a:r>
              <a:rPr lang="ru-RU" b="1" dirty="0" smtClean="0"/>
              <a:t>УЗ</a:t>
            </a:r>
            <a:r>
              <a:rPr lang="ru-RU" dirty="0" smtClean="0"/>
              <a:t> </a:t>
            </a:r>
          </a:p>
          <a:p>
            <a:pPr algn="ctr"/>
            <a:r>
              <a:rPr lang="ru-RU" b="1" dirty="0" smtClean="0"/>
              <a:t>высоких</a:t>
            </a:r>
            <a:r>
              <a:rPr lang="ru-RU" dirty="0" smtClean="0"/>
              <a:t> </a:t>
            </a:r>
          </a:p>
          <a:p>
            <a:pPr algn="ctr"/>
            <a:r>
              <a:rPr lang="ru-RU" dirty="0" smtClean="0"/>
              <a:t>интенсивностей</a:t>
            </a:r>
            <a:endParaRPr lang="ru-RU" dirty="0"/>
          </a:p>
        </p:txBody>
      </p:sp>
      <p:sp>
        <p:nvSpPr>
          <p:cNvPr id="12" name="AutoShape 5"/>
          <p:cNvSpPr>
            <a:spLocks noChangeArrowheads="1"/>
          </p:cNvSpPr>
          <p:nvPr/>
        </p:nvSpPr>
        <p:spPr bwMode="auto">
          <a:xfrm>
            <a:off x="4465666" y="2239335"/>
            <a:ext cx="1978542" cy="819477"/>
          </a:xfrm>
          <a:prstGeom prst="roundRect">
            <a:avLst>
              <a:gd name="adj" fmla="val 16667"/>
            </a:avLst>
          </a:prstGeom>
          <a:solidFill>
            <a:srgbClr val="3BFDB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/>
            <a:r>
              <a:rPr lang="ru-RU" b="1" dirty="0" smtClean="0"/>
              <a:t>УЗ</a:t>
            </a:r>
            <a:r>
              <a:rPr lang="ru-RU" dirty="0" smtClean="0"/>
              <a:t> </a:t>
            </a:r>
          </a:p>
          <a:p>
            <a:pPr algn="ctr"/>
            <a:r>
              <a:rPr lang="ru-RU" b="1" dirty="0" smtClean="0"/>
              <a:t>низких</a:t>
            </a:r>
            <a:r>
              <a:rPr lang="ru-RU" dirty="0" smtClean="0"/>
              <a:t> </a:t>
            </a:r>
          </a:p>
          <a:p>
            <a:pPr algn="ctr"/>
            <a:r>
              <a:rPr lang="ru-RU" dirty="0" smtClean="0"/>
              <a:t>интенсивностей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4357686" y="3058812"/>
            <a:ext cx="21585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>
                <a:solidFill>
                  <a:srgbClr val="0000FF"/>
                </a:solidFill>
                <a:latin typeface="+mn-lt"/>
              </a:rPr>
              <a:t>Физиотерапия</a:t>
            </a:r>
          </a:p>
          <a:p>
            <a:endParaRPr lang="ru-RU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57686" y="3392574"/>
            <a:ext cx="2214578" cy="1107996"/>
          </a:xfrm>
          <a:prstGeom prst="rect">
            <a:avLst/>
          </a:prstGeom>
          <a:solidFill>
            <a:srgbClr val="3BFDB3"/>
          </a:solidFill>
        </p:spPr>
        <p:txBody>
          <a:bodyPr wrap="square" rtlCol="0">
            <a:spAutoFit/>
          </a:bodyPr>
          <a:lstStyle/>
          <a:p>
            <a:r>
              <a:rPr lang="el-GR" sz="24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ν</a:t>
            </a:r>
            <a:r>
              <a:rPr lang="ru-RU" sz="24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=880 кГц</a:t>
            </a:r>
            <a:endParaRPr lang="el-GR" sz="2400" b="1" dirty="0" smtClean="0">
              <a:solidFill>
                <a:srgbClr val="0000FF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24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</a:t>
            </a:r>
            <a:r>
              <a:rPr lang="ru-RU" sz="24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=</a:t>
            </a:r>
            <a:r>
              <a:rPr lang="en-US" sz="24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  <a:r>
              <a:rPr lang="ru-RU" sz="24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Вт/см</a:t>
            </a:r>
            <a:r>
              <a:rPr lang="ru-RU" sz="2400" b="1" baseline="30000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endParaRPr lang="el-GR" sz="2400" b="1" dirty="0" smtClean="0">
              <a:solidFill>
                <a:srgbClr val="0000FF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211960" y="4608291"/>
            <a:ext cx="2304256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b="1" u="sng" dirty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Глубина проникновения 3-5 см</a:t>
            </a:r>
            <a:endParaRPr lang="el-GR" b="1" u="sng" dirty="0">
              <a:solidFill>
                <a:srgbClr val="0000FF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267515" y="5808620"/>
            <a:ext cx="21602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УЗ-ингаляция</a:t>
            </a:r>
          </a:p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357686" y="6181625"/>
            <a:ext cx="1542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фонофорез</a:t>
            </a:r>
            <a:endParaRPr lang="el-GR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911834" y="2985747"/>
            <a:ext cx="1838965" cy="369332"/>
          </a:xfrm>
          <a:prstGeom prst="rect">
            <a:avLst/>
          </a:prstGeom>
          <a:solidFill>
            <a:srgbClr val="3BFDB3"/>
          </a:solidFill>
        </p:spPr>
        <p:txBody>
          <a:bodyPr wrap="none">
            <a:spAutoFit/>
          </a:bodyPr>
          <a:lstStyle/>
          <a:p>
            <a:r>
              <a:rPr lang="ru-RU" b="1" u="sng" dirty="0" smtClean="0">
                <a:solidFill>
                  <a:srgbClr val="0000FF"/>
                </a:solidFill>
                <a:latin typeface="+mn-lt"/>
              </a:rPr>
              <a:t>УЗ хирургия</a:t>
            </a:r>
            <a:endParaRPr lang="ru-RU" b="1" u="sng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853380" y="3355079"/>
            <a:ext cx="20391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cs typeface="Times New Roman" pitchFamily="18" charset="0"/>
              </a:rPr>
              <a:t>I</a:t>
            </a:r>
            <a:r>
              <a:rPr lang="ru-RU" sz="1600" b="1" dirty="0">
                <a:cs typeface="Times New Roman" pitchFamily="18" charset="0"/>
              </a:rPr>
              <a:t>=</a:t>
            </a:r>
            <a:r>
              <a:rPr lang="en-US" sz="1600" b="1" dirty="0">
                <a:cs typeface="Times New Roman" pitchFamily="18" charset="0"/>
              </a:rPr>
              <a:t>1</a:t>
            </a:r>
            <a:r>
              <a:rPr lang="ru-RU" sz="1600" b="1" dirty="0">
                <a:cs typeface="Times New Roman" pitchFamily="18" charset="0"/>
              </a:rPr>
              <a:t>0</a:t>
            </a:r>
            <a:r>
              <a:rPr lang="ru-RU" sz="1600" b="1" baseline="30000" dirty="0">
                <a:cs typeface="Times New Roman" pitchFamily="18" charset="0"/>
              </a:rPr>
              <a:t>3</a:t>
            </a:r>
            <a:r>
              <a:rPr lang="ru-RU" sz="1600" b="1" dirty="0">
                <a:cs typeface="Times New Roman" pitchFamily="18" charset="0"/>
              </a:rPr>
              <a:t> Вт/см</a:t>
            </a:r>
            <a:r>
              <a:rPr lang="ru-RU" sz="1600" b="1" baseline="30000" dirty="0">
                <a:cs typeface="Times New Roman" pitchFamily="18" charset="0"/>
              </a:rPr>
              <a:t>2</a:t>
            </a:r>
          </a:p>
          <a:p>
            <a:r>
              <a:rPr lang="ru-RU" sz="1600" dirty="0">
                <a:solidFill>
                  <a:srgbClr val="0000FF"/>
                </a:solidFill>
                <a:cs typeface="Times New Roman" pitchFamily="18" charset="0"/>
              </a:rPr>
              <a:t>Цель: вызвать </a:t>
            </a:r>
            <a:r>
              <a:rPr lang="ru-RU" sz="1600" b="1" i="1" dirty="0">
                <a:solidFill>
                  <a:srgbClr val="0000FF"/>
                </a:solidFill>
                <a:cs typeface="Times New Roman" pitchFamily="18" charset="0"/>
              </a:rPr>
              <a:t>управляемое  избирательное разрушение</a:t>
            </a:r>
            <a:r>
              <a:rPr lang="ru-RU" sz="1600" dirty="0">
                <a:solidFill>
                  <a:srgbClr val="0000FF"/>
                </a:solidFill>
                <a:cs typeface="Times New Roman" pitchFamily="18" charset="0"/>
              </a:rPr>
              <a:t> в тканях.</a:t>
            </a:r>
          </a:p>
          <a:p>
            <a:r>
              <a:rPr lang="ru-RU" sz="1600" b="1" i="1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ru-RU" sz="1600" b="1" i="1" u="sng" dirty="0">
                <a:solidFill>
                  <a:srgbClr val="0000FF"/>
                </a:solidFill>
                <a:cs typeface="Times New Roman" pitchFamily="18" charset="0"/>
              </a:rPr>
              <a:t>Два  метода</a:t>
            </a:r>
            <a:r>
              <a:rPr lang="ru-RU" sz="1600" u="sng" dirty="0">
                <a:solidFill>
                  <a:srgbClr val="0000FF"/>
                </a:solidFill>
                <a:cs typeface="Times New Roman" pitchFamily="18" charset="0"/>
              </a:rPr>
              <a:t>:</a:t>
            </a:r>
          </a:p>
          <a:p>
            <a:r>
              <a:rPr lang="ru-RU" sz="1600" dirty="0">
                <a:solidFill>
                  <a:srgbClr val="0000FF"/>
                </a:solidFill>
                <a:cs typeface="Times New Roman" pitchFamily="18" charset="0"/>
              </a:rPr>
              <a:t>▪</a:t>
            </a:r>
            <a:r>
              <a:rPr lang="ru-RU" sz="1600" b="1" dirty="0">
                <a:solidFill>
                  <a:srgbClr val="0000FF"/>
                </a:solidFill>
                <a:cs typeface="Times New Roman" pitchFamily="18" charset="0"/>
              </a:rPr>
              <a:t>Разрушение тканей УЗ</a:t>
            </a:r>
          </a:p>
          <a:p>
            <a:r>
              <a:rPr lang="ru-RU" sz="1600" dirty="0">
                <a:solidFill>
                  <a:srgbClr val="0000FF"/>
                </a:solidFill>
                <a:cs typeface="Times New Roman" pitchFamily="18" charset="0"/>
              </a:rPr>
              <a:t>  </a:t>
            </a:r>
            <a:r>
              <a:rPr lang="el-GR" sz="1600" dirty="0">
                <a:solidFill>
                  <a:srgbClr val="0000FF"/>
                </a:solidFill>
                <a:cs typeface="Times New Roman" pitchFamily="18" charset="0"/>
              </a:rPr>
              <a:t>ν</a:t>
            </a:r>
            <a:r>
              <a:rPr lang="ru-RU" sz="1600" b="1" dirty="0">
                <a:solidFill>
                  <a:srgbClr val="0000FF"/>
                </a:solidFill>
                <a:cs typeface="Times New Roman" pitchFamily="18" charset="0"/>
              </a:rPr>
              <a:t>=4 МГц</a:t>
            </a:r>
          </a:p>
          <a:p>
            <a:pPr>
              <a:buFont typeface="Arial" pitchFamily="34" charset="0"/>
              <a:buChar char="•"/>
            </a:pPr>
            <a:r>
              <a:rPr lang="ru-RU" sz="1600" b="1" dirty="0">
                <a:solidFill>
                  <a:srgbClr val="0000FF"/>
                </a:solidFill>
                <a:cs typeface="Times New Roman" pitchFamily="18" charset="0"/>
              </a:rPr>
              <a:t>Снижение усилия</a:t>
            </a:r>
            <a:r>
              <a:rPr lang="ru-RU" sz="1600" dirty="0">
                <a:solidFill>
                  <a:srgbClr val="0000FF"/>
                </a:solidFill>
                <a:cs typeface="Times New Roman" pitchFamily="18" charset="0"/>
              </a:rPr>
              <a:t> при резании   </a:t>
            </a:r>
            <a:r>
              <a:rPr lang="el-GR" sz="1600" dirty="0">
                <a:solidFill>
                  <a:srgbClr val="0000FF"/>
                </a:solidFill>
                <a:cs typeface="Times New Roman" pitchFamily="18" charset="0"/>
              </a:rPr>
              <a:t>ν</a:t>
            </a:r>
            <a:r>
              <a:rPr lang="ru-RU" sz="1600" b="1" dirty="0">
                <a:solidFill>
                  <a:srgbClr val="0000FF"/>
                </a:solidFill>
                <a:cs typeface="Times New Roman" pitchFamily="18" charset="0"/>
              </a:rPr>
              <a:t>=50 кГц </a:t>
            </a:r>
            <a:endParaRPr lang="ru-RU" sz="1600" b="1" dirty="0">
              <a:solidFill>
                <a:srgbClr val="0000FF"/>
              </a:solidFill>
            </a:endParaRPr>
          </a:p>
          <a:p>
            <a:r>
              <a:rPr lang="ru-RU" sz="1600" dirty="0">
                <a:solidFill>
                  <a:srgbClr val="FFFFFF"/>
                </a:solidFill>
                <a:latin typeface="Century" pitchFamily="18" charset="0"/>
                <a:cs typeface="Times New Roman" pitchFamily="18" charset="0"/>
              </a:rPr>
              <a:t> </a:t>
            </a:r>
            <a:endParaRPr lang="ru-RU" sz="1600" dirty="0"/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3685518" y="890269"/>
            <a:ext cx="2920495" cy="82421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>
            <a:off x="2627784" y="890269"/>
            <a:ext cx="936104" cy="101439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>
            <a:off x="6300192" y="2106903"/>
            <a:ext cx="611642" cy="13080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7092280" y="2071184"/>
            <a:ext cx="440098" cy="9508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Прямоугольник 31"/>
          <p:cNvSpPr/>
          <p:nvPr/>
        </p:nvSpPr>
        <p:spPr>
          <a:xfrm>
            <a:off x="2606886" y="3745484"/>
            <a:ext cx="1750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rgbClr val="FF0000"/>
                </a:solidFill>
              </a:rPr>
              <a:t>Noli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nocere</a:t>
            </a:r>
            <a:r>
              <a:rPr lang="en-US" b="1" dirty="0">
                <a:solidFill>
                  <a:srgbClr val="FF0000"/>
                </a:solidFill>
              </a:rPr>
              <a:t>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85720" y="5017072"/>
            <a:ext cx="1549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00FF"/>
                </a:solidFill>
                <a:latin typeface="+mj-lt"/>
              </a:rPr>
              <a:t>1.  </a:t>
            </a:r>
            <a:r>
              <a:rPr lang="ru-RU" sz="1600" b="1" u="sng" dirty="0" smtClean="0">
                <a:solidFill>
                  <a:srgbClr val="0000FF"/>
                </a:solidFill>
                <a:latin typeface="+mj-lt"/>
              </a:rPr>
              <a:t>Метод А</a:t>
            </a:r>
            <a:endParaRPr lang="ru-RU" sz="1600" b="1" u="sng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818245" y="4989286"/>
            <a:ext cx="16787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00FF"/>
                </a:solidFill>
                <a:latin typeface="+mj-lt"/>
              </a:rPr>
              <a:t>2. </a:t>
            </a:r>
            <a:r>
              <a:rPr lang="ru-RU" sz="1600" b="1" dirty="0" smtClean="0">
                <a:solidFill>
                  <a:srgbClr val="0000FF"/>
                </a:solidFill>
                <a:latin typeface="+mj-lt"/>
              </a:rPr>
              <a:t> </a:t>
            </a:r>
            <a:r>
              <a:rPr lang="ru-RU" sz="1600" b="1" u="sng" dirty="0" smtClean="0">
                <a:solidFill>
                  <a:srgbClr val="0000FF"/>
                </a:solidFill>
                <a:latin typeface="+mj-lt"/>
              </a:rPr>
              <a:t>Метод </a:t>
            </a:r>
            <a:r>
              <a:rPr lang="en-US" sz="1600" b="1" u="sng" dirty="0" smtClean="0">
                <a:solidFill>
                  <a:srgbClr val="0000FF"/>
                </a:solidFill>
                <a:latin typeface="+mj-lt"/>
              </a:rPr>
              <a:t>M</a:t>
            </a:r>
            <a:r>
              <a:rPr lang="en-US" sz="1600" u="sng" dirty="0" smtClean="0">
                <a:solidFill>
                  <a:srgbClr val="0000FF"/>
                </a:solidFill>
                <a:latin typeface="+mj-lt"/>
              </a:rPr>
              <a:t> </a:t>
            </a:r>
            <a:r>
              <a:rPr lang="ru-RU" sz="1600" u="sng" dirty="0" smtClean="0">
                <a:solidFill>
                  <a:srgbClr val="0000FF"/>
                </a:solidFill>
                <a:latin typeface="+mj-lt"/>
              </a:rPr>
              <a:t> </a:t>
            </a:r>
            <a:endParaRPr lang="ru-RU" sz="1600" u="sng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403839" y="5402781"/>
            <a:ext cx="1549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00FF"/>
                </a:solidFill>
                <a:latin typeface="+mj-lt"/>
              </a:rPr>
              <a:t>3.</a:t>
            </a:r>
            <a:r>
              <a:rPr lang="ru-RU" sz="1600" dirty="0" smtClean="0">
                <a:solidFill>
                  <a:srgbClr val="0000FF"/>
                </a:solidFill>
                <a:latin typeface="+mj-lt"/>
              </a:rPr>
              <a:t> </a:t>
            </a:r>
            <a:r>
              <a:rPr lang="ru-RU" sz="1600" b="1" u="sng" dirty="0" smtClean="0">
                <a:solidFill>
                  <a:srgbClr val="0000FF"/>
                </a:solidFill>
                <a:latin typeface="+mj-lt"/>
              </a:rPr>
              <a:t>Метод </a:t>
            </a:r>
            <a:r>
              <a:rPr lang="en-US" sz="1600" b="1" u="sng" dirty="0" smtClean="0">
                <a:solidFill>
                  <a:srgbClr val="0000FF"/>
                </a:solidFill>
                <a:latin typeface="+mj-lt"/>
              </a:rPr>
              <a:t>B</a:t>
            </a:r>
            <a:r>
              <a:rPr lang="ru-RU" sz="1600" dirty="0" smtClean="0">
                <a:solidFill>
                  <a:srgbClr val="0000FF"/>
                </a:solidFill>
                <a:latin typeface="+mj-lt"/>
              </a:rPr>
              <a:t>    </a:t>
            </a:r>
            <a:r>
              <a:rPr lang="ru-RU" sz="1600" dirty="0" smtClean="0"/>
              <a:t> </a:t>
            </a:r>
            <a:endParaRPr lang="ru-RU" sz="1600" dirty="0"/>
          </a:p>
        </p:txBody>
      </p:sp>
      <p:cxnSp>
        <p:nvCxnSpPr>
          <p:cNvPr id="19" name="Прямая со стрелкой 18"/>
          <p:cNvCxnSpPr/>
          <p:nvPr/>
        </p:nvCxnSpPr>
        <p:spPr>
          <a:xfrm flipH="1">
            <a:off x="1196554" y="4854513"/>
            <a:ext cx="275127" cy="23067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9" idx="2"/>
          </p:cNvCxnSpPr>
          <p:nvPr/>
        </p:nvCxnSpPr>
        <p:spPr>
          <a:xfrm>
            <a:off x="2035951" y="4854513"/>
            <a:ext cx="285752" cy="16255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1818245" y="4854513"/>
            <a:ext cx="17451" cy="50111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85720" y="428604"/>
            <a:ext cx="84296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u="sng" dirty="0" smtClean="0">
                <a:solidFill>
                  <a:srgbClr val="0000FF"/>
                </a:solidFill>
                <a:latin typeface="+mn-lt"/>
              </a:rPr>
              <a:t>Применение УЗ в диагностике </a:t>
            </a:r>
            <a:r>
              <a:rPr lang="ru-RU" sz="2800" dirty="0" smtClean="0">
                <a:solidFill>
                  <a:srgbClr val="0000FF"/>
                </a:solidFill>
                <a:latin typeface="+mn-lt"/>
              </a:rPr>
              <a:t>основано на </a:t>
            </a:r>
            <a:r>
              <a:rPr lang="ru-RU" sz="2800" b="1" dirty="0" smtClean="0">
                <a:solidFill>
                  <a:srgbClr val="0000FF"/>
                </a:solidFill>
                <a:latin typeface="+mn-lt"/>
              </a:rPr>
              <a:t>отражении </a:t>
            </a:r>
            <a:r>
              <a:rPr lang="ru-RU" sz="2800" dirty="0" smtClean="0">
                <a:solidFill>
                  <a:srgbClr val="0000FF"/>
                </a:solidFill>
                <a:latin typeface="+mn-lt"/>
              </a:rPr>
              <a:t>УЗ волн на границе сред с </a:t>
            </a:r>
            <a:r>
              <a:rPr lang="ru-RU" sz="2800" u="sng" dirty="0" smtClean="0">
                <a:solidFill>
                  <a:srgbClr val="0000FF"/>
                </a:solidFill>
                <a:latin typeface="+mn-lt"/>
              </a:rPr>
              <a:t>разными акустическими сопротивлениями</a:t>
            </a:r>
            <a:r>
              <a:rPr lang="ru-RU" sz="2800" dirty="0" smtClean="0">
                <a:solidFill>
                  <a:srgbClr val="0000FF"/>
                </a:solidFill>
                <a:latin typeface="+mn-lt"/>
              </a:rPr>
              <a:t>.</a:t>
            </a:r>
            <a:endParaRPr lang="ru-RU" sz="2800" dirty="0">
              <a:solidFill>
                <a:srgbClr val="0000FF"/>
              </a:solidFill>
              <a:latin typeface="+mn-lt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928802"/>
            <a:ext cx="3261834" cy="4550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4143372" y="1785926"/>
            <a:ext cx="4572032" cy="181588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00FF"/>
                </a:solidFill>
                <a:latin typeface="+mn-lt"/>
              </a:rPr>
              <a:t>99,9%</a:t>
            </a:r>
            <a:r>
              <a:rPr lang="ru-RU" sz="2800" dirty="0" smtClean="0">
                <a:solidFill>
                  <a:srgbClr val="0000FF"/>
                </a:solidFill>
                <a:latin typeface="+mn-lt"/>
              </a:rPr>
              <a:t> времени </a:t>
            </a:r>
            <a:r>
              <a:rPr lang="ru-RU" sz="2800" dirty="0" err="1" smtClean="0">
                <a:solidFill>
                  <a:srgbClr val="0000FF"/>
                </a:solidFill>
                <a:latin typeface="+mn-lt"/>
              </a:rPr>
              <a:t>эхозонд</a:t>
            </a:r>
            <a:r>
              <a:rPr lang="ru-RU" sz="2800" dirty="0" smtClean="0">
                <a:solidFill>
                  <a:srgbClr val="0000FF"/>
                </a:solidFill>
                <a:latin typeface="+mn-lt"/>
              </a:rPr>
              <a:t> работает как </a:t>
            </a:r>
            <a:r>
              <a:rPr lang="ru-RU" sz="2800" u="sng" dirty="0" smtClean="0">
                <a:solidFill>
                  <a:srgbClr val="0000FF"/>
                </a:solidFill>
                <a:latin typeface="+mn-lt"/>
              </a:rPr>
              <a:t>воспринимающее</a:t>
            </a:r>
            <a:r>
              <a:rPr lang="ru-RU" sz="2800" dirty="0" smtClean="0">
                <a:solidFill>
                  <a:srgbClr val="0000FF"/>
                </a:solidFill>
                <a:latin typeface="+mn-lt"/>
              </a:rPr>
              <a:t> устройство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714744" y="3857628"/>
            <a:ext cx="5143536" cy="461665"/>
          </a:xfrm>
          <a:prstGeom prst="rect">
            <a:avLst/>
          </a:prstGeom>
          <a:gradFill flip="none" rotWithShape="1">
            <a:gsLst>
              <a:gs pos="0">
                <a:srgbClr val="3BFDB3">
                  <a:tint val="66000"/>
                  <a:satMod val="160000"/>
                </a:srgbClr>
              </a:gs>
              <a:gs pos="50000">
                <a:srgbClr val="3BFDB3">
                  <a:tint val="44500"/>
                  <a:satMod val="160000"/>
                </a:srgbClr>
              </a:gs>
              <a:gs pos="100000">
                <a:srgbClr val="3BFDB3">
                  <a:tint val="23500"/>
                  <a:satMod val="160000"/>
                </a:srgbClr>
              </a:gs>
            </a:gsLst>
            <a:lin ang="135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Гель используется </a:t>
            </a:r>
            <a:endParaRPr lang="ru-RU" sz="2400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14744" y="4286256"/>
            <a:ext cx="5143536" cy="2246769"/>
          </a:xfrm>
          <a:prstGeom prst="rect">
            <a:avLst/>
          </a:prstGeom>
          <a:gradFill flip="none" rotWithShape="1">
            <a:gsLst>
              <a:gs pos="0">
                <a:srgbClr val="3BFDB3">
                  <a:tint val="66000"/>
                  <a:satMod val="160000"/>
                </a:srgbClr>
              </a:gs>
              <a:gs pos="50000">
                <a:srgbClr val="3BFDB3">
                  <a:tint val="44500"/>
                  <a:satMod val="160000"/>
                </a:srgbClr>
              </a:gs>
              <a:gs pos="100000">
                <a:srgbClr val="3BFDB3">
                  <a:tint val="23500"/>
                  <a:satMod val="160000"/>
                </a:srgbClr>
              </a:gs>
            </a:gsLst>
            <a:lin ang="135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00FF"/>
                </a:solidFill>
                <a:latin typeface="+mn-lt"/>
              </a:rPr>
              <a:t>Для исключения воздушной прослойки, для </a:t>
            </a:r>
            <a:r>
              <a:rPr lang="ru-RU" sz="2800" b="1" dirty="0" smtClean="0">
                <a:solidFill>
                  <a:srgbClr val="0000FF"/>
                </a:solidFill>
                <a:latin typeface="+mn-lt"/>
              </a:rPr>
              <a:t>выравнивания акустических сопротивлений</a:t>
            </a:r>
            <a:endParaRPr lang="ru-RU" sz="2800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786710" y="5857892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+mn-lt"/>
              </a:rPr>
              <a:t>!</a:t>
            </a:r>
            <a:endParaRPr lang="ru-RU" sz="2800" b="1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571480"/>
            <a:ext cx="85011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0000FF"/>
                </a:solidFill>
                <a:latin typeface="+mj-lt"/>
              </a:rPr>
              <a:t>Основные режимы работы УЗ-сканирования</a:t>
            </a:r>
            <a:r>
              <a:rPr lang="ru-RU" sz="2400" u="sng" dirty="0" smtClean="0">
                <a:solidFill>
                  <a:srgbClr val="0000FF"/>
                </a:solidFill>
                <a:latin typeface="+mj-lt"/>
              </a:rPr>
              <a:t>:</a:t>
            </a:r>
            <a:endParaRPr lang="ru-RU" sz="2400" u="sng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1857364"/>
            <a:ext cx="81439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  <a:latin typeface="+mn-lt"/>
              </a:rPr>
              <a:t> </a:t>
            </a:r>
            <a:r>
              <a:rPr lang="ru-RU" sz="2400" b="1" u="sng" dirty="0" smtClean="0">
                <a:solidFill>
                  <a:srgbClr val="0000FF"/>
                </a:solidFill>
                <a:latin typeface="+mn-lt"/>
              </a:rPr>
              <a:t>А – одномерная </a:t>
            </a:r>
            <a:r>
              <a:rPr lang="ru-RU" sz="2400" b="1" u="sng" dirty="0" err="1" smtClean="0">
                <a:solidFill>
                  <a:srgbClr val="0000FF"/>
                </a:solidFill>
                <a:latin typeface="+mn-lt"/>
              </a:rPr>
              <a:t>эхолокация</a:t>
            </a:r>
            <a:r>
              <a:rPr lang="ru-RU" sz="2400" b="1" u="sng" dirty="0" smtClean="0">
                <a:solidFill>
                  <a:srgbClr val="0000FF"/>
                </a:solidFill>
                <a:latin typeface="+mn-lt"/>
              </a:rPr>
              <a:t> .</a:t>
            </a:r>
          </a:p>
          <a:p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Исследование </a:t>
            </a:r>
            <a:r>
              <a:rPr lang="ru-RU" sz="2400" b="1" i="1" dirty="0" smtClean="0">
                <a:solidFill>
                  <a:srgbClr val="0000FF"/>
                </a:solidFill>
                <a:latin typeface="+mn-lt"/>
              </a:rPr>
              <a:t>неподвижных </a:t>
            </a:r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объектов</a:t>
            </a:r>
          </a:p>
          <a:p>
            <a:endParaRPr lang="ru-RU" sz="2400" dirty="0"/>
          </a:p>
        </p:txBody>
      </p:sp>
      <p:pic>
        <p:nvPicPr>
          <p:cNvPr id="1259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786058"/>
            <a:ext cx="5072098" cy="3060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2857488" y="1357298"/>
            <a:ext cx="5857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CC99"/>
                </a:solidFill>
              </a:rPr>
              <a:t>Amplitude</a:t>
            </a:r>
            <a:r>
              <a:rPr lang="ru-RU" dirty="0" smtClean="0">
                <a:solidFill>
                  <a:srgbClr val="00CC99"/>
                </a:solidFill>
              </a:rPr>
              <a:t> </a:t>
            </a:r>
            <a:r>
              <a:rPr lang="en-US" dirty="0" smtClean="0">
                <a:solidFill>
                  <a:srgbClr val="00CC99"/>
                </a:solidFill>
              </a:rPr>
              <a:t>mode</a:t>
            </a:r>
            <a:r>
              <a:rPr lang="ru-RU" dirty="0" smtClean="0">
                <a:solidFill>
                  <a:srgbClr val="00CC99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(</a:t>
            </a:r>
            <a:r>
              <a:rPr lang="en-US" dirty="0" smtClean="0">
                <a:solidFill>
                  <a:srgbClr val="00CC99"/>
                </a:solidFill>
              </a:rPr>
              <a:t>amplitude</a:t>
            </a:r>
            <a:r>
              <a:rPr lang="ru-RU" dirty="0" smtClean="0">
                <a:solidFill>
                  <a:srgbClr val="00CC99"/>
                </a:solidFill>
              </a:rPr>
              <a:t> - амплитуда</a:t>
            </a:r>
            <a:r>
              <a:rPr lang="ru-RU" dirty="0" smtClean="0">
                <a:solidFill>
                  <a:srgbClr val="0000FF"/>
                </a:solidFill>
              </a:rPr>
              <a:t>) 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500694" y="2714620"/>
            <a:ext cx="3357586" cy="34778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  <a:latin typeface="+mn-lt"/>
              </a:rPr>
              <a:t>Эхосигналы, преобразованные в датчике в </a:t>
            </a:r>
            <a:r>
              <a:rPr lang="ru-RU" sz="2000" dirty="0" err="1" smtClean="0">
                <a:solidFill>
                  <a:srgbClr val="0000FF"/>
                </a:solidFill>
                <a:latin typeface="+mn-lt"/>
              </a:rPr>
              <a:t>эл</a:t>
            </a:r>
            <a:r>
              <a:rPr lang="ru-RU" sz="2000" dirty="0" smtClean="0">
                <a:solidFill>
                  <a:srgbClr val="0000FF"/>
                </a:solidFill>
                <a:latin typeface="+mn-lt"/>
              </a:rPr>
              <a:t>. поле, вызывают вертикальное отклонение луча развертки в форме пиков, амплитуда которых будет зависеть от интенсивности отраженной УЗ-волны.</a:t>
            </a:r>
            <a:endParaRPr lang="ru-RU" sz="2000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596" y="1357298"/>
            <a:ext cx="2786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  <a:latin typeface="+mj-lt"/>
              </a:rPr>
              <a:t>1. Режим А</a:t>
            </a:r>
            <a:endParaRPr lang="ru-RU" sz="2400" b="1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7158" y="5500702"/>
            <a:ext cx="5072098" cy="92333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5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5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FF"/>
                </a:solidFill>
              </a:rPr>
              <a:t>Сканирование</a:t>
            </a:r>
            <a:r>
              <a:rPr lang="ru-RU" dirty="0" smtClean="0">
                <a:solidFill>
                  <a:srgbClr val="0000FF"/>
                </a:solidFill>
              </a:rPr>
              <a:t> = последовательный просмотр обследуемой области. </a:t>
            </a:r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Documents and Settings\Denis\Рабочий стол\Э.В\Вилям Осле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500042"/>
            <a:ext cx="1857388" cy="256657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85786" y="3214686"/>
            <a:ext cx="18213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70C0"/>
                </a:solidFill>
              </a:rPr>
              <a:t>Сэр Вильям </a:t>
            </a:r>
          </a:p>
          <a:p>
            <a:pPr algn="ctr"/>
            <a:r>
              <a:rPr lang="ru-RU" sz="2000" dirty="0" err="1" smtClean="0">
                <a:solidFill>
                  <a:srgbClr val="0070C0"/>
                </a:solidFill>
              </a:rPr>
              <a:t>Ослер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5984" y="3643314"/>
            <a:ext cx="3929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70C0"/>
                </a:solidFill>
              </a:rPr>
              <a:t> </a:t>
            </a:r>
          </a:p>
        </p:txBody>
      </p:sp>
      <p:pic>
        <p:nvPicPr>
          <p:cNvPr id="3074" name="Picture 2" descr="http://www.intuitivesurgical.com/assets/corporate/newsroom/mediakit/gallery/si/000797_si_patient_cart_arms_together_1000x113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24694"/>
            <a:ext cx="3500462" cy="610470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00034" y="6143644"/>
            <a:ext cx="29658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Робот-хирург да Винчи</a:t>
            </a:r>
            <a:endParaRPr lang="ru-RU" dirty="0"/>
          </a:p>
        </p:txBody>
      </p:sp>
      <p:pic>
        <p:nvPicPr>
          <p:cNvPr id="290817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357166"/>
            <a:ext cx="4211635" cy="3157995"/>
          </a:xfrm>
          <a:prstGeom prst="rect">
            <a:avLst/>
          </a:prstGeom>
          <a:noFill/>
          <a:ln w="57150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11" name="Picture 2" descr="Бесплатный софт для хирургов упрощает операции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43306" y="3786190"/>
            <a:ext cx="5143536" cy="2643206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00100" y="642918"/>
            <a:ext cx="1857388" cy="500066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500034" y="571480"/>
            <a:ext cx="82868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00FF"/>
                </a:solidFill>
                <a:latin typeface="+mj-lt"/>
              </a:rPr>
              <a:t>2. </a:t>
            </a:r>
            <a:r>
              <a:rPr lang="ru-RU" sz="2800" b="1" dirty="0" smtClean="0">
                <a:solidFill>
                  <a:srgbClr val="0000FF"/>
                </a:solidFill>
                <a:latin typeface="+mj-lt"/>
              </a:rPr>
              <a:t>Режим </a:t>
            </a:r>
            <a:r>
              <a:rPr lang="en-US" sz="2800" b="1" dirty="0" smtClean="0">
                <a:solidFill>
                  <a:srgbClr val="0000FF"/>
                </a:solidFill>
                <a:latin typeface="+mj-lt"/>
              </a:rPr>
              <a:t>M</a:t>
            </a:r>
            <a:r>
              <a:rPr lang="en-US" sz="2800" dirty="0" smtClean="0">
                <a:solidFill>
                  <a:srgbClr val="0000FF"/>
                </a:solidFill>
                <a:latin typeface="+mj-lt"/>
              </a:rPr>
              <a:t> – (motion - </a:t>
            </a:r>
            <a:r>
              <a:rPr lang="ru-RU" sz="2800" dirty="0" smtClean="0">
                <a:solidFill>
                  <a:srgbClr val="0000FF"/>
                </a:solidFill>
                <a:latin typeface="+mj-lt"/>
              </a:rPr>
              <a:t>движение</a:t>
            </a:r>
            <a:r>
              <a:rPr lang="en-US" sz="2800" dirty="0" smtClean="0">
                <a:solidFill>
                  <a:srgbClr val="0000FF"/>
                </a:solidFill>
                <a:latin typeface="+mj-lt"/>
              </a:rPr>
              <a:t>)</a:t>
            </a:r>
            <a:r>
              <a:rPr lang="ru-RU" sz="2800" dirty="0" smtClean="0">
                <a:solidFill>
                  <a:srgbClr val="0000FF"/>
                </a:solidFill>
                <a:latin typeface="+mj-lt"/>
              </a:rPr>
              <a:t> – </a:t>
            </a:r>
            <a:r>
              <a:rPr lang="ru-RU" sz="2800" b="1" u="sng" dirty="0" smtClean="0">
                <a:solidFill>
                  <a:srgbClr val="0000FF"/>
                </a:solidFill>
                <a:latin typeface="+mj-lt"/>
              </a:rPr>
              <a:t>одномерная</a:t>
            </a:r>
            <a:r>
              <a:rPr lang="ru-RU" sz="2800" u="sng" dirty="0" smtClean="0">
                <a:solidFill>
                  <a:srgbClr val="0000FF"/>
                </a:solidFill>
                <a:latin typeface="+mj-lt"/>
              </a:rPr>
              <a:t> эхограмма </a:t>
            </a:r>
            <a:r>
              <a:rPr lang="ru-RU" sz="2800" dirty="0" smtClean="0">
                <a:solidFill>
                  <a:srgbClr val="0000FF"/>
                </a:solidFill>
                <a:latin typeface="+mj-lt"/>
              </a:rPr>
              <a:t>с разверткой во времени</a:t>
            </a:r>
            <a:endParaRPr lang="ru-RU" sz="2800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2000240"/>
            <a:ext cx="821537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Исследование </a:t>
            </a:r>
            <a:r>
              <a:rPr lang="ru-RU" sz="2400" b="1" i="1" dirty="0" smtClean="0">
                <a:solidFill>
                  <a:srgbClr val="0000FF"/>
                </a:solidFill>
                <a:latin typeface="+mn-lt"/>
              </a:rPr>
              <a:t>движущихся</a:t>
            </a:r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 структур</a:t>
            </a:r>
          </a:p>
          <a:p>
            <a:endParaRPr lang="ru-RU" dirty="0"/>
          </a:p>
        </p:txBody>
      </p:sp>
      <p:pic>
        <p:nvPicPr>
          <p:cNvPr id="5" name="Picture 6" descr="Эх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571744"/>
            <a:ext cx="3429024" cy="287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М-кард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2" y="2500306"/>
            <a:ext cx="4857784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57158" y="5214950"/>
            <a:ext cx="84296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  <a:latin typeface="+mn-lt"/>
              </a:rPr>
              <a:t>М – эхокардиограмма ребенка младшего возраста, демонстрирующая </a:t>
            </a:r>
            <a:r>
              <a:rPr lang="ru-RU" b="1" dirty="0" smtClean="0">
                <a:solidFill>
                  <a:srgbClr val="0000FF"/>
                </a:solidFill>
                <a:latin typeface="+mn-lt"/>
              </a:rPr>
              <a:t>разницу размеров левого желудочка</a:t>
            </a:r>
            <a:r>
              <a:rPr lang="ru-RU" dirty="0" smtClean="0">
                <a:solidFill>
                  <a:srgbClr val="0000FF"/>
                </a:solidFill>
                <a:latin typeface="+mn-lt"/>
              </a:rPr>
              <a:t>, полученных в момент, соответствующий зубцу </a:t>
            </a:r>
            <a:r>
              <a:rPr lang="en-US" dirty="0" smtClean="0">
                <a:solidFill>
                  <a:srgbClr val="0000FF"/>
                </a:solidFill>
                <a:latin typeface="+mn-lt"/>
              </a:rPr>
              <a:t>Q </a:t>
            </a:r>
            <a:r>
              <a:rPr lang="ru-RU" dirty="0" smtClean="0">
                <a:solidFill>
                  <a:srgbClr val="0000FF"/>
                </a:solidFill>
                <a:latin typeface="+mn-lt"/>
              </a:rPr>
              <a:t>ЭКГ , и после начала систолы желудочка. А – передняя; Р – задняя.</a:t>
            </a:r>
            <a:endParaRPr lang="ru-RU" dirty="0">
              <a:solidFill>
                <a:srgbClr val="0000FF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М-эхо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28604"/>
            <a:ext cx="6929486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85720" y="4500570"/>
            <a:ext cx="814393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  <a:latin typeface="+mn-lt"/>
              </a:rPr>
              <a:t>М – </a:t>
            </a:r>
            <a:r>
              <a:rPr lang="ru-RU" b="1" dirty="0" smtClean="0">
                <a:solidFill>
                  <a:srgbClr val="0000FF"/>
                </a:solidFill>
                <a:latin typeface="+mn-lt"/>
              </a:rPr>
              <a:t>эхокардиограмма пациента с ишемической болезнью </a:t>
            </a:r>
            <a:r>
              <a:rPr lang="ru-RU" dirty="0" smtClean="0">
                <a:solidFill>
                  <a:srgbClr val="0000FF"/>
                </a:solidFill>
                <a:latin typeface="+mn-lt"/>
              </a:rPr>
              <a:t>сердца. Левая сторона перегородки (</a:t>
            </a:r>
            <a:r>
              <a:rPr lang="en-US" dirty="0" smtClean="0">
                <a:solidFill>
                  <a:srgbClr val="0000FF"/>
                </a:solidFill>
                <a:latin typeface="+mn-lt"/>
              </a:rPr>
              <a:t>LS</a:t>
            </a:r>
            <a:r>
              <a:rPr lang="ru-RU" dirty="0" smtClean="0">
                <a:solidFill>
                  <a:srgbClr val="0000FF"/>
                </a:solidFill>
                <a:latin typeface="+mn-lt"/>
              </a:rPr>
              <a:t>) движется нормально у основания вблизи аорты (</a:t>
            </a:r>
            <a:r>
              <a:rPr lang="en-US" dirty="0" smtClean="0">
                <a:solidFill>
                  <a:srgbClr val="0000FF"/>
                </a:solidFill>
                <a:latin typeface="+mn-lt"/>
              </a:rPr>
              <a:t>AO</a:t>
            </a:r>
            <a:r>
              <a:rPr lang="ru-RU" dirty="0" smtClean="0">
                <a:solidFill>
                  <a:srgbClr val="0000FF"/>
                </a:solidFill>
                <a:latin typeface="+mn-lt"/>
              </a:rPr>
              <a:t>). Рядом с верхушкой движение перегородки </a:t>
            </a:r>
            <a:r>
              <a:rPr lang="ru-RU" b="1" dirty="0" err="1" smtClean="0">
                <a:solidFill>
                  <a:srgbClr val="0000FF"/>
                </a:solidFill>
                <a:latin typeface="+mn-lt"/>
              </a:rPr>
              <a:t>акинетично</a:t>
            </a:r>
            <a:r>
              <a:rPr lang="ru-RU" dirty="0" smtClean="0">
                <a:solidFill>
                  <a:srgbClr val="0000FF"/>
                </a:solidFill>
                <a:latin typeface="+mn-lt"/>
              </a:rPr>
              <a:t>. </a:t>
            </a:r>
            <a:r>
              <a:rPr lang="en-US" dirty="0" smtClean="0">
                <a:solidFill>
                  <a:srgbClr val="0000FF"/>
                </a:solidFill>
                <a:latin typeface="+mn-lt"/>
              </a:rPr>
              <a:t>EN</a:t>
            </a:r>
            <a:r>
              <a:rPr lang="ru-RU" dirty="0" smtClean="0">
                <a:solidFill>
                  <a:srgbClr val="0000FF"/>
                </a:solidFill>
                <a:latin typeface="+mn-lt"/>
              </a:rPr>
              <a:t> – задний эндокард левого желудочка; </a:t>
            </a:r>
            <a:r>
              <a:rPr lang="en-US" dirty="0" smtClean="0">
                <a:solidFill>
                  <a:srgbClr val="0000FF"/>
                </a:solidFill>
                <a:latin typeface="+mn-lt"/>
              </a:rPr>
              <a:t>LA</a:t>
            </a:r>
            <a:r>
              <a:rPr lang="ru-RU" dirty="0" smtClean="0">
                <a:solidFill>
                  <a:srgbClr val="0000FF"/>
                </a:solidFill>
                <a:latin typeface="+mn-lt"/>
              </a:rPr>
              <a:t> – левое предсердие; </a:t>
            </a:r>
            <a:r>
              <a:rPr lang="en-US" dirty="0" smtClean="0">
                <a:solidFill>
                  <a:srgbClr val="0000FF"/>
                </a:solidFill>
                <a:latin typeface="+mn-lt"/>
              </a:rPr>
              <a:t>Apex</a:t>
            </a:r>
            <a:r>
              <a:rPr lang="ru-RU" dirty="0" smtClean="0">
                <a:solidFill>
                  <a:srgbClr val="0000FF"/>
                </a:solidFill>
                <a:latin typeface="+mn-lt"/>
              </a:rPr>
              <a:t> – верхушка.</a:t>
            </a:r>
            <a:endParaRPr lang="ru-RU" dirty="0">
              <a:solidFill>
                <a:srgbClr val="0000FF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71538" y="714356"/>
            <a:ext cx="1928826" cy="642942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571472" y="642918"/>
            <a:ext cx="657229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00FF"/>
                </a:solidFill>
                <a:latin typeface="+mj-lt"/>
              </a:rPr>
              <a:t>3.</a:t>
            </a:r>
            <a:r>
              <a:rPr lang="ru-RU" sz="2800" dirty="0" smtClean="0">
                <a:solidFill>
                  <a:srgbClr val="0000FF"/>
                </a:solidFill>
                <a:latin typeface="+mj-lt"/>
              </a:rPr>
              <a:t> </a:t>
            </a:r>
            <a:r>
              <a:rPr lang="ru-RU" sz="2800" b="1" dirty="0" smtClean="0">
                <a:solidFill>
                  <a:srgbClr val="0000FF"/>
                </a:solidFill>
                <a:latin typeface="+mj-lt"/>
              </a:rPr>
              <a:t>Метод </a:t>
            </a:r>
            <a:r>
              <a:rPr lang="en-US" sz="2800" b="1" dirty="0" smtClean="0">
                <a:solidFill>
                  <a:srgbClr val="0000FF"/>
                </a:solidFill>
                <a:latin typeface="+mj-lt"/>
              </a:rPr>
              <a:t>B</a:t>
            </a:r>
            <a:r>
              <a:rPr lang="ru-RU" sz="2800" dirty="0" smtClean="0">
                <a:solidFill>
                  <a:srgbClr val="0000FF"/>
                </a:solidFill>
                <a:latin typeface="+mj-lt"/>
              </a:rPr>
              <a:t>    </a:t>
            </a:r>
            <a:r>
              <a:rPr lang="ru-RU" dirty="0" smtClean="0"/>
              <a:t>(</a:t>
            </a:r>
            <a:r>
              <a:rPr lang="en-US" sz="2400" dirty="0" smtClean="0">
                <a:solidFill>
                  <a:srgbClr val="FF0000"/>
                </a:solidFill>
                <a:latin typeface="+mn-lt"/>
              </a:rPr>
              <a:t>brightness </a:t>
            </a:r>
            <a:r>
              <a:rPr lang="ru-RU" sz="2400" dirty="0" smtClean="0">
                <a:solidFill>
                  <a:srgbClr val="FF0000"/>
                </a:solidFill>
                <a:latin typeface="+mn-lt"/>
              </a:rPr>
              <a:t>– яркость</a:t>
            </a:r>
            <a:r>
              <a:rPr lang="ru-RU" dirty="0" smtClean="0"/>
              <a:t>)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57158" y="1214422"/>
            <a:ext cx="8429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Двумерное изображение </a:t>
            </a:r>
            <a:r>
              <a:rPr lang="ru-RU" sz="2400" b="1" u="sng" dirty="0" smtClean="0">
                <a:solidFill>
                  <a:srgbClr val="0000FF"/>
                </a:solidFill>
                <a:latin typeface="+mn-lt"/>
              </a:rPr>
              <a:t>поперечной</a:t>
            </a:r>
            <a:r>
              <a:rPr lang="ru-RU" sz="2400" u="sng" dirty="0" smtClean="0">
                <a:solidFill>
                  <a:srgbClr val="0000FF"/>
                </a:solidFill>
                <a:latin typeface="+mn-lt"/>
              </a:rPr>
              <a:t> </a:t>
            </a:r>
            <a:r>
              <a:rPr lang="ru-RU" sz="2400" dirty="0" smtClean="0">
                <a:solidFill>
                  <a:srgbClr val="0000FF"/>
                </a:solidFill>
                <a:latin typeface="+mn-lt"/>
              </a:rPr>
              <a:t>картины</a:t>
            </a:r>
            <a:endParaRPr lang="ru-RU" sz="2400" dirty="0">
              <a:solidFill>
                <a:srgbClr val="0000FF"/>
              </a:solidFill>
              <a:latin typeface="+mn-lt"/>
            </a:endParaRPr>
          </a:p>
        </p:txBody>
      </p:sp>
      <p:pic>
        <p:nvPicPr>
          <p:cNvPr id="4" name="Picture 4" descr="13-5-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357430"/>
            <a:ext cx="7786742" cy="3254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072066" y="5572140"/>
            <a:ext cx="38576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00FF"/>
                </a:solidFill>
                <a:latin typeface="+mn-lt"/>
              </a:rPr>
              <a:t>Поперечное </a:t>
            </a:r>
            <a:r>
              <a:rPr lang="ru-RU" sz="1600" dirty="0" smtClean="0">
                <a:solidFill>
                  <a:srgbClr val="0000FF"/>
                </a:solidFill>
                <a:latin typeface="+mn-lt"/>
              </a:rPr>
              <a:t>сечение сердца, показывающее структуры, через которые проходит УЗ   луч.</a:t>
            </a:r>
            <a:endParaRPr lang="ru-RU" sz="1600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58" y="1714488"/>
            <a:ext cx="85011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  <a:latin typeface="+mn-lt"/>
              </a:rPr>
              <a:t>Эхосигналы, преобразованные в датчике в </a:t>
            </a:r>
            <a:r>
              <a:rPr lang="ru-RU" dirty="0" err="1" smtClean="0">
                <a:solidFill>
                  <a:srgbClr val="0000FF"/>
                </a:solidFill>
                <a:latin typeface="+mn-lt"/>
              </a:rPr>
              <a:t>эл</a:t>
            </a:r>
            <a:r>
              <a:rPr lang="ru-RU" dirty="0" smtClean="0">
                <a:solidFill>
                  <a:srgbClr val="0000FF"/>
                </a:solidFill>
                <a:latin typeface="+mn-lt"/>
              </a:rPr>
              <a:t>. поле вызывают на экране свечение точек разной яркости, а это зависит от интенсивности эхосигнала.</a:t>
            </a:r>
            <a:endParaRPr lang="ru-RU" dirty="0">
              <a:solidFill>
                <a:srgbClr val="0000FF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Ц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500042"/>
            <a:ext cx="5857916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57158" y="5286388"/>
            <a:ext cx="84296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solidFill>
                  <a:srgbClr val="0000FF"/>
                </a:solidFill>
                <a:latin typeface="+mn-lt"/>
              </a:rPr>
              <a:t>Цветокодированные</a:t>
            </a:r>
            <a:r>
              <a:rPr lang="ru-RU" dirty="0" smtClean="0">
                <a:solidFill>
                  <a:srgbClr val="0000FF"/>
                </a:solidFill>
                <a:latin typeface="+mn-lt"/>
              </a:rPr>
              <a:t> двухмерные эхокардиограммы. Эти изображения в режиме «</a:t>
            </a:r>
            <a:r>
              <a:rPr lang="en-US" dirty="0" smtClean="0">
                <a:solidFill>
                  <a:srgbClr val="0000FF"/>
                </a:solidFill>
                <a:latin typeface="+mn-lt"/>
              </a:rPr>
              <a:t>B</a:t>
            </a:r>
            <a:r>
              <a:rPr lang="ru-RU" dirty="0" smtClean="0">
                <a:solidFill>
                  <a:srgbClr val="0000FF"/>
                </a:solidFill>
                <a:latin typeface="+mn-lt"/>
              </a:rPr>
              <a:t>-цвета» могут создаваться различными цветами и оттенками.</a:t>
            </a:r>
            <a:endParaRPr lang="ru-RU" dirty="0">
              <a:solidFill>
                <a:srgbClr val="0000FF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500042"/>
            <a:ext cx="58592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0000FF"/>
                </a:solidFill>
                <a:latin typeface="+mn-lt"/>
              </a:rPr>
              <a:t>Сравнение </a:t>
            </a:r>
            <a:r>
              <a:rPr lang="en-US" sz="2800" b="1" u="sng" dirty="0" smtClean="0">
                <a:solidFill>
                  <a:srgbClr val="0000FF"/>
                </a:solidFill>
                <a:latin typeface="+mn-lt"/>
              </a:rPr>
              <a:t>M-</a:t>
            </a:r>
            <a:r>
              <a:rPr lang="ru-RU" sz="2800" b="1" u="sng" dirty="0" smtClean="0">
                <a:solidFill>
                  <a:srgbClr val="0000FF"/>
                </a:solidFill>
                <a:latin typeface="+mn-lt"/>
              </a:rPr>
              <a:t> и </a:t>
            </a:r>
            <a:r>
              <a:rPr lang="en-US" sz="2800" b="1" u="sng" dirty="0" smtClean="0">
                <a:solidFill>
                  <a:srgbClr val="0000FF"/>
                </a:solidFill>
                <a:latin typeface="+mn-lt"/>
              </a:rPr>
              <a:t>B-</a:t>
            </a:r>
            <a:r>
              <a:rPr lang="ru-RU" sz="2800" b="1" u="sng" dirty="0" smtClean="0">
                <a:solidFill>
                  <a:srgbClr val="0000FF"/>
                </a:solidFill>
                <a:latin typeface="+mn-lt"/>
              </a:rPr>
              <a:t> методов</a:t>
            </a:r>
            <a:endParaRPr lang="ru-RU" sz="2800" b="1" u="sng" dirty="0">
              <a:solidFill>
                <a:srgbClr val="0000FF"/>
              </a:solidFill>
              <a:latin typeface="+mn-lt"/>
            </a:endParaRPr>
          </a:p>
        </p:txBody>
      </p:sp>
      <p:pic>
        <p:nvPicPr>
          <p:cNvPr id="3" name="Picture 5" descr="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000109"/>
            <a:ext cx="3944937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928670"/>
            <a:ext cx="3995737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Схем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3071810"/>
            <a:ext cx="4476750" cy="347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57158" y="5000636"/>
            <a:ext cx="42862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  <a:latin typeface="+mn-lt"/>
              </a:rPr>
              <a:t>Схема, сравнивающая </a:t>
            </a:r>
            <a:r>
              <a:rPr lang="en-US" dirty="0" smtClean="0">
                <a:solidFill>
                  <a:srgbClr val="0000FF"/>
                </a:solidFill>
                <a:latin typeface="+mn-lt"/>
              </a:rPr>
              <a:t>M</a:t>
            </a:r>
            <a:r>
              <a:rPr lang="ru-RU" dirty="0" smtClean="0">
                <a:solidFill>
                  <a:srgbClr val="0000FF"/>
                </a:solidFill>
                <a:latin typeface="+mn-lt"/>
              </a:rPr>
              <a:t>-режим и двухмерное секторное сканирование сферического объекта, движущегося как </a:t>
            </a:r>
            <a:r>
              <a:rPr lang="ru-RU" b="1" dirty="0" smtClean="0">
                <a:solidFill>
                  <a:srgbClr val="0000FF"/>
                </a:solidFill>
                <a:latin typeface="+mn-lt"/>
              </a:rPr>
              <a:t>маятник </a:t>
            </a:r>
            <a:r>
              <a:rPr lang="ru-RU" dirty="0" smtClean="0">
                <a:solidFill>
                  <a:srgbClr val="0000FF"/>
                </a:solidFill>
                <a:latin typeface="+mn-lt"/>
              </a:rPr>
              <a:t>в мензурке с водой.</a:t>
            </a:r>
            <a:endParaRPr lang="ru-RU" dirty="0">
              <a:solidFill>
                <a:srgbClr val="0000FF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/>
          <p:cNvSpPr/>
          <p:nvPr/>
        </p:nvSpPr>
        <p:spPr>
          <a:xfrm>
            <a:off x="4643438" y="5000636"/>
            <a:ext cx="4214842" cy="1357322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2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714348" y="2786058"/>
            <a:ext cx="2714644" cy="42862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57158" y="357166"/>
            <a:ext cx="82868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u="sng" dirty="0" smtClean="0">
                <a:solidFill>
                  <a:srgbClr val="0000FF"/>
                </a:solidFill>
                <a:latin typeface="+mj-lt"/>
              </a:rPr>
              <a:t>Использование ультразвука </a:t>
            </a:r>
          </a:p>
          <a:p>
            <a:pPr algn="ctr"/>
            <a:r>
              <a:rPr lang="ru-RU" sz="2800" b="1" i="1" u="sng" dirty="0" smtClean="0">
                <a:solidFill>
                  <a:srgbClr val="0000FF"/>
                </a:solidFill>
                <a:latin typeface="+mj-lt"/>
              </a:rPr>
              <a:t>для лечения</a:t>
            </a:r>
            <a:endParaRPr lang="ru-RU" sz="2800" b="1" i="1" u="sng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3" name="AutoShape 5"/>
          <p:cNvSpPr>
            <a:spLocks noChangeArrowheads="1"/>
          </p:cNvSpPr>
          <p:nvPr/>
        </p:nvSpPr>
        <p:spPr bwMode="auto">
          <a:xfrm>
            <a:off x="357158" y="1643050"/>
            <a:ext cx="4178300" cy="1152525"/>
          </a:xfrm>
          <a:prstGeom prst="roundRect">
            <a:avLst>
              <a:gd name="adj" fmla="val 16667"/>
            </a:avLst>
          </a:prstGeom>
          <a:blipFill>
            <a:blip r:embed="rId3"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/>
            <a:r>
              <a:rPr lang="ru-RU" sz="2400" b="1" dirty="0" smtClean="0">
                <a:latin typeface="+mn-lt"/>
              </a:rPr>
              <a:t>УЗ</a:t>
            </a:r>
            <a:r>
              <a:rPr lang="ru-RU" sz="2400" dirty="0" smtClean="0"/>
              <a:t> </a:t>
            </a:r>
          </a:p>
          <a:p>
            <a:pPr algn="ctr"/>
            <a:r>
              <a:rPr lang="ru-RU" sz="2400" b="1" dirty="0" smtClean="0">
                <a:latin typeface="+mn-lt"/>
              </a:rPr>
              <a:t>низких </a:t>
            </a:r>
            <a:r>
              <a:rPr lang="ru-RU" sz="2400" dirty="0" smtClean="0">
                <a:latin typeface="+mn-lt"/>
              </a:rPr>
              <a:t>интенсивностей</a:t>
            </a:r>
            <a:endParaRPr lang="ru-RU" sz="2400" dirty="0"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64504" y="324433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4643438" y="1571612"/>
            <a:ext cx="4178300" cy="115252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3BFDB3">
                  <a:tint val="66000"/>
                  <a:satMod val="160000"/>
                </a:srgbClr>
              </a:gs>
              <a:gs pos="50000">
                <a:srgbClr val="3BFDB3">
                  <a:tint val="44500"/>
                  <a:satMod val="160000"/>
                </a:srgbClr>
              </a:gs>
              <a:gs pos="100000">
                <a:srgbClr val="3BFDB3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/>
            <a:r>
              <a:rPr lang="ru-RU" sz="2400" b="1" dirty="0" smtClean="0">
                <a:latin typeface="+mn-lt"/>
              </a:rPr>
              <a:t>УЗ</a:t>
            </a:r>
            <a:r>
              <a:rPr lang="ru-RU" sz="2400" dirty="0" smtClean="0"/>
              <a:t> </a:t>
            </a:r>
          </a:p>
          <a:p>
            <a:pPr algn="ctr"/>
            <a:r>
              <a:rPr lang="ru-RU" sz="2400" b="1" dirty="0" smtClean="0">
                <a:latin typeface="+mn-lt"/>
              </a:rPr>
              <a:t>высоких</a:t>
            </a:r>
            <a:r>
              <a:rPr lang="ru-RU" sz="2400" dirty="0" smtClean="0"/>
              <a:t> </a:t>
            </a:r>
            <a:r>
              <a:rPr lang="ru-RU" sz="2400" dirty="0" smtClean="0">
                <a:latin typeface="+mn-lt"/>
              </a:rPr>
              <a:t>интенсивностей</a:t>
            </a:r>
            <a:endParaRPr lang="ru-RU" sz="2400" dirty="0">
              <a:latin typeface="+mn-lt"/>
            </a:endParaRPr>
          </a:p>
        </p:txBody>
      </p:sp>
      <p:sp>
        <p:nvSpPr>
          <p:cNvPr id="6" name="Line 14"/>
          <p:cNvSpPr>
            <a:spLocks noChangeShapeType="1"/>
          </p:cNvSpPr>
          <p:nvPr/>
        </p:nvSpPr>
        <p:spPr bwMode="auto">
          <a:xfrm flipH="1">
            <a:off x="3428992" y="1216802"/>
            <a:ext cx="1785950" cy="42624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7" name="Line 15"/>
          <p:cNvSpPr>
            <a:spLocks noChangeShapeType="1"/>
          </p:cNvSpPr>
          <p:nvPr/>
        </p:nvSpPr>
        <p:spPr bwMode="auto">
          <a:xfrm>
            <a:off x="5214942" y="1288240"/>
            <a:ext cx="1121356" cy="28337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lIns="90000" tIns="46800" rIns="90000" bIns="46800" anchor="ctr"/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42910" y="2857497"/>
            <a:ext cx="2857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rgbClr val="0000FF"/>
                </a:solidFill>
                <a:latin typeface="+mn-lt"/>
              </a:rPr>
              <a:t>Физиотерапия</a:t>
            </a:r>
          </a:p>
          <a:p>
            <a:endParaRPr lang="ru-RU" sz="2400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9" name="Line 27"/>
          <p:cNvSpPr>
            <a:spLocks noChangeShapeType="1"/>
          </p:cNvSpPr>
          <p:nvPr/>
        </p:nvSpPr>
        <p:spPr bwMode="auto">
          <a:xfrm>
            <a:off x="357157" y="1928802"/>
            <a:ext cx="45719" cy="407196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10" name="Line 18"/>
          <p:cNvSpPr>
            <a:spLocks noChangeShapeType="1"/>
          </p:cNvSpPr>
          <p:nvPr/>
        </p:nvSpPr>
        <p:spPr bwMode="auto">
          <a:xfrm>
            <a:off x="357158" y="3071810"/>
            <a:ext cx="357190" cy="7143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lIns="90000" tIns="46800" rIns="90000" bIns="46800" anchor="ctr"/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714348" y="3357562"/>
            <a:ext cx="221457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ν</a:t>
            </a:r>
            <a:r>
              <a:rPr lang="ru-RU" sz="24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=880 кГц</a:t>
            </a:r>
            <a:endParaRPr lang="el-GR" sz="2400" b="1" dirty="0" smtClean="0">
              <a:solidFill>
                <a:srgbClr val="0000FF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24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</a:t>
            </a:r>
            <a:r>
              <a:rPr lang="ru-RU" sz="24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=</a:t>
            </a:r>
            <a:r>
              <a:rPr lang="en-US" sz="24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  <a:r>
              <a:rPr lang="ru-RU" sz="24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Вт/см</a:t>
            </a:r>
            <a:r>
              <a:rPr lang="ru-RU" sz="2400" b="1" baseline="30000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endParaRPr lang="el-GR" sz="2400" b="1" dirty="0" smtClean="0">
              <a:solidFill>
                <a:srgbClr val="0000FF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dirty="0"/>
          </a:p>
        </p:txBody>
      </p:sp>
      <p:sp>
        <p:nvSpPr>
          <p:cNvPr id="13" name="Line 24"/>
          <p:cNvSpPr>
            <a:spLocks noChangeShapeType="1"/>
          </p:cNvSpPr>
          <p:nvPr/>
        </p:nvSpPr>
        <p:spPr bwMode="auto">
          <a:xfrm>
            <a:off x="428596" y="5429264"/>
            <a:ext cx="7207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lIns="90000" tIns="46800" rIns="90000" bIns="46800" anchor="ctr"/>
          <a:lstStyle/>
          <a:p>
            <a:r>
              <a:rPr lang="ru-RU" sz="2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</a:t>
            </a:r>
            <a:r>
              <a:rPr lang="ru-RU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УЗ-ингаляция</a:t>
            </a:r>
            <a:endParaRPr lang="ru-RU" sz="2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</a:t>
            </a:r>
            <a:r>
              <a:rPr lang="ru-RU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фонофорез</a:t>
            </a:r>
            <a:endParaRPr lang="el-GR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28596" y="5715016"/>
            <a:ext cx="6842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143504" y="2857496"/>
            <a:ext cx="2385589" cy="461665"/>
          </a:xfrm>
          <a:prstGeom prst="rect">
            <a:avLst/>
          </a:prstGeom>
          <a:solidFill>
            <a:srgbClr val="3BFDB3"/>
          </a:solidFill>
        </p:spPr>
        <p:txBody>
          <a:bodyPr wrap="none">
            <a:spAutoFit/>
          </a:bodyPr>
          <a:lstStyle/>
          <a:p>
            <a:r>
              <a:rPr lang="ru-RU" sz="2400" b="1" u="sng" dirty="0" smtClean="0">
                <a:solidFill>
                  <a:srgbClr val="0000FF"/>
                </a:solidFill>
                <a:latin typeface="+mn-lt"/>
              </a:rPr>
              <a:t>УЗ хирургия</a:t>
            </a:r>
            <a:endParaRPr lang="ru-RU" sz="2400" b="1" u="sng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17" name="Line 21"/>
          <p:cNvSpPr>
            <a:spLocks noChangeShapeType="1"/>
          </p:cNvSpPr>
          <p:nvPr/>
        </p:nvSpPr>
        <p:spPr bwMode="auto">
          <a:xfrm flipH="1" flipV="1">
            <a:off x="7572396" y="3071810"/>
            <a:ext cx="1185862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18" name="Line 27"/>
          <p:cNvSpPr>
            <a:spLocks noChangeShapeType="1"/>
          </p:cNvSpPr>
          <p:nvPr/>
        </p:nvSpPr>
        <p:spPr bwMode="auto">
          <a:xfrm flipH="1">
            <a:off x="8786839" y="2714620"/>
            <a:ext cx="45719" cy="42862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4500562" y="3357562"/>
            <a:ext cx="4357718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  <a:latin typeface="+mn-lt"/>
                <a:cs typeface="Times New Roman" pitchFamily="18" charset="0"/>
              </a:rPr>
              <a:t>I</a:t>
            </a:r>
            <a:r>
              <a:rPr lang="ru-RU" sz="2400" b="1" dirty="0" smtClean="0">
                <a:solidFill>
                  <a:srgbClr val="0000FF"/>
                </a:solidFill>
                <a:latin typeface="+mn-lt"/>
                <a:cs typeface="Times New Roman" pitchFamily="18" charset="0"/>
              </a:rPr>
              <a:t>=</a:t>
            </a:r>
            <a:r>
              <a:rPr lang="en-US" sz="2400" b="1" dirty="0" smtClean="0">
                <a:solidFill>
                  <a:srgbClr val="0000FF"/>
                </a:solidFill>
                <a:latin typeface="+mn-lt"/>
                <a:cs typeface="Times New Roman" pitchFamily="18" charset="0"/>
              </a:rPr>
              <a:t>1</a:t>
            </a:r>
            <a:r>
              <a:rPr lang="ru-RU" sz="2400" b="1" dirty="0" smtClean="0">
                <a:solidFill>
                  <a:srgbClr val="0000FF"/>
                </a:solidFill>
                <a:latin typeface="+mn-lt"/>
                <a:cs typeface="Times New Roman" pitchFamily="18" charset="0"/>
              </a:rPr>
              <a:t>0</a:t>
            </a:r>
            <a:r>
              <a:rPr lang="ru-RU" sz="2400" b="1" baseline="30000" dirty="0" smtClean="0">
                <a:solidFill>
                  <a:srgbClr val="0000FF"/>
                </a:solidFill>
                <a:latin typeface="+mn-lt"/>
                <a:cs typeface="Times New Roman" pitchFamily="18" charset="0"/>
              </a:rPr>
              <a:t>3</a:t>
            </a:r>
            <a:r>
              <a:rPr lang="ru-RU" sz="2400" b="1" dirty="0" smtClean="0">
                <a:solidFill>
                  <a:srgbClr val="0000FF"/>
                </a:solidFill>
                <a:latin typeface="+mn-lt"/>
                <a:cs typeface="Times New Roman" pitchFamily="18" charset="0"/>
              </a:rPr>
              <a:t> Вт/см</a:t>
            </a:r>
            <a:r>
              <a:rPr lang="ru-RU" sz="2400" b="1" baseline="30000" dirty="0" smtClean="0">
                <a:solidFill>
                  <a:srgbClr val="0000FF"/>
                </a:solidFill>
                <a:latin typeface="+mn-lt"/>
                <a:cs typeface="Times New Roman" pitchFamily="18" charset="0"/>
              </a:rPr>
              <a:t>2</a:t>
            </a:r>
          </a:p>
          <a:p>
            <a:r>
              <a:rPr lang="ru-RU" sz="2000" dirty="0" smtClean="0">
                <a:solidFill>
                  <a:srgbClr val="0000FF"/>
                </a:solidFill>
                <a:latin typeface="+mn-lt"/>
                <a:cs typeface="Times New Roman" pitchFamily="18" charset="0"/>
              </a:rPr>
              <a:t>Цель: вызвать </a:t>
            </a:r>
            <a:r>
              <a:rPr lang="ru-RU" sz="2000" b="1" i="1" dirty="0" smtClean="0">
                <a:solidFill>
                  <a:srgbClr val="0000FF"/>
                </a:solidFill>
                <a:latin typeface="+mn-lt"/>
                <a:cs typeface="Times New Roman" pitchFamily="18" charset="0"/>
              </a:rPr>
              <a:t>управляемое  избирательное разрушение</a:t>
            </a:r>
            <a:r>
              <a:rPr lang="ru-RU" sz="2000" dirty="0" smtClean="0">
                <a:solidFill>
                  <a:srgbClr val="0000FF"/>
                </a:solidFill>
                <a:latin typeface="+mn-lt"/>
                <a:cs typeface="Times New Roman" pitchFamily="18" charset="0"/>
              </a:rPr>
              <a:t> в тканях.</a:t>
            </a:r>
          </a:p>
          <a:p>
            <a:r>
              <a:rPr lang="ru-RU" sz="2000" b="1" i="1" dirty="0" smtClean="0"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000" b="1" i="1" u="sng" dirty="0" smtClean="0">
                <a:solidFill>
                  <a:srgbClr val="0000FF"/>
                </a:solidFill>
                <a:latin typeface="+mn-lt"/>
                <a:cs typeface="Times New Roman" pitchFamily="18" charset="0"/>
              </a:rPr>
              <a:t>Два  метода</a:t>
            </a:r>
            <a:r>
              <a:rPr lang="ru-RU" sz="2000" u="sng" dirty="0" smtClean="0">
                <a:solidFill>
                  <a:srgbClr val="0000FF"/>
                </a:solidFill>
                <a:latin typeface="+mn-lt"/>
                <a:cs typeface="Times New Roman" pitchFamily="18" charset="0"/>
              </a:rPr>
              <a:t>:</a:t>
            </a:r>
          </a:p>
          <a:p>
            <a:r>
              <a:rPr lang="ru-RU" sz="2000" dirty="0" smtClean="0">
                <a:solidFill>
                  <a:srgbClr val="0000FF"/>
                </a:solidFill>
                <a:latin typeface="+mn-lt"/>
                <a:cs typeface="Times New Roman" pitchFamily="18" charset="0"/>
              </a:rPr>
              <a:t>▪</a:t>
            </a:r>
            <a:r>
              <a:rPr lang="ru-RU" sz="2000" b="1" dirty="0" smtClean="0">
                <a:solidFill>
                  <a:srgbClr val="0000FF"/>
                </a:solidFill>
                <a:latin typeface="+mn-lt"/>
                <a:cs typeface="Times New Roman" pitchFamily="18" charset="0"/>
              </a:rPr>
              <a:t>Разрушение тканей УЗ</a:t>
            </a:r>
          </a:p>
          <a:p>
            <a:r>
              <a:rPr lang="ru-RU" sz="2000" dirty="0" smtClean="0">
                <a:solidFill>
                  <a:srgbClr val="0000FF"/>
                </a:solidFill>
                <a:latin typeface="+mn-lt"/>
                <a:cs typeface="Times New Roman" pitchFamily="18" charset="0"/>
              </a:rPr>
              <a:t>  </a:t>
            </a:r>
            <a:r>
              <a:rPr lang="el-GR" sz="2000" dirty="0" smtClean="0">
                <a:solidFill>
                  <a:srgbClr val="0000FF"/>
                </a:solidFill>
                <a:latin typeface="+mn-lt"/>
                <a:cs typeface="Times New Roman" pitchFamily="18" charset="0"/>
              </a:rPr>
              <a:t>ν</a:t>
            </a:r>
            <a:r>
              <a:rPr lang="ru-RU" sz="2000" b="1" dirty="0" smtClean="0">
                <a:solidFill>
                  <a:srgbClr val="0000FF"/>
                </a:solidFill>
                <a:latin typeface="+mn-lt"/>
                <a:cs typeface="Times New Roman" pitchFamily="18" charset="0"/>
              </a:rPr>
              <a:t>=4 МГц</a:t>
            </a: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solidFill>
                  <a:srgbClr val="0000FF"/>
                </a:solidFill>
                <a:latin typeface="+mn-lt"/>
                <a:cs typeface="Times New Roman" pitchFamily="18" charset="0"/>
              </a:rPr>
              <a:t>Снижение усилия</a:t>
            </a:r>
            <a:r>
              <a:rPr lang="ru-RU" sz="2000" dirty="0" smtClean="0">
                <a:solidFill>
                  <a:srgbClr val="0000FF"/>
                </a:solidFill>
                <a:latin typeface="+mn-lt"/>
                <a:cs typeface="Times New Roman" pitchFamily="18" charset="0"/>
              </a:rPr>
              <a:t> при резании   </a:t>
            </a:r>
            <a:r>
              <a:rPr lang="el-GR" sz="2000" dirty="0" smtClean="0">
                <a:solidFill>
                  <a:srgbClr val="0000FF"/>
                </a:solidFill>
                <a:latin typeface="+mn-lt"/>
                <a:cs typeface="Times New Roman" pitchFamily="18" charset="0"/>
              </a:rPr>
              <a:t>ν</a:t>
            </a:r>
            <a:r>
              <a:rPr lang="ru-RU" sz="2000" b="1" dirty="0" smtClean="0">
                <a:solidFill>
                  <a:srgbClr val="0000FF"/>
                </a:solidFill>
                <a:latin typeface="+mn-lt"/>
                <a:cs typeface="Times New Roman" pitchFamily="18" charset="0"/>
              </a:rPr>
              <a:t>=50 кГц </a:t>
            </a:r>
            <a:endParaRPr lang="ru-RU" sz="2000" b="1" dirty="0" smtClean="0">
              <a:solidFill>
                <a:srgbClr val="0000FF"/>
              </a:solidFill>
              <a:latin typeface="+mn-lt"/>
            </a:endParaRPr>
          </a:p>
          <a:p>
            <a:r>
              <a:rPr lang="ru-RU" sz="2000" dirty="0" smtClean="0">
                <a:solidFill>
                  <a:srgbClr val="FFFFFF"/>
                </a:solidFill>
                <a:latin typeface="Century" pitchFamily="18" charset="0"/>
                <a:cs typeface="Times New Roman" pitchFamily="18" charset="0"/>
              </a:rPr>
              <a:t> </a:t>
            </a:r>
            <a:endParaRPr lang="ru-RU" sz="2000" dirty="0" smtClean="0"/>
          </a:p>
          <a:p>
            <a:endParaRPr lang="ru-RU" sz="2000" dirty="0" smtClean="0">
              <a:solidFill>
                <a:srgbClr val="0000FF"/>
              </a:solidFill>
              <a:latin typeface="+mn-lt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470550" y="4319020"/>
            <a:ext cx="35719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Глубина проникновения 3-5 см</a:t>
            </a:r>
            <a:endParaRPr lang="el-GR" sz="2000" b="1" u="sng" dirty="0" smtClean="0">
              <a:solidFill>
                <a:srgbClr val="0000FF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1934" y="357166"/>
            <a:ext cx="19288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>
                <a:solidFill>
                  <a:srgbClr val="0000FF"/>
                </a:solidFill>
                <a:latin typeface="+mj-lt"/>
              </a:rPr>
              <a:t>Фонофорез</a:t>
            </a:r>
            <a:endParaRPr lang="ru-RU" sz="2000" b="1" dirty="0">
              <a:solidFill>
                <a:srgbClr val="0000FF"/>
              </a:solidFill>
              <a:latin typeface="+mj-lt"/>
            </a:endParaRPr>
          </a:p>
        </p:txBody>
      </p:sp>
      <p:pic>
        <p:nvPicPr>
          <p:cNvPr id="165890" name="Picture 2" descr="http://ladyklinik.ru/wp-content/uploads/2009/09/fonoforez_cosmetology_ladyklini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3786214" cy="3857652"/>
          </a:xfrm>
          <a:prstGeom prst="rect">
            <a:avLst/>
          </a:prstGeom>
          <a:noFill/>
        </p:spPr>
      </p:pic>
      <p:pic>
        <p:nvPicPr>
          <p:cNvPr id="165892" name="Picture 4" descr="http://upload.wikimedia.org/wikipedia/commons/9/93/%D0%A4%D0%BE%D0%BD%D0%BE%D1%84%D0%BE%D1%80%D0%B5%D0%B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357166"/>
            <a:ext cx="2786082" cy="3767143"/>
          </a:xfrm>
          <a:prstGeom prst="rect">
            <a:avLst/>
          </a:prstGeom>
          <a:noFill/>
        </p:spPr>
      </p:pic>
      <p:pic>
        <p:nvPicPr>
          <p:cNvPr id="165894" name="Picture 6" descr="http://karipain.com.ua/images/stories/Cari/phono_equip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46" y="4143380"/>
            <a:ext cx="3000396" cy="2286016"/>
          </a:xfrm>
          <a:prstGeom prst="rect">
            <a:avLst/>
          </a:prstGeom>
          <a:noFill/>
        </p:spPr>
      </p:pic>
      <p:pic>
        <p:nvPicPr>
          <p:cNvPr id="165898" name="Picture 10" descr="Небулайзеры: превращают жидкое лекарство в аэрозоль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4572008"/>
            <a:ext cx="2428892" cy="1881191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57158" y="4214818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FF"/>
                </a:solidFill>
                <a:latin typeface="+mn-lt"/>
              </a:rPr>
              <a:t>УЗ -ингалятор</a:t>
            </a:r>
            <a:endParaRPr lang="ru-RU" b="1" dirty="0">
              <a:solidFill>
                <a:srgbClr val="0000FF"/>
              </a:solidFill>
              <a:latin typeface="+mn-lt"/>
            </a:endParaRPr>
          </a:p>
        </p:txBody>
      </p:sp>
      <p:pic>
        <p:nvPicPr>
          <p:cNvPr id="165900" name="Picture 12" descr="Воздействие ультразвуком на точки аккупунктуры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57488" y="4572008"/>
            <a:ext cx="2857520" cy="1857388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857488" y="4214818"/>
            <a:ext cx="285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FF"/>
                </a:solidFill>
                <a:latin typeface="+mn-lt"/>
              </a:rPr>
              <a:t>УЗ- акупунктура</a:t>
            </a:r>
            <a:endParaRPr lang="ru-RU" b="1" dirty="0">
              <a:solidFill>
                <a:srgbClr val="0000FF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434" name="Picture 2" descr="http://www.rmj.ru/data/articles/Image/t16/n14/957-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00174"/>
            <a:ext cx="5676900" cy="490537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7158" y="357166"/>
            <a:ext cx="81439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u="sng" dirty="0" smtClean="0">
                <a:solidFill>
                  <a:srgbClr val="0000FF"/>
                </a:solidFill>
                <a:latin typeface="+mn-lt"/>
              </a:rPr>
              <a:t>УЗ </a:t>
            </a:r>
            <a:r>
              <a:rPr lang="ru-RU" sz="3200" b="1" u="sng" dirty="0" err="1" smtClean="0">
                <a:solidFill>
                  <a:srgbClr val="0000FF"/>
                </a:solidFill>
                <a:latin typeface="+mn-lt"/>
              </a:rPr>
              <a:t>остеосинтез</a:t>
            </a:r>
            <a:r>
              <a:rPr lang="ru-RU" sz="3200" dirty="0" err="1" smtClean="0">
                <a:solidFill>
                  <a:srgbClr val="0000FF"/>
                </a:solidFill>
                <a:latin typeface="+mn-lt"/>
              </a:rPr>
              <a:t>=</a:t>
            </a:r>
            <a:r>
              <a:rPr lang="ru-RU" sz="3200" dirty="0" smtClean="0">
                <a:solidFill>
                  <a:srgbClr val="0000FF"/>
                </a:solidFill>
                <a:latin typeface="+mn-lt"/>
              </a:rPr>
              <a:t> соединение поврежденных (сломанных) костей</a:t>
            </a:r>
            <a:endParaRPr lang="ru-RU" sz="3200" dirty="0">
              <a:solidFill>
                <a:srgbClr val="0000FF"/>
              </a:solidFill>
              <a:latin typeface="+mn-lt"/>
            </a:endParaRPr>
          </a:p>
        </p:txBody>
      </p:sp>
      <p:pic>
        <p:nvPicPr>
          <p:cNvPr id="4" name="Picture 6" descr="Фото Остеосинтез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1500174"/>
            <a:ext cx="2552699" cy="2457454"/>
          </a:xfrm>
          <a:prstGeom prst="rect">
            <a:avLst/>
          </a:prstGeom>
          <a:noFill/>
        </p:spPr>
      </p:pic>
      <p:pic>
        <p:nvPicPr>
          <p:cNvPr id="5" name="Picture 2" descr="Фото Остеосинтез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4286256"/>
            <a:ext cx="2571768" cy="2171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484" name="Picture 4" descr="Новые медицинские технолог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786190"/>
            <a:ext cx="2714644" cy="2714644"/>
          </a:xfrm>
          <a:prstGeom prst="rect">
            <a:avLst/>
          </a:prstGeom>
          <a:noFill/>
        </p:spPr>
      </p:pic>
      <p:pic>
        <p:nvPicPr>
          <p:cNvPr id="148486" name="Picture 6" descr="http://search.rg.ru/gallery/063be714__mai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57166"/>
            <a:ext cx="2381250" cy="2819401"/>
          </a:xfrm>
          <a:prstGeom prst="rect">
            <a:avLst/>
          </a:prstGeom>
          <a:noFill/>
        </p:spPr>
      </p:pic>
      <p:pic>
        <p:nvPicPr>
          <p:cNvPr id="148488" name="Picture 8" descr="http://www.contact-endoscopy.com/img/news/Lotu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357166"/>
            <a:ext cx="3776666" cy="6072230"/>
          </a:xfrm>
          <a:prstGeom prst="rect">
            <a:avLst/>
          </a:prstGeom>
          <a:noFill/>
        </p:spPr>
      </p:pic>
      <p:pic>
        <p:nvPicPr>
          <p:cNvPr id="148490" name="Picture 10" descr="http://www.legmed.ru/catalogue/data/img_m/RUS_ultracision_how_us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43174" y="357166"/>
            <a:ext cx="2357454" cy="2538416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357158" y="3357562"/>
            <a:ext cx="2571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  <a:latin typeface="+mn-lt"/>
              </a:rPr>
              <a:t>Частота </a:t>
            </a:r>
            <a:r>
              <a:rPr lang="ru-RU" sz="2000" b="1" dirty="0" smtClean="0">
                <a:solidFill>
                  <a:srgbClr val="0000FF"/>
                </a:solidFill>
                <a:latin typeface="+mn-lt"/>
              </a:rPr>
              <a:t>55 кГц</a:t>
            </a:r>
            <a:endParaRPr lang="ru-RU" sz="2000" b="1" dirty="0">
              <a:solidFill>
                <a:srgbClr val="0000FF"/>
              </a:solidFill>
              <a:latin typeface="+mn-lt"/>
            </a:endParaRPr>
          </a:p>
        </p:txBody>
      </p:sp>
      <p:pic>
        <p:nvPicPr>
          <p:cNvPr id="148494" name="Picture 14" descr="http://www.legmed.ru/catalogue/data/img_m/RUS03ultracision_gen04_crt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00364" y="3000372"/>
            <a:ext cx="2000264" cy="2790828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3000364" y="5715016"/>
            <a:ext cx="22145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FF"/>
                </a:solidFill>
                <a:latin typeface="+mn-lt"/>
              </a:rPr>
              <a:t>УЗ скальпель </a:t>
            </a:r>
            <a:r>
              <a:rPr lang="en-US" dirty="0" smtClean="0">
                <a:solidFill>
                  <a:srgbClr val="0000FF"/>
                </a:solidFill>
                <a:latin typeface="+mn-lt"/>
              </a:rPr>
              <a:t>HARMONIC</a:t>
            </a:r>
            <a:endParaRPr lang="ru-RU" dirty="0">
              <a:solidFill>
                <a:srgbClr val="0000FF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357166"/>
            <a:ext cx="8572560" cy="3046988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Физика</a:t>
            </a: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-</a:t>
            </a: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</a:rPr>
              <a:t> это </a:t>
            </a:r>
            <a:r>
              <a:rPr lang="ru-RU" sz="3200" u="sng" dirty="0" smtClean="0">
                <a:solidFill>
                  <a:schemeClr val="accent4">
                    <a:lumMod val="75000"/>
                  </a:schemeClr>
                </a:solidFill>
              </a:rPr>
              <a:t>наука</a:t>
            </a: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</a:rPr>
              <a:t>, </a:t>
            </a:r>
          </a:p>
          <a:p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</a:rPr>
              <a:t>Изучающая простейшие и </a:t>
            </a:r>
          </a:p>
          <a:p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</a:rPr>
              <a:t>наиболее</a:t>
            </a: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400" u="sng" dirty="0" smtClean="0">
                <a:solidFill>
                  <a:schemeClr val="accent4">
                    <a:lumMod val="75000"/>
                  </a:schemeClr>
                </a:solidFill>
              </a:rPr>
              <a:t>общие</a:t>
            </a:r>
            <a:r>
              <a:rPr lang="ru-RU" sz="3200" u="sng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количественные</a:t>
            </a:r>
            <a:r>
              <a:rPr lang="ru-RU" sz="3200" b="1" dirty="0" smtClean="0">
                <a:solidFill>
                  <a:srgbClr val="FF0000"/>
                </a:solidFill>
              </a:rPr>
              <a:t>! </a:t>
            </a: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</a:rPr>
              <a:t>закономерности </a:t>
            </a:r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</a:rPr>
              <a:t>явлений</a:t>
            </a: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3200" i="1" dirty="0" smtClean="0">
                <a:solidFill>
                  <a:srgbClr val="0000FF"/>
                </a:solidFill>
              </a:rPr>
              <a:t>природы, </a:t>
            </a: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</a:rPr>
              <a:t>свойства и строение материи и законы ее естествознания.</a:t>
            </a:r>
            <a:endParaRPr lang="ru-RU" sz="32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14810" y="3500438"/>
            <a:ext cx="4214842" cy="1877437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Биофизика </a:t>
            </a:r>
            <a:r>
              <a:rPr lang="ru-RU" sz="2400" u="sng" dirty="0" smtClean="0">
                <a:solidFill>
                  <a:srgbClr val="0000FF"/>
                </a:solidFill>
              </a:rPr>
              <a:t>–</a:t>
            </a:r>
            <a:r>
              <a:rPr lang="ru-RU" sz="2400" dirty="0" smtClean="0">
                <a:solidFill>
                  <a:srgbClr val="0000FF"/>
                </a:solidFill>
              </a:rPr>
              <a:t> один из самых </a:t>
            </a:r>
            <a:r>
              <a:rPr lang="ru-RU" sz="2400" i="1" dirty="0" smtClean="0">
                <a:solidFill>
                  <a:srgbClr val="0000FF"/>
                </a:solidFill>
              </a:rPr>
              <a:t>интересных</a:t>
            </a:r>
            <a:r>
              <a:rPr lang="ru-RU" sz="2400" dirty="0" smtClean="0">
                <a:solidFill>
                  <a:srgbClr val="0000FF"/>
                </a:solidFill>
              </a:rPr>
              <a:t> разделов физики. ( </a:t>
            </a:r>
            <a:r>
              <a:rPr lang="ru-RU" sz="2000" dirty="0" smtClean="0">
                <a:solidFill>
                  <a:srgbClr val="0000FF"/>
                </a:solidFill>
              </a:rPr>
              <a:t>от др. греч. </a:t>
            </a:r>
            <a:r>
              <a:rPr lang="ru-RU" sz="2000" b="1" dirty="0" smtClean="0">
                <a:solidFill>
                  <a:srgbClr val="0000FF"/>
                </a:solidFill>
              </a:rPr>
              <a:t>жизнь</a:t>
            </a:r>
            <a:r>
              <a:rPr lang="ru-RU" sz="2000" dirty="0" smtClean="0">
                <a:solidFill>
                  <a:srgbClr val="0000FF"/>
                </a:solidFill>
              </a:rPr>
              <a:t>, др. </a:t>
            </a:r>
            <a:r>
              <a:rPr lang="ru-RU" sz="2000" dirty="0" err="1" smtClean="0">
                <a:solidFill>
                  <a:srgbClr val="0000FF"/>
                </a:solidFill>
              </a:rPr>
              <a:t>греч.-</a:t>
            </a:r>
            <a:r>
              <a:rPr lang="ru-RU" sz="2000" b="1" dirty="0" err="1" smtClean="0">
                <a:solidFill>
                  <a:srgbClr val="0000FF"/>
                </a:solidFill>
              </a:rPr>
              <a:t>природа</a:t>
            </a:r>
            <a:r>
              <a:rPr lang="ru-RU" sz="2400" dirty="0" smtClean="0">
                <a:solidFill>
                  <a:srgbClr val="0000FF"/>
                </a:solidFill>
              </a:rPr>
              <a:t>) </a:t>
            </a:r>
            <a:endParaRPr lang="ru-RU" sz="2400" dirty="0">
              <a:solidFill>
                <a:srgbClr val="0000FF"/>
              </a:solidFill>
            </a:endParaRPr>
          </a:p>
        </p:txBody>
      </p:sp>
      <p:pic>
        <p:nvPicPr>
          <p:cNvPr id="249858" name="Picture 2" descr="C:\Documents and Settings\1\Мои документы\Мои рисунки\74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214818"/>
            <a:ext cx="1643073" cy="2286016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249860" name="Picture 4" descr="C:\Documents and Settings\1\Мои документы\Мои рисунки\atom.jpg"/>
          <p:cNvPicPr>
            <a:picLocks noChangeAspect="1" noChangeArrowheads="1"/>
          </p:cNvPicPr>
          <p:nvPr/>
        </p:nvPicPr>
        <p:blipFill>
          <a:blip r:embed="rId3"/>
          <a:srcRect l="4778" t="5777" r="2721" b="4222"/>
          <a:stretch>
            <a:fillRect/>
          </a:stretch>
        </p:blipFill>
        <p:spPr bwMode="auto">
          <a:xfrm>
            <a:off x="7143768" y="285728"/>
            <a:ext cx="1839529" cy="1789812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249861" name="Picture 5" descr="C:\Documents and Settings\1\Мои документы\Мои рисунки\Белок бактерии родопсин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72330" y="4786322"/>
            <a:ext cx="1866900" cy="1838325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5357818" y="5929330"/>
            <a:ext cx="1928826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i="1" dirty="0" smtClean="0"/>
              <a:t>Белок бактерии родопсин</a:t>
            </a:r>
            <a:endParaRPr lang="ru-RU" sz="1600" i="1" dirty="0"/>
          </a:p>
        </p:txBody>
      </p:sp>
      <p:pic>
        <p:nvPicPr>
          <p:cNvPr id="9" name="Picture 1" descr="C:\Documents and Settings\1\Мои документы\Мои рисунки\Ремизов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57422" y="4143380"/>
            <a:ext cx="1571636" cy="2322268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857224" y="3786190"/>
            <a:ext cx="2643206" cy="785818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57158" y="357166"/>
            <a:ext cx="8501122" cy="1631216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2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</p:spPr>
        <p:txBody>
          <a:bodyPr wrap="square">
            <a:spAutoFit/>
          </a:bodyPr>
          <a:lstStyle/>
          <a:p>
            <a:r>
              <a:rPr lang="ru-RU" sz="2800" b="1" i="1" u="sng" dirty="0" smtClean="0">
                <a:solidFill>
                  <a:srgbClr val="0000FF"/>
                </a:solidFill>
              </a:rPr>
              <a:t>Биофизика </a:t>
            </a:r>
            <a:r>
              <a:rPr lang="ru-RU" sz="2800" b="1" i="1" dirty="0" smtClean="0">
                <a:solidFill>
                  <a:srgbClr val="0000FF"/>
                </a:solidFill>
              </a:rPr>
              <a:t>- </a:t>
            </a:r>
            <a:r>
              <a:rPr lang="ru-RU" sz="2400" b="1" i="1" dirty="0" smtClean="0">
                <a:solidFill>
                  <a:srgbClr val="0000FF"/>
                </a:solidFill>
              </a:rPr>
              <a:t>это физика живых систем на различных уровнях организации: молекулярном, мембранном, клеточном, органном, популяционном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1928802"/>
            <a:ext cx="8572560" cy="1323439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75000"/>
                  <a:tint val="66000"/>
                  <a:satMod val="160000"/>
                </a:schemeClr>
              </a:gs>
              <a:gs pos="50000">
                <a:schemeClr val="accent2">
                  <a:lumMod val="75000"/>
                  <a:tint val="44500"/>
                  <a:satMod val="160000"/>
                </a:schemeClr>
              </a:gs>
              <a:gs pos="100000">
                <a:schemeClr val="accent2">
                  <a:lumMod val="75000"/>
                  <a:tint val="23500"/>
                  <a:satMod val="160000"/>
                </a:schemeClr>
              </a:gs>
            </a:gsLst>
            <a:lin ang="13500000" scaled="1"/>
            <a:tileRect/>
          </a:gradFill>
        </p:spPr>
        <p:txBody>
          <a:bodyPr wrap="square">
            <a:spAutoFit/>
          </a:bodyPr>
          <a:lstStyle/>
          <a:p>
            <a:r>
              <a:rPr lang="ru-RU" sz="2000" b="1" i="1" u="sng" dirty="0" smtClean="0">
                <a:solidFill>
                  <a:srgbClr val="0000FF"/>
                </a:solidFill>
              </a:rPr>
              <a:t>Задача биофизики:</a:t>
            </a:r>
          </a:p>
          <a:p>
            <a:r>
              <a:rPr lang="ru-RU" sz="2000" dirty="0" smtClean="0">
                <a:solidFill>
                  <a:srgbClr val="0000FF"/>
                </a:solidFill>
              </a:rPr>
              <a:t>Исследование </a:t>
            </a:r>
            <a:r>
              <a:rPr lang="ru-RU" sz="2000" b="1" i="1" dirty="0" smtClean="0">
                <a:solidFill>
                  <a:srgbClr val="0000FF"/>
                </a:solidFill>
              </a:rPr>
              <a:t>биологических</a:t>
            </a:r>
            <a:r>
              <a:rPr lang="ru-RU" sz="2000" dirty="0" smtClean="0">
                <a:solidFill>
                  <a:srgbClr val="0000FF"/>
                </a:solidFill>
              </a:rPr>
              <a:t> процессов со стороны </a:t>
            </a:r>
            <a:r>
              <a:rPr lang="ru-RU" sz="2000" b="1" i="1" dirty="0" smtClean="0">
                <a:solidFill>
                  <a:srgbClr val="0000FF"/>
                </a:solidFill>
              </a:rPr>
              <a:t>физики</a:t>
            </a:r>
            <a:r>
              <a:rPr lang="ru-RU" sz="2000" dirty="0" smtClean="0">
                <a:solidFill>
                  <a:srgbClr val="0000FF"/>
                </a:solidFill>
              </a:rPr>
              <a:t> и изучение </a:t>
            </a:r>
            <a:r>
              <a:rPr lang="ru-RU" sz="2000" b="1" i="1" dirty="0" smtClean="0">
                <a:solidFill>
                  <a:srgbClr val="0000FF"/>
                </a:solidFill>
              </a:rPr>
              <a:t>физических</a:t>
            </a:r>
            <a:r>
              <a:rPr lang="ru-RU" sz="2000" dirty="0" smtClean="0">
                <a:solidFill>
                  <a:srgbClr val="0000FF"/>
                </a:solidFill>
              </a:rPr>
              <a:t> процессов в </a:t>
            </a:r>
            <a:r>
              <a:rPr lang="ru-RU" sz="2000" b="1" i="1" dirty="0" smtClean="0">
                <a:solidFill>
                  <a:srgbClr val="0000FF"/>
                </a:solidFill>
              </a:rPr>
              <a:t>биологических</a:t>
            </a:r>
            <a:r>
              <a:rPr lang="ru-RU" sz="2000" dirty="0" smtClean="0">
                <a:solidFill>
                  <a:srgbClr val="0000FF"/>
                </a:solidFill>
              </a:rPr>
              <a:t> явлениях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85786" y="3857628"/>
            <a:ext cx="292895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b="1" dirty="0" smtClean="0"/>
              <a:t>    Особенности</a:t>
            </a:r>
          </a:p>
          <a:p>
            <a:r>
              <a:rPr lang="ru-RU" b="1" dirty="0" smtClean="0"/>
              <a:t>         курса</a:t>
            </a:r>
            <a:r>
              <a:rPr lang="en-US" b="1" dirty="0" smtClean="0"/>
              <a:t> </a:t>
            </a:r>
            <a:r>
              <a:rPr lang="ru-RU" b="1" dirty="0" smtClean="0"/>
              <a:t>б</a:t>
            </a:r>
            <a:r>
              <a:rPr lang="en-US" b="1" dirty="0" smtClean="0"/>
              <a:t>/</a:t>
            </a:r>
            <a:r>
              <a:rPr lang="ru-RU" b="1" dirty="0" err="1" smtClean="0"/>
              <a:t>ф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85720" y="4786322"/>
            <a:ext cx="4286280" cy="1015663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2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2">
                  <a:lumMod val="40000"/>
                  <a:lumOff val="60000"/>
                  <a:tint val="23500"/>
                  <a:satMod val="160000"/>
                </a:schemeClr>
              </a:gs>
            </a:gsLst>
            <a:lin ang="13500000" scaled="1"/>
            <a:tileRect/>
          </a:gradFill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00FF"/>
                </a:solidFill>
              </a:rPr>
              <a:t>Нет четкого определения</a:t>
            </a:r>
            <a:r>
              <a:rPr lang="en-US" sz="2000" dirty="0" smtClean="0">
                <a:solidFill>
                  <a:srgbClr val="0000FF"/>
                </a:solidFill>
              </a:rPr>
              <a:t> </a:t>
            </a:r>
            <a:r>
              <a:rPr lang="ru-RU" sz="2000" dirty="0" smtClean="0">
                <a:solidFill>
                  <a:srgbClr val="0000FF"/>
                </a:solidFill>
              </a:rPr>
              <a:t>биофизики,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00FF"/>
                </a:solidFill>
              </a:rPr>
              <a:t> </a:t>
            </a:r>
            <a:r>
              <a:rPr lang="ru-RU" sz="2000" b="1" i="1" dirty="0" smtClean="0">
                <a:solidFill>
                  <a:srgbClr val="0000FF"/>
                </a:solidFill>
              </a:rPr>
              <a:t>Нет дня рождения</a:t>
            </a:r>
            <a:endParaRPr lang="ru-RU" sz="2000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285720" y="5786454"/>
            <a:ext cx="4357718" cy="707886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00FF"/>
                </a:solidFill>
              </a:rPr>
              <a:t>Предмет и задачи по-разному</a:t>
            </a:r>
          </a:p>
          <a:p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9" name="Oval 12"/>
          <p:cNvSpPr>
            <a:spLocks noChangeArrowheads="1"/>
          </p:cNvSpPr>
          <p:nvPr/>
        </p:nvSpPr>
        <p:spPr bwMode="auto">
          <a:xfrm>
            <a:off x="5929322" y="4857760"/>
            <a:ext cx="2093907" cy="938210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2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</a:rPr>
              <a:t>Биофизика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10" name="Oval 14"/>
          <p:cNvSpPr>
            <a:spLocks noChangeArrowheads="1"/>
          </p:cNvSpPr>
          <p:nvPr/>
        </p:nvSpPr>
        <p:spPr bwMode="auto">
          <a:xfrm>
            <a:off x="5429256" y="3857628"/>
            <a:ext cx="1301746" cy="577849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2">
                  <a:lumMod val="60000"/>
                  <a:lumOff val="40000"/>
                  <a:tint val="23500"/>
                  <a:satMod val="160000"/>
                </a:schemeClr>
              </a:gs>
            </a:gsLst>
            <a:lin ang="18900000" scaled="1"/>
            <a:tileRect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</a:rPr>
              <a:t>Химия</a:t>
            </a:r>
            <a:endParaRPr lang="ru-RU" sz="2000" b="1" dirty="0">
              <a:solidFill>
                <a:srgbClr val="0000FF"/>
              </a:solidFill>
            </a:endParaRPr>
          </a:p>
        </p:txBody>
      </p:sp>
      <p:sp>
        <p:nvSpPr>
          <p:cNvPr id="11" name="Стрелка вниз 10"/>
          <p:cNvSpPr/>
          <p:nvPr/>
        </p:nvSpPr>
        <p:spPr>
          <a:xfrm rot="19800452">
            <a:off x="6307315" y="4404423"/>
            <a:ext cx="186892" cy="500066"/>
          </a:xfrm>
          <a:prstGeom prst="downArrow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Oval 13"/>
          <p:cNvSpPr>
            <a:spLocks noChangeArrowheads="1"/>
          </p:cNvSpPr>
          <p:nvPr/>
        </p:nvSpPr>
        <p:spPr bwMode="auto">
          <a:xfrm>
            <a:off x="7000892" y="3857628"/>
            <a:ext cx="1301746" cy="434973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</a:rPr>
              <a:t>Физика</a:t>
            </a:r>
            <a:endParaRPr lang="ru-RU" sz="2000" b="1" dirty="0">
              <a:solidFill>
                <a:srgbClr val="0000FF"/>
              </a:solidFill>
            </a:endParaRPr>
          </a:p>
        </p:txBody>
      </p:sp>
      <p:sp>
        <p:nvSpPr>
          <p:cNvPr id="13" name="Стрелка вниз 12"/>
          <p:cNvSpPr/>
          <p:nvPr/>
        </p:nvSpPr>
        <p:spPr>
          <a:xfrm rot="2075067">
            <a:off x="7549735" y="4254999"/>
            <a:ext cx="110840" cy="709791"/>
          </a:xfrm>
          <a:prstGeom prst="downArrow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Oval 16"/>
          <p:cNvSpPr>
            <a:spLocks noChangeArrowheads="1"/>
          </p:cNvSpPr>
          <p:nvPr/>
        </p:nvSpPr>
        <p:spPr bwMode="auto">
          <a:xfrm>
            <a:off x="4714876" y="5929330"/>
            <a:ext cx="1873249" cy="506411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</a:rPr>
              <a:t>Математика</a:t>
            </a:r>
            <a:endParaRPr lang="ru-RU" sz="2000" b="1" dirty="0">
              <a:solidFill>
                <a:srgbClr val="0000FF"/>
              </a:solidFill>
            </a:endParaRPr>
          </a:p>
        </p:txBody>
      </p:sp>
      <p:sp>
        <p:nvSpPr>
          <p:cNvPr id="15" name="Oval 15"/>
          <p:cNvSpPr>
            <a:spLocks noChangeArrowheads="1"/>
          </p:cNvSpPr>
          <p:nvPr/>
        </p:nvSpPr>
        <p:spPr bwMode="auto">
          <a:xfrm>
            <a:off x="7072330" y="5929330"/>
            <a:ext cx="1587498" cy="506411"/>
          </a:xfrm>
          <a:prstGeom prst="ellipse">
            <a:avLst/>
          </a:prstGeom>
          <a:blipFill>
            <a:blip r:embed="rId4"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</a:rPr>
              <a:t>Биология</a:t>
            </a:r>
            <a:endParaRPr lang="ru-RU" sz="2000" b="1" dirty="0">
              <a:solidFill>
                <a:srgbClr val="0000FF"/>
              </a:solidFill>
            </a:endParaRPr>
          </a:p>
        </p:txBody>
      </p:sp>
      <p:sp>
        <p:nvSpPr>
          <p:cNvPr id="16" name="Стрелка вниз 15"/>
          <p:cNvSpPr/>
          <p:nvPr/>
        </p:nvSpPr>
        <p:spPr>
          <a:xfrm rot="12595559">
            <a:off x="6184465" y="5598802"/>
            <a:ext cx="143472" cy="377120"/>
          </a:xfrm>
          <a:prstGeom prst="downArrow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 rot="8405715">
            <a:off x="7583853" y="5686561"/>
            <a:ext cx="155944" cy="315050"/>
          </a:xfrm>
          <a:prstGeom prst="downArrow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57158" y="3286124"/>
            <a:ext cx="8501122" cy="4308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200" b="1" i="1" dirty="0" smtClean="0">
                <a:solidFill>
                  <a:srgbClr val="0000FF"/>
                </a:solidFill>
              </a:rPr>
              <a:t>Биофизика- </a:t>
            </a:r>
            <a:r>
              <a:rPr lang="ru-RU" sz="2000" b="1" i="1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это</a:t>
            </a:r>
            <a:r>
              <a:rPr lang="ru-RU" sz="2000" b="1" i="1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наука, возникшая на базе взаимодействия: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85728"/>
            <a:ext cx="8572560" cy="658641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rgbClr val="0000FF"/>
                </a:solidFill>
              </a:rPr>
              <a:t>Классификация общего курса биофизики:</a:t>
            </a:r>
          </a:p>
          <a:p>
            <a:pPr>
              <a:buFont typeface="Arial" pitchFamily="34" charset="0"/>
              <a:buChar char="•"/>
            </a:pPr>
            <a:r>
              <a:rPr lang="ru-RU" sz="2000" b="1" i="1" dirty="0" smtClean="0">
                <a:solidFill>
                  <a:srgbClr val="0000FF"/>
                </a:solidFill>
              </a:rPr>
              <a:t>Теоретическая </a:t>
            </a:r>
            <a:r>
              <a:rPr lang="ru-RU" sz="2000" dirty="0" smtClean="0">
                <a:solidFill>
                  <a:srgbClr val="0000FF"/>
                </a:solidFill>
              </a:rPr>
              <a:t>биофизика;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Биофизика </a:t>
            </a:r>
            <a:r>
              <a:rPr lang="ru-RU" sz="2000" b="1" i="1" dirty="0" smtClean="0"/>
              <a:t>сложных систем</a:t>
            </a:r>
            <a:r>
              <a:rPr lang="ru-RU" sz="2000" dirty="0" smtClean="0"/>
              <a:t>;</a:t>
            </a:r>
          </a:p>
          <a:p>
            <a:pPr>
              <a:buFont typeface="Arial" pitchFamily="34" charset="0"/>
              <a:buChar char="•"/>
            </a:pPr>
            <a:r>
              <a:rPr lang="ru-RU" sz="2000" b="1" i="1" dirty="0" smtClean="0">
                <a:solidFill>
                  <a:srgbClr val="0000FF"/>
                </a:solidFill>
              </a:rPr>
              <a:t>ТД </a:t>
            </a:r>
            <a:r>
              <a:rPr lang="ru-RU" sz="2000" dirty="0" smtClean="0">
                <a:solidFill>
                  <a:srgbClr val="0000FF"/>
                </a:solidFill>
              </a:rPr>
              <a:t>биологических процессов – </a:t>
            </a:r>
            <a:r>
              <a:rPr lang="ru-RU" sz="2000" i="1" dirty="0" smtClean="0">
                <a:solidFill>
                  <a:srgbClr val="0000FF"/>
                </a:solidFill>
              </a:rPr>
              <a:t>преобразование энергии </a:t>
            </a:r>
            <a:r>
              <a:rPr lang="ru-RU" sz="2000" dirty="0" smtClean="0">
                <a:solidFill>
                  <a:srgbClr val="0000FF"/>
                </a:solidFill>
              </a:rPr>
              <a:t>в живых структурах;</a:t>
            </a:r>
          </a:p>
          <a:p>
            <a:pPr>
              <a:buFont typeface="Arial" pitchFamily="34" charset="0"/>
              <a:buChar char="•"/>
            </a:pPr>
            <a:r>
              <a:rPr lang="ru-RU" sz="2000" b="1" i="1" dirty="0" smtClean="0"/>
              <a:t>Молекулярная </a:t>
            </a:r>
            <a:r>
              <a:rPr lang="ru-RU" sz="2000" dirty="0" smtClean="0"/>
              <a:t>биофизика;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00FF"/>
                </a:solidFill>
              </a:rPr>
              <a:t> Биофизика </a:t>
            </a:r>
            <a:r>
              <a:rPr lang="ru-RU" sz="2000" b="1" i="1" dirty="0" smtClean="0">
                <a:solidFill>
                  <a:srgbClr val="0000FF"/>
                </a:solidFill>
              </a:rPr>
              <a:t>клеточных процессов</a:t>
            </a:r>
            <a:r>
              <a:rPr lang="ru-RU" sz="2000" dirty="0" smtClean="0">
                <a:solidFill>
                  <a:srgbClr val="0000FF"/>
                </a:solidFill>
              </a:rPr>
              <a:t>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00FF"/>
                </a:solidFill>
              </a:rPr>
              <a:t>Биофизика </a:t>
            </a:r>
            <a:r>
              <a:rPr lang="ru-RU" sz="2000" b="1" i="1" dirty="0" smtClean="0">
                <a:solidFill>
                  <a:srgbClr val="0000FF"/>
                </a:solidFill>
              </a:rPr>
              <a:t>мембранных процессов</a:t>
            </a:r>
            <a:r>
              <a:rPr lang="ru-RU" sz="2000" dirty="0" smtClean="0">
                <a:solidFill>
                  <a:srgbClr val="0000FF"/>
                </a:solidFill>
              </a:rPr>
              <a:t>: </a:t>
            </a:r>
            <a:r>
              <a:rPr lang="ru-RU" sz="2000" i="1" dirty="0" smtClean="0">
                <a:solidFill>
                  <a:srgbClr val="0000FF"/>
                </a:solidFill>
              </a:rPr>
              <a:t>свойства БМ;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00FF"/>
                </a:solidFill>
              </a:rPr>
              <a:t>Биофизика </a:t>
            </a:r>
            <a:r>
              <a:rPr lang="ru-RU" sz="2000" b="1" i="1" dirty="0" smtClean="0">
                <a:solidFill>
                  <a:srgbClr val="0000FF"/>
                </a:solidFill>
              </a:rPr>
              <a:t>фотобиологических процессов- </a:t>
            </a:r>
            <a:r>
              <a:rPr lang="ru-RU" sz="2000" dirty="0" smtClean="0">
                <a:solidFill>
                  <a:srgbClr val="0000FF"/>
                </a:solidFill>
              </a:rPr>
              <a:t>воздействие </a:t>
            </a:r>
            <a:r>
              <a:rPr lang="ru-RU" sz="2000" i="1" dirty="0" smtClean="0">
                <a:solidFill>
                  <a:srgbClr val="0000FF"/>
                </a:solidFill>
              </a:rPr>
              <a:t>внешних источников све</a:t>
            </a:r>
            <a:r>
              <a:rPr lang="ru-RU" sz="2000" dirty="0" smtClean="0">
                <a:solidFill>
                  <a:srgbClr val="0000FF"/>
                </a:solidFill>
              </a:rPr>
              <a:t>та на живые системы;</a:t>
            </a:r>
          </a:p>
          <a:p>
            <a:pPr>
              <a:buFont typeface="Arial" pitchFamily="34" charset="0"/>
              <a:buChar char="•"/>
            </a:pPr>
            <a:r>
              <a:rPr lang="ru-RU" sz="2000" b="1" i="1" dirty="0" smtClean="0">
                <a:solidFill>
                  <a:srgbClr val="0000FF"/>
                </a:solidFill>
              </a:rPr>
              <a:t>Радиационная </a:t>
            </a:r>
            <a:r>
              <a:rPr lang="ru-RU" sz="2000" dirty="0" smtClean="0">
                <a:solidFill>
                  <a:srgbClr val="0000FF"/>
                </a:solidFill>
              </a:rPr>
              <a:t>биофизика – </a:t>
            </a:r>
            <a:r>
              <a:rPr lang="ru-RU" sz="2000" i="1" dirty="0" smtClean="0">
                <a:solidFill>
                  <a:srgbClr val="0000FF"/>
                </a:solidFill>
              </a:rPr>
              <a:t>влияние ИИ </a:t>
            </a:r>
            <a:r>
              <a:rPr lang="ru-RU" sz="2000" dirty="0" smtClean="0">
                <a:solidFill>
                  <a:srgbClr val="0000FF"/>
                </a:solidFill>
              </a:rPr>
              <a:t>на организм;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00FF"/>
                </a:solidFill>
              </a:rPr>
              <a:t> </a:t>
            </a:r>
            <a:r>
              <a:rPr lang="ru-RU" sz="2000" b="1" i="1" dirty="0" smtClean="0">
                <a:solidFill>
                  <a:srgbClr val="0000FF"/>
                </a:solidFill>
              </a:rPr>
              <a:t>Математическая</a:t>
            </a:r>
            <a:r>
              <a:rPr lang="ru-RU" sz="2000" dirty="0" smtClean="0">
                <a:solidFill>
                  <a:srgbClr val="0000FF"/>
                </a:solidFill>
              </a:rPr>
              <a:t> биофизика;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00FF"/>
                </a:solidFill>
              </a:rPr>
              <a:t> </a:t>
            </a:r>
            <a:r>
              <a:rPr lang="ru-RU" sz="2000" b="1" i="1" dirty="0" smtClean="0">
                <a:solidFill>
                  <a:srgbClr val="0000FF"/>
                </a:solidFill>
              </a:rPr>
              <a:t>Прикладная</a:t>
            </a:r>
            <a:r>
              <a:rPr lang="ru-RU" sz="2000" dirty="0" smtClean="0">
                <a:solidFill>
                  <a:srgbClr val="0000FF"/>
                </a:solidFill>
              </a:rPr>
              <a:t> биофизика; 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00FF"/>
                </a:solidFill>
              </a:rPr>
              <a:t> </a:t>
            </a:r>
            <a:r>
              <a:rPr lang="ru-RU" sz="2000" b="1" i="1" dirty="0" err="1" smtClean="0">
                <a:solidFill>
                  <a:srgbClr val="0000FF"/>
                </a:solidFill>
              </a:rPr>
              <a:t>Биоинформатика</a:t>
            </a:r>
            <a:r>
              <a:rPr lang="ru-RU" sz="2000" b="1" i="1" dirty="0" smtClean="0">
                <a:solidFill>
                  <a:srgbClr val="0000FF"/>
                </a:solidFill>
              </a:rPr>
              <a:t>;</a:t>
            </a:r>
            <a:r>
              <a:rPr lang="ru-RU" sz="2000" dirty="0" smtClean="0">
                <a:solidFill>
                  <a:srgbClr val="0000FF"/>
                </a:solidFill>
              </a:rPr>
              <a:t> </a:t>
            </a:r>
          </a:p>
          <a:p>
            <a:pPr>
              <a:buFont typeface="Arial" pitchFamily="34" charset="0"/>
              <a:buChar char="•"/>
            </a:pPr>
            <a:r>
              <a:rPr lang="ru-RU" sz="2000" b="1" i="1" dirty="0" smtClean="0">
                <a:solidFill>
                  <a:srgbClr val="0000FF"/>
                </a:solidFill>
              </a:rPr>
              <a:t>Биометрия;</a:t>
            </a:r>
          </a:p>
          <a:p>
            <a:pPr>
              <a:buFont typeface="Arial" pitchFamily="34" charset="0"/>
              <a:buChar char="•"/>
            </a:pPr>
            <a:r>
              <a:rPr lang="ru-RU" sz="2000" b="1" i="1" dirty="0" smtClean="0">
                <a:solidFill>
                  <a:srgbClr val="0000FF"/>
                </a:solidFill>
              </a:rPr>
              <a:t>Биомеханика</a:t>
            </a:r>
            <a:r>
              <a:rPr lang="ru-RU" sz="2000" dirty="0" smtClean="0">
                <a:solidFill>
                  <a:srgbClr val="0000FF"/>
                </a:solidFill>
              </a:rPr>
              <a:t>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00FF"/>
                </a:solidFill>
              </a:rPr>
              <a:t>Биофизика </a:t>
            </a:r>
            <a:r>
              <a:rPr lang="ru-RU" sz="2000" b="1" i="1" dirty="0" smtClean="0">
                <a:solidFill>
                  <a:srgbClr val="0000FF"/>
                </a:solidFill>
              </a:rPr>
              <a:t>индивидуального </a:t>
            </a:r>
            <a:r>
              <a:rPr lang="ru-RU" b="1" i="1" dirty="0" smtClean="0">
                <a:solidFill>
                  <a:srgbClr val="0000FF"/>
                </a:solidFill>
              </a:rPr>
              <a:t>развития</a:t>
            </a:r>
            <a:r>
              <a:rPr lang="ru-RU" dirty="0" smtClean="0">
                <a:solidFill>
                  <a:srgbClr val="0000FF"/>
                </a:solidFill>
              </a:rPr>
              <a:t>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00FF"/>
                </a:solidFill>
              </a:rPr>
              <a:t> </a:t>
            </a:r>
            <a:r>
              <a:rPr lang="ru-RU" sz="2000" b="1" i="1" dirty="0" smtClean="0">
                <a:solidFill>
                  <a:srgbClr val="0000FF"/>
                </a:solidFill>
              </a:rPr>
              <a:t>Медицинская</a:t>
            </a:r>
            <a:r>
              <a:rPr lang="ru-RU" sz="2000" dirty="0" smtClean="0">
                <a:solidFill>
                  <a:srgbClr val="0000FF"/>
                </a:solidFill>
              </a:rPr>
              <a:t> биофизика;</a:t>
            </a:r>
          </a:p>
          <a:p>
            <a:pPr>
              <a:buFont typeface="Arial" pitchFamily="34" charset="0"/>
              <a:buChar char="•"/>
            </a:pPr>
            <a:r>
              <a:rPr lang="ru-RU" sz="2000" b="1" i="1" dirty="0" smtClean="0">
                <a:solidFill>
                  <a:srgbClr val="0000FF"/>
                </a:solidFill>
              </a:rPr>
              <a:t>Экологическая</a:t>
            </a:r>
            <a:r>
              <a:rPr lang="ru-RU" sz="2000" dirty="0" smtClean="0">
                <a:solidFill>
                  <a:srgbClr val="0000FF"/>
                </a:solidFill>
              </a:rPr>
              <a:t> биофизика </a:t>
            </a:r>
            <a:br>
              <a:rPr lang="ru-RU" sz="2000" dirty="0" smtClean="0">
                <a:solidFill>
                  <a:srgbClr val="0000FF"/>
                </a:solidFill>
              </a:rPr>
            </a:br>
            <a:endParaRPr lang="ru-RU" sz="2000" dirty="0" smtClean="0">
              <a:solidFill>
                <a:srgbClr val="0000FF"/>
              </a:solidFill>
            </a:endParaRPr>
          </a:p>
          <a:p>
            <a:pPr>
              <a:buFont typeface="Arial" pitchFamily="34" charset="0"/>
              <a:buChar char="•"/>
            </a:pP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5043</TotalTime>
  <Words>2769</Words>
  <Application>Microsoft Office PowerPoint</Application>
  <PresentationFormat>Экран (4:3)</PresentationFormat>
  <Paragraphs>613</Paragraphs>
  <Slides>69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69</vt:i4>
      </vt:variant>
    </vt:vector>
  </HeadingPairs>
  <TitlesOfParts>
    <vt:vector size="71" baseType="lpstr">
      <vt:lpstr>Аспект</vt:lpstr>
      <vt:lpstr>Формула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Denis</dc:creator>
  <cp:lastModifiedBy>2</cp:lastModifiedBy>
  <cp:revision>551</cp:revision>
  <dcterms:created xsi:type="dcterms:W3CDTF">2010-10-26T08:41:21Z</dcterms:created>
  <dcterms:modified xsi:type="dcterms:W3CDTF">2012-03-04T15:37:23Z</dcterms:modified>
</cp:coreProperties>
</file>