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339" r:id="rId22"/>
    <p:sldId id="279" r:id="rId23"/>
    <p:sldId id="280" r:id="rId24"/>
    <p:sldId id="281" r:id="rId25"/>
    <p:sldId id="282" r:id="rId26"/>
    <p:sldId id="283" r:id="rId27"/>
    <p:sldId id="284" r:id="rId28"/>
    <p:sldId id="340" r:id="rId29"/>
    <p:sldId id="341" r:id="rId30"/>
    <p:sldId id="342" r:id="rId31"/>
    <p:sldId id="285" r:id="rId32"/>
    <p:sldId id="286" r:id="rId33"/>
    <p:sldId id="287" r:id="rId34"/>
    <p:sldId id="288" r:id="rId35"/>
    <p:sldId id="289" r:id="rId36"/>
    <p:sldId id="343" r:id="rId37"/>
    <p:sldId id="290" r:id="rId38"/>
    <p:sldId id="291" r:id="rId39"/>
    <p:sldId id="292" r:id="rId40"/>
    <p:sldId id="293" r:id="rId41"/>
    <p:sldId id="294" r:id="rId42"/>
    <p:sldId id="331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33" r:id="rId59"/>
    <p:sldId id="334" r:id="rId60"/>
    <p:sldId id="335" r:id="rId61"/>
    <p:sldId id="336" r:id="rId62"/>
    <p:sldId id="337" r:id="rId63"/>
    <p:sldId id="345" r:id="rId64"/>
    <p:sldId id="346" r:id="rId65"/>
    <p:sldId id="347" r:id="rId66"/>
    <p:sldId id="348" r:id="rId67"/>
    <p:sldId id="349" r:id="rId68"/>
    <p:sldId id="338" r:id="rId69"/>
    <p:sldId id="310" r:id="rId70"/>
    <p:sldId id="350" r:id="rId71"/>
    <p:sldId id="311" r:id="rId72"/>
    <p:sldId id="313" r:id="rId73"/>
    <p:sldId id="351" r:id="rId74"/>
    <p:sldId id="352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jpe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53.jpeg"/><Relationship Id="rId4" Type="http://schemas.openxmlformats.org/officeDocument/2006/relationships/image" Target="../media/image10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wmf"/><Relationship Id="rId1" Type="http://schemas.openxmlformats.org/officeDocument/2006/relationships/image" Target="../media/image118.jpe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image" Target="../media/image53.jpeg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wmf"/><Relationship Id="rId1" Type="http://schemas.openxmlformats.org/officeDocument/2006/relationships/image" Target="../media/image53.jpeg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18.jpeg"/><Relationship Id="rId4" Type="http://schemas.openxmlformats.org/officeDocument/2006/relationships/image" Target="../media/image14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18.jpe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3.jpe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jpe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5.wmf"/><Relationship Id="rId1" Type="http://schemas.openxmlformats.org/officeDocument/2006/relationships/image" Target="../media/image53.jpe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53.jpeg"/><Relationship Id="rId5" Type="http://schemas.openxmlformats.org/officeDocument/2006/relationships/image" Target="../media/image85.wmf"/><Relationship Id="rId4" Type="http://schemas.openxmlformats.org/officeDocument/2006/relationships/image" Target="../media/image8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53.jpeg"/><Relationship Id="rId1" Type="http://schemas.openxmlformats.org/officeDocument/2006/relationships/image" Target="../media/image91.wmf"/><Relationship Id="rId5" Type="http://schemas.openxmlformats.org/officeDocument/2006/relationships/image" Target="../media/image93.wmf"/><Relationship Id="rId4" Type="http://schemas.openxmlformats.org/officeDocument/2006/relationships/image" Target="../media/image9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08.05.2023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g.su/images/5/57/Luigi_Galvani.jpg" TargetMode="External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9.jpeg"/><Relationship Id="rId7" Type="http://schemas.openxmlformats.org/officeDocument/2006/relationships/image" Target="../media/image40.jpeg"/><Relationship Id="rId2" Type="http://schemas.openxmlformats.org/officeDocument/2006/relationships/hyperlink" Target="http://www.google.ru/imgres?imgurl=http://bourabai.narod.ru/helmholtz/img/helmholtz.jpg&amp;imgrefurl=http://bourabai.narod.ru/helmholtz/forces.htm&amp;h=584&amp;w=391&amp;sz=46&amp;tbnid=GSSowl19_kAT2M:&amp;tbnh=274&amp;tbnw=184&amp;prev=/images?q=%D1%84%D0%BE%D1%82%D0%BE++%D0%93%D0%B5%D0%BB%D1%8C%D0%BC%D0%B3%D0%BE%D0%BB%D1%8C%D1%86&amp;zoom=1&amp;q=%D1%84%D0%BE%D1%82%D0%BE++%D0%93%D0%B5%D0%BB%D1%8C%D0%BC%D0%B3%D0%BE%D0%BB%D1%8C%D1%86&amp;hl=ru&amp;usg=__-4M6p5clXSB-YpE-szbLDs3allU=&amp;sa=X&amp;ei=dKDlTLLaJ8KSOq-ilNsK&amp;sqi=2&amp;ved=0CBoQ9QEwA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science.wikia.com/wiki/%D0%A4%D0%B0%D0%B9%D0%BB:Kletka_settshatki_RGC_.jpg" TargetMode="External"/><Relationship Id="rId5" Type="http://schemas.openxmlformats.org/officeDocument/2006/relationships/hyperlink" Target="http://www.google.ru/imgres?imgurl=http://www.hrono.ru/biograf/bio_d/dekart_rene.jpg&amp;imgrefurl=http://www.hrono.ru/biograf/bio_d/dekart.html&amp;h=420&amp;w=334&amp;sz=23&amp;tbnid=ecgHYPsr9ipyqM:&amp;tbnh=252&amp;tbnw=200&amp;prev=/images?q=%D1%84%D0%BE%D1%82%D0%BE+%D0%94%D0%B5%D0%BA%D0%B0%D1%80%D1%82&amp;zoom=1&amp;q=%D1%84%D0%BE%D1%82%D0%BE+%D0%94%D0%B5%D0%BA%D0%B0%D1%80%D1%82&amp;hl=ru&amp;usg=__GbafImk0fMXDNqJ19eqhfizAbwA=&amp;sa=X&amp;ei=TqHlTIr3Cc6UOrOSqMsM&amp;sqi=2&amp;ved=0CBoQ9QEwAA" TargetMode="External"/><Relationship Id="rId10" Type="http://schemas.openxmlformats.org/officeDocument/2006/relationships/hyperlink" Target="http://www.google.ru/imgres?imgurl=http://bourabai.narod.ru/helmholtz/img/helmholtz.jpg&amp;imgrefurl=http://bourabai.narod.ru/helmholtz/forces.htm&amp;h=584&amp;w=391&amp;sz=46&amp;tbnid=GSSowl19_kAT2M:&amp;tbnh=274&amp;tbnw=184&amp;prev=/images?q=%D1%84%D0%BE%D1%82%D0%BE+%D0%93%D0%B5%D0%BB%D1%8C%D0%BC%D0%B3%D0%BE%D0%BB%D1%8C%D1%86&amp;zoom=1&amp;q=%D1%84%D0%BE%D1%82%D0%BE+%D0%93%D0%B5%D0%BB%D1%8C%D0%BC%D0%B3%D0%BE%D0%BB%D1%8C%D1%86&amp;hl=ru&amp;usg=__9FqLs_hODR7kD2UpHRol-acrLxM=&amp;sa=X&amp;ei=aqblTOWOA4iCOsm_ybcM&amp;sqi=2&amp;ved=0CBoQ9QEwAQ" TargetMode="External"/><Relationship Id="rId4" Type="http://schemas.openxmlformats.org/officeDocument/2006/relationships/hyperlink" Target="http://www.google.ru/imgres?imgurl=http://www.physchem.chimfak.rsu.ru/Source/History/Persones/photos/Helmholtz.jpg&amp;imgrefurl=http://www.physchem.chimfak.rsu.ru/Source/History/Persones/Helmholtz.html&amp;h=200&amp;w=155&amp;sz=6&amp;tbnid=PVQ0pxN5rqy1JM:&amp;tbnh=104&amp;tbnw=81&amp;prev=/images?q=%D1%84%D0%BE%D1%82%D0%BE++%D0%93%D0%B5%D0%BB%D1%8C%D0%BC%D0%B3%D0%BE%D0%BB%D1%8C%D1%86&amp;zoom=1&amp;q=%D1%84%D0%BE%D1%82%D0%BE++%D0%93%D0%B5%D0%BB%D1%8C%D0%BC%D0%B3%D0%BE%D0%BB%D1%8C%D1%86&amp;hl=ru&amp;usg=__5YCoY3bHLDaRZIedWF_vr5dmn5M=&amp;sa=X&amp;ei=dKDlTLLaJ8KSOq-ilNsK&amp;sqi=2&amp;ved=0CCAQ9QEwAw" TargetMode="External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ru.wikipedia.org/wiki/%D0%A4%D0%B0%D0%B9%D0%BB:Julius_Robert_von_Mayer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hyperlink" Target="http://upload.wikimedia.org/wikipedia/commons/9/94/Repin_SechenovIM.j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hyperlink" Target="http://ru.wikipedia.org/wiki/%D0%97%D0%B0%D0%BA%D0%BE%D0%BD_%D1%81%D0%BE%D1%85%D1%80%D0%B0%D0%BD%D0%B5%D0%BD%D0%B8%D1%8F_%D1%8D%D0%BD%D0%B5%D1%80%D0%B3%D0%B8%D0%B8" TargetMode="External"/><Relationship Id="rId7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hyperlink" Target="http://ru.wikipedia.org/wiki/%D0%9F%D0%BB%D0%BE%D1%82%D0%BD%D0%BE%D1%81%D1%82%D1%8C" TargetMode="External"/><Relationship Id="rId4" Type="http://schemas.openxmlformats.org/officeDocument/2006/relationships/hyperlink" Target="http://ru.wikipedia.org/wiki/%D0%98%D0%B4%D0%B5%D0%B0%D0%BB%D1%8C%D0%BD%D0%B0%D1%8F_%D0%B6%D0%B8%D0%B4%D0%BA%D0%BE%D1%81%D1%82%D1%8C" TargetMode="External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8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5.jpeg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argentum107.ru/content/prosp/AFC1.jpg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jpeg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6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7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0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.jpeg"/><Relationship Id="rId4" Type="http://schemas.openxmlformats.org/officeDocument/2006/relationships/hyperlink" Target="http://sinamedica.ru/photos/pulsovaya_diagnostika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23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gi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image" Target="../media/image14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41.emf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45.png"/><Relationship Id="rId4" Type="http://schemas.openxmlformats.org/officeDocument/2006/relationships/oleObject" Target="../embeddings/oleObject28.bin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e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2357430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Биофизические основы живых систем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802" y="1000108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07167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429132"/>
            <a:ext cx="2744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428604"/>
            <a:ext cx="7072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КОГДА РОДИЛАСЬ БИОФИЗИКА?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1500174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rgbClr val="0000FF"/>
                </a:solidFill>
              </a:rPr>
              <a:t>1893 г</a:t>
            </a:r>
            <a:r>
              <a:rPr lang="ru-RU" dirty="0" smtClean="0">
                <a:solidFill>
                  <a:srgbClr val="0000FF"/>
                </a:solidFill>
              </a:rPr>
              <a:t> – </a:t>
            </a:r>
            <a:r>
              <a:rPr lang="ru-RU" b="1" dirty="0" smtClean="0">
                <a:solidFill>
                  <a:srgbClr val="3366FF"/>
                </a:solidFill>
              </a:rPr>
              <a:t>появился термин. 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5" name="Picture 13" descr="Karl_Pears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1714500" cy="2070121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85720" y="2357430"/>
            <a:ext cx="5643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Пирсон Карл- </a:t>
            </a:r>
            <a:r>
              <a:rPr lang="ru-RU" sz="2000" dirty="0" smtClean="0">
                <a:solidFill>
                  <a:srgbClr val="0000FF"/>
                </a:solidFill>
              </a:rPr>
              <a:t>выдающийся английский математик, основатель современной статистики 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1857-1936 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3643314"/>
            <a:ext cx="3929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 Уже на начальных этапах своего развития биофизика была тесно связана с идеями и методами физики, химии и математики.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50882" name="Picture 2" descr="C:\Documents and Settings\1\Мои документы\Мои рисунки\Раб. Шре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786322"/>
            <a:ext cx="4630727" cy="1620754"/>
          </a:xfrm>
          <a:prstGeom prst="rect">
            <a:avLst/>
          </a:prstGeom>
          <a:noFill/>
        </p:spPr>
      </p:pic>
      <p:pic>
        <p:nvPicPr>
          <p:cNvPr id="250883" name="Picture 3" descr="C:\Documents and Settings\1\Мои документы\Мои рисунки\нанобиофизи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000240"/>
            <a:ext cx="2781300" cy="258127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857752" y="428625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Нанобиология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428604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428604"/>
            <a:ext cx="256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500042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0100" y="6072206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43768" y="3643314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00958" y="4214818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86644" y="4786322"/>
            <a:ext cx="256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5572140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1791 г</a:t>
            </a:r>
            <a:r>
              <a:rPr lang="ru-RU" dirty="0" smtClean="0">
                <a:solidFill>
                  <a:srgbClr val="0000FF"/>
                </a:solidFill>
              </a:rPr>
              <a:t>  ЛУИДЖИ </a:t>
            </a:r>
            <a:r>
              <a:rPr lang="ru-RU" b="1" dirty="0" smtClean="0">
                <a:solidFill>
                  <a:srgbClr val="0000FF"/>
                </a:solidFill>
              </a:rPr>
              <a:t>ГАЛЬВАНИ открыл </a:t>
            </a:r>
            <a:r>
              <a:rPr lang="ru-RU" b="1" dirty="0" err="1" smtClean="0">
                <a:solidFill>
                  <a:srgbClr val="0000FF"/>
                </a:solidFill>
              </a:rPr>
              <a:t>биоэлектричество</a:t>
            </a:r>
            <a:r>
              <a:rPr lang="ru-RU" b="1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1986" name="Picture 2" descr="http://him.1september.ru/2006/13/2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285992"/>
            <a:ext cx="2714624" cy="18573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1988" name="Picture 4" descr="Изображение:Luigi Galvani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3810000" cy="52387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1990" name="Picture 6" descr="http://www.electrolibrary.info/img/vol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285992"/>
            <a:ext cx="1724028" cy="179546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4214810" y="421481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А. Вольта </a:t>
            </a:r>
            <a:r>
              <a:rPr lang="ru-RU" b="1" dirty="0" smtClean="0">
                <a:solidFill>
                  <a:srgbClr val="0000FF"/>
                </a:solidFill>
              </a:rPr>
              <a:t>1799 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41992" name="Picture 8" descr="http://www.ecg.su/images/thumb/5/5a/Frog_leg_experiment.jpg/180px-Frog_leg_experimen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57166"/>
            <a:ext cx="2857520" cy="18573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1994" name="Picture 10" descr="Рис. 1. Глиняная ваза, найденная среди руин парфянского поселен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4857760"/>
            <a:ext cx="2214578" cy="165258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6429388" y="5286388"/>
            <a:ext cx="2500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За </a:t>
            </a:r>
            <a:r>
              <a:rPr lang="ru-RU" b="1" dirty="0" smtClean="0">
                <a:solidFill>
                  <a:srgbClr val="0000FF"/>
                </a:solidFill>
              </a:rPr>
              <a:t>2000 лет до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изобретения батарейки.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Багдад, раскопки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857628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7675"/>
            <a:r>
              <a:rPr lang="ru-RU" dirty="0" smtClean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78579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 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8576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ГАРВЕЙ</a:t>
            </a:r>
            <a:r>
              <a:rPr lang="ru-RU" dirty="0" smtClean="0">
                <a:solidFill>
                  <a:srgbClr val="0000FF"/>
                </a:solidFill>
              </a:rPr>
              <a:t>, УИЛЬЯМ (</a:t>
            </a:r>
            <a:r>
              <a:rPr lang="ru-RU" dirty="0" err="1" smtClean="0">
                <a:solidFill>
                  <a:srgbClr val="0000FF"/>
                </a:solidFill>
              </a:rPr>
              <a:t>Harvey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William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b="1" dirty="0" smtClean="0">
                <a:solidFill>
                  <a:srgbClr val="0000FF"/>
                </a:solidFill>
              </a:rPr>
              <a:t>1578-1657</a:t>
            </a:r>
            <a:r>
              <a:rPr lang="ru-RU" dirty="0" smtClean="0">
                <a:solidFill>
                  <a:srgbClr val="0000FF"/>
                </a:solidFill>
              </a:rPr>
              <a:t>), английский врач, анатом, физиолог и эмбриолог.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0964" name="Picture 4" descr="http://man.claw.ru/shared/text/277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2800350" cy="340518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40966" name="Picture 6" descr="http://www.critical.ru/calendar/image/harvey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28604"/>
            <a:ext cx="2857500" cy="2928958"/>
          </a:xfrm>
          <a:prstGeom prst="rect">
            <a:avLst/>
          </a:prstGeom>
          <a:noFill/>
        </p:spPr>
      </p:pic>
      <p:pic>
        <p:nvPicPr>
          <p:cNvPr id="40968" name="Picture 8" descr="http://bio.1september.ru/2002/25/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57166"/>
            <a:ext cx="2552702" cy="340042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23" name="Прямоугольник 22"/>
          <p:cNvSpPr/>
          <p:nvPr/>
        </p:nvSpPr>
        <p:spPr>
          <a:xfrm>
            <a:off x="285720" y="4714884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В мае 1593 г. Уильям Гарвей был принят в колледж </a:t>
            </a:r>
            <a:r>
              <a:rPr lang="ru-RU" sz="1600" b="1" dirty="0" smtClean="0">
                <a:solidFill>
                  <a:srgbClr val="0000FF"/>
                </a:solidFill>
              </a:rPr>
              <a:t>Кембриджского</a:t>
            </a:r>
            <a:r>
              <a:rPr lang="ru-RU" sz="1600" dirty="0" smtClean="0">
                <a:solidFill>
                  <a:srgbClr val="0000FF"/>
                </a:solidFill>
              </a:rPr>
              <a:t> университета.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720" y="528638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Первые три года учебы </a:t>
            </a:r>
            <a:r>
              <a:rPr lang="ru-RU" b="1" dirty="0" smtClean="0">
                <a:solidFill>
                  <a:srgbClr val="0000FF"/>
                </a:solidFill>
              </a:rPr>
              <a:t>Гарвей</a:t>
            </a:r>
            <a:r>
              <a:rPr lang="ru-RU" dirty="0" smtClean="0">
                <a:solidFill>
                  <a:srgbClr val="0000FF"/>
                </a:solidFill>
              </a:rPr>
              <a:t> посвятил изучению  «</a:t>
            </a:r>
            <a:r>
              <a:rPr lang="ru-RU" u="sng" dirty="0" smtClean="0">
                <a:solidFill>
                  <a:srgbClr val="FF0000"/>
                </a:solidFill>
              </a:rPr>
              <a:t>дисциплин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b="1" u="sng" dirty="0" smtClean="0">
                <a:solidFill>
                  <a:srgbClr val="FF0000"/>
                </a:solidFill>
              </a:rPr>
              <a:t>полезных для врача</a:t>
            </a:r>
            <a:r>
              <a:rPr lang="ru-RU" dirty="0" smtClean="0">
                <a:solidFill>
                  <a:srgbClr val="0000FF"/>
                </a:solidFill>
              </a:rPr>
              <a:t>» - классических языков (латыни и греческого),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риторики, философии и </a:t>
            </a:r>
            <a:r>
              <a:rPr lang="ru-RU" b="1" u="sng" dirty="0" smtClean="0">
                <a:solidFill>
                  <a:srgbClr val="FF0000"/>
                </a:solidFill>
              </a:rPr>
              <a:t>математики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'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1\Рабочий стол\Презентации\Кембридж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000372"/>
            <a:ext cx="2792367" cy="3548563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AutoShape 2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0" name="AutoShape 4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2" name="AutoShape 6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64" name="Picture 8" descr="http://beits.ru/images/stroenieglaz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876"/>
            <a:ext cx="4591050" cy="2838450"/>
          </a:xfrm>
          <a:prstGeom prst="rect">
            <a:avLst/>
          </a:prstGeom>
          <a:noFill/>
        </p:spPr>
      </p:pic>
      <p:sp>
        <p:nvSpPr>
          <p:cNvPr id="249866" name="AutoShape 1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8" name="AutoShape 12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0" name="AutoShape 14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2" name="AutoShape 16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4" name="AutoShape 18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76" name="AutoShape 2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80" name="Picture 24" descr="http://images4.wikia.nocookie.net/__cb20100327092531/science/ru/images/thumb/1/12/Kletka_settshatki_RGC_.jpg/250px-Kletka_settshatki_RGC_.jpg">
            <a:hlinkClick r:id="rId6" tooltip="Рис.1,Схема слоёв поперечного  сечения сетчатки глаза. Область, помеченная &quot;слой Ganglionic&quot;, содержит относящиеся к сетчатке глаза ячейки нервного узла ipRGC.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2357430"/>
            <a:ext cx="2381250" cy="1933576"/>
          </a:xfrm>
          <a:prstGeom prst="rect">
            <a:avLst/>
          </a:prstGeom>
          <a:noFill/>
        </p:spPr>
      </p:pic>
      <p:pic>
        <p:nvPicPr>
          <p:cNvPr id="249882" name="Picture 26" descr="http://www.cybermed.ru/img/userimg/articles/reologia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57166"/>
            <a:ext cx="5062533" cy="3160915"/>
          </a:xfrm>
          <a:prstGeom prst="rect">
            <a:avLst/>
          </a:prstGeom>
          <a:noFill/>
        </p:spPr>
      </p:pic>
      <p:sp>
        <p:nvSpPr>
          <p:cNvPr id="249884" name="AutoShape 28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86" name="AutoShape 3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88" name="AutoShape 32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90" name="AutoShape 34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92" name="AutoShape 36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94" name="Picture 38" descr="http://www.piplz.ru/photo/Yung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428604"/>
            <a:ext cx="1771650" cy="1971676"/>
          </a:xfrm>
          <a:prstGeom prst="rect">
            <a:avLst/>
          </a:prstGeom>
          <a:noFill/>
        </p:spPr>
      </p:pic>
      <p:sp>
        <p:nvSpPr>
          <p:cNvPr id="249896" name="AutoShape 40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98" name="AutoShape 42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0" name="AutoShape 44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2" name="AutoShape 46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4" name="AutoShape 48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6" name="AutoShape 50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08" name="AutoShape 52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0" name="AutoShape 54" descr="data:image/jpg;base64,/9j/4AAQSkZJRgABAQAAAQABAAD/2wBDAAkGBwgHBgkIBwgKCgkLDRYPDQwMDRsUFRAWIB0iIiAdHx8kKDQsJCYxJx8fLT0tMTU3Ojo6Iys/RD84QzQ5Ojf/2wBDAQoKCg0MDRoPDxo3JR8lNzc3Nzc3Nzc3Nzc3Nzc3Nzc3Nzc3Nzc3Nzc3Nzc3Nzc3Nzc3Nzc3Nzc3Nzc3Nzc3Nzf/wAARCADEAJsDASIAAhEBAxEB/8QAHAAAAQUBAQEAAAAAAAAAAAAABQIDBAYHAQAI/8QAQBAAAgEDAwEFBQYDBwQCAwAAAQIDAAQRBRIhMQYTQVFhInGBkaEHFDJCsfBSweEVFiNiotHxJDNDclOSk7LC/8QAGQEAAwEBAQAAAAAAAAAAAAAAAQIDBAAF/8QAJREAAwEAAgICAgIDAQAAAAAAAAECEQMhEjEEQRMiMlEUUpGh/9oADAMBAAIRAxEAPwDZK6KTmu0gzHBXQabBrua44cBzXabBru6uOPPnwPHlUZnwxP7zUkmmJdueD4VLkT9jyxdvMCeTUncCOtQI+Dind9NDedi1m9D+eaSW5pkyYOTSe85zmqiEndXjTAkFdL0AaO5rxpkSeFKV85rmwjmeK5XBXiaBx2vVyvVww1mlA0nFe6VwcFjFdpCmlE1wBQruaQDQ7X9cstA05r/UZGWFTgBF3M7HoAPP5VxwTpqQCs1h+2XTri4McOjXzIqlmJeMNgc8Lnn5irxpOuafrlgLzTJu8iPssGGGRsdGHgf1pLfQUmThwc+przHB4pIPHxNIZuapOYiTb0U7ADJOBUOSd1YFCh59pd3Qe/z/AHxSLtneRI1zjBz6fsfrS2QKCCAqr4+HTipVTb6GPW9+kz7MFWPgT4+VTEfdVcuJEt5i/Cso3DnAFGklB5B4603FbtPQUsJRcAjPXNKRwCw+VQmmBIPPWl95n6UOWvGdHhayaJOEB6scU5uzUFZN0kS/5v5VKzSxfkg0sHA2TilcU0p9pvhSuaohRANdzSSMVzNDRxYNcLc00WrgaldBwfLccmsW+1DtCLrtWltaSLOloBE8TElO8J8B0JGfpWjdsNafRtCuLmAAyHEaszbQpbxJ9KwKG6ludfsZpQm7vFww4DDd+Ijz56+lDy+xpnssOndlra11SOC4mvBc3DlI07pducZI4JJGc+XSnuzGof3R7YR28NybiyvJRbT7wRznAYHx2nPPqRVqv9chtdSW9Fkkk0Kgb1XBwxxy5woHLYycnnGBk1n11rcUvaWzvI7Ub47mSYJcEc+3lc446Y8+njUZt2vRaoSPoZGwgz1pLGoem3S3VhbzqCBLGr4bqMjOKkMeeDV5rEY2uxmUlbgORhCBg5GM+6vXFwEhOCQ3RQDjn/Yfypu4IBDOSFHUA8H31EZ97YyxcnacckeRNZeXn8KaQ8zoKkkladI3gcdQzlh7SjxGOnUccipN/cXSvGlss4lCEBd67D6kennxTSQpCBHlVKDaAT4cf0oh38CKHvJFRQhU56dQf5UeNpwnoWm6xIa037wIV745deW5z6AZomsnPX0qsXPaJihi02Lz/wAeQcfAf71Aj1fVkmUxXEdxvwSjLnn0wP0oc3IqnJL8fx6nuui9QMRcQZ8/5UQzmgumSTSx2stzF3Mp/HHnO04NFwaPxv4kuXp4Or1PrTlNIeSPKl1rTJCc560M7RX76Zot3eRbd8SZBYZA5Az64znHjiibYoF20QS9mdSUgEdzkgjI4IP8qnb6KStaBfZLtZHrNpeG7uII2t59geQiIsuOCVJ+vwo02saWpwdSsfd95Qn9a+etc2C6K4UEImdsYGPZFBJZSn4WJPoKVLUa64Eu2+jTvtGjPaLWYl0rVba4AXbHbpcpt4xnqwGTk9eT4cVI7G/Z5NbXq3etRvC0bKUiU5wQQfaPj06dPfWZ6bZXEoaVYTKx5AYgJ6k5PP8AvV37L/aFqPZ3bZ6tC15ZIwBUv/iQ5/hJOMf5Tx5EU+fSZmpVPedGh612YLWlwmmmPM647u4JKLkeDYJX61jt7oGp6bqKrd2qnveIhyRkD8PvBznPlVz7Zfa3Csa2nZZO8kYBpLu5h4j/AMqoep8yePIeIp2h9ttak1RRe6hK7Tyq24gAFuB0AweBjp4UFxuE2gK3RvWnwslnCshwyoqkeWABUlh/CeKH2twt7bR3Nrdd5BIu5GU+H+/86V3ZY+1Mx9Kj+ZLoP4tF3Ydm9Mfw5qOsU3JD8k8kmn2gYKPxseo6dM9OR1610QsF5LBtudw4APXp8POs1S6rR5SSwruvSS2lwot0SSRo88knnJHh6AcdKDzQ3U6d9cGZ5dw6xeyPmOv7zV6CKo5kkHhwxroSBsrIXYeO6Q8/WmS6xlY5PD0ijLazvF3axOc84MXBPyqeI7y0DNbQXEZJAMkQKqRnz6+dWxLW1AxGi58Dn95qFrUEbWAzGCTKPhgtj9BRmPrQ8nO67xAWG/v4pVOb1gM9EJHu4FWnSLiWewhefcJSCGDLg8E4yPdVds4BIWVlYZ8iOKNaUBHJPHk7VYbQefyj+tV4p8TPyX5fQajPjTuaZiIyaerUiAk0J7RKH0TUVY8G1k//AFNFOT1qBqaCTTrtX/C0Dgjz9k1Oys+z547Tj/qEdRJt7pM5/DnGPP8Ay/SgFqouLpN4BjU5b1/eKNdpFUJFyvCLjnB6ngD9/WhtogS3BH43DsT/AKR+poQ/0PQpeVKSzWEjRiNhwxwSBwPdUTtImI47iAY5wc/lz4H0NSO6mZcQlU4/E7YxUe8021+7vNqOoSyhFx7ACgnwHrUY6rdL887OJFSkG87l4K9A3UelIR92M8EH5fs1NksYSQ6O8UZP4pcbj7gKWNFuGg7+PdsbhAyHc/rgZxW5cknkv49p9BzsX24v+zd6wctcWUz5uIM85PVk8m+h8fA1uWmatp+qWkV5aXC9zMMpIeQfMHyPmK+ZPu8sMimRSjeB3DPFWHsn2ln7P6kZSrSWkhAuYB+FvIjyYeHy6GkviVdoVU10fRpkiSMGSUKh6NkbfUDmmO/tpZHVLiIovgrjk9eeffxnwoJYiz1KKK+09o5LeRAVKDIx16jlT+zUspLbp7YDoT7O05f3c4B+lRfGkd5smyXCDiKMMfF2Ix+/hTIluM5Myf8AqIyB885oYvaHTxew2pE+6WTu0kMXsb/LOeDwfCi6qEYDg5rlKA6Y7BudO8bAbJGQeDg/Xz5qLqzlYoFcEhpME8HwY1KihOCPvDKTlgoHQZ9ag33trCO8LhnYHoenw6+6oucZVPUcso9pL448qk27bbuQDxP8hSLThMAY45pSDbdsfWqR6EpdhuA5APpT2Kj2pyoqUBWifRIQcDypidd8MiADDqVPxGKcccUhSC6gnxFTplEfOXaxDHHFlgCEIxt8iPHw/pQWI4ijHTbEo+bZo92xXbG67vaDOuNuSdpX5eefTFArlRFDIP4TGvyAzSR/DD05a3SwI+ApJwh/ET0wKgXff38iFIcgk90rDhR/EfWuKe/YREnB5cjwXjj40Umn7u3VYl5bCxoDjcfCpfxfXs1JKlr9AW3sRc6g8LF5EiIE0h6sfIelS7+V7meSJD3Vsnssqficjwz5Dyokluum2QVcNPIfxHxY9SfQUPuJktkZ87lUePjz19+aPn5UCeNKdYOuY1hTAgVfZ3bNoOxfMnxNEOx3Z4do9SW0W4eJWXcW2FwvPA8Bz/Ij1oezJJp8ktyWEt0QUIHRFOMfT6U92T7Sp2f1Ce4KlgVG1QozkHIGfAefw+GmNzDz/kNGnp9nunaKr3cWo3y3ChtrwziInHP5QDg8VPk7WdnrLMS6m17LFhdy7pnb4gY/rmsun7U6/wBp9RitNMiuCGfKRWue9x6sOnHjx161e4ezXaWJJ4rO2+7RGMCKN7w+wcc/hz+xSc06uzLxpfYI1Cb+140uVb7rbvJ3iTStulQbsAgD8IDFM5bOGBxirDoPabZbi1v1meaJAzSF0G4HPIXdngjBxkeXpCuewev6pCi3V1ZwMoALb3kOMc5GKUPs7v4wgXWgNjMcRQ8DPJ6v7/QYpJ/oavB9Fpsu0OnToD352MODtyD7sZFS3vLKYpDDcBpd2VTa2c/Ksp1LVNN0XTn0vQZZ2dJMz37zZQ+ewYGMnxA8D1zmgFr94u7lfuv3qactlWUbcnrnJ5+ldS+x44nnZuqXFvaoj3k0cKtwgc43e4dT8KdheO4lZ4HDpuwSKynT9QvbWUffY4pVxlhE4dlA68jg+eOKut5bC6RL6xlfvDGuXhJUsvUHAxkjyPr410410yHI3D7LxaDAyemKmgcVTNEacSKHnkZsZ3Nnkev/ABVvQqVBOckVoXogr0akOBUV3wQc45qTP41ClJAbHkanRpR88dqpmn1OV4gVSa4kIG/8pbgcelCL2TcblT/8tWXtZBEO0Fz3Y2lb6QYBOMAvnjoOgqn3Em55gOS0mf1ro7RuqlmosGkDMAkYEtK2R8OBRa1j3XbSkkrBwuDgbiOfoQKhafiEKm3JjiGB6kDipLTC2tVhU7m5ZyDzuOSazW22zdKSlIVeMS5cnccYUeXnVf1N2uLtLKEH8QDY8/8AYUTubnuYWmc7nOQqjz8KFW4aK3urpuZFGwEfxt1+QzTcM52yfPWrwQxfzgyMEJ7uMCOPPkOM/wA6E9efX51KvCNigDqMA0yH7vumCglcnB8ea2wsR5fM9otnY5tTto5Pu7XMUbe1/hsUz7/aGatEerasjNsvryM88rK3T3bqz6LtHqEaBI5EjXPOxBRCy1/U5GVI9TkUN1AI46dPkKzcnFdPSvHzRKxIu6672hVcrq14MEDkvz09DQ/Vu0WuXlnPaTXszQSL7YEbbnA8MiMEjgcZqsvrOoqylryZo2IUsy9Dz09eT9Ks9jp19eWyyyajNE5UHGwZHXxz6nj0pFx0n7KVzyl2v/ATpulPIizXq7Rn2I2b8Hqw8/0o7b20UUsRJjhKsCJEZgVAIP4gcjIz0pybSryCJJF1J8lgG3R565PHtfCgGp3ep2F6IXvDISA6+yQACSBnn05pa4rp7on+Rx+vsm9oZ7+4uI9s9xdRRtuCSTmRTg8cDny6ijPY7Wr2JxBqNu0cTnPn3fqR4DP6+/ECC01NuXvY0kHLf4O8dPU1YNCgnaOXv5+8lDYDJGEwvHgPjTzFLDLzcvG4aLhp6d3c5A3IR1HSrFGQY1JOOKq9oe7EcSnYgXaMe6rHFzGp9K1Ixw+jkzZJ9aiSng+XjUiSokh3A/KpV7NiMM7WSLFqmpTMPaS6nPu9tlH86ptmpkvIx4s4z86P9tLmKTVL/Dbi91K67Tkbd7YOfjmg2jqDebzyEQmjKydNnupksNnIe9nkPiwXpnoP61y6lWMNIx4HUg1ywbNtI4JB7xuSPdSpLaK7AEhfaPygdenjWbry1noP1iB/ekwG9nOWbK20Q8PNvh0rk8gstPjhYjvD7beYJPP6AVJ1S/jwlvaqrMpGcfhGOg9w/l6mge1ry82s+7nLt5+laInyMXLyfjW/ZCncySF8YBpLH2B760LRPs/bUbFdSnl7i2lG6JAuWdfA89Aeo9KqnafRP7Hve5WTvAefUe+rzj9HmunusDZ5pUbOr7kyCPEU9Z2rz8jj1Pl50d0exie8MY2lITtKnq7Yz8/CmE0YeQnTrFnXayzHcdp45z1+uP6Vq+mQs0aEqGUjcCOuOelZn2ghZO7hjUbTcOE5JGeOnzz8eauv2Yaut1p82nzsRNbEMuedyHoM+h+mKg10WssM9kJopB+ZsY/ynGRVI7TRb9YjRQPaSIDI6ZZq0llUysFx+EHp7+aovam3P9v7k5AaJ/qTxUfPG0CZ70My5VxkDGTkeuSD+lENDAVpwC3JXnrnioN4uRL7PO/epP79amaSx+4yurYMj7QR18P5VQx0E9PlefUFJJKRkoAOhznJ+lXKJWEa4OBVO0dVWebauMSLj4Eg1cosd2vuqsvoEkebjpQzU47ibTbqOzYJcPEyxEnHtEcfWiFy3OB1qKSQwBx16VCjfLw+eb9bYq63dnKk0fsO6dVPTn3dKgaXEoluFjJxt2gk1YO21o1rqDXds/EruGQ+OMc/I/T3VX9FljWSUOuQw5HpRl7x6jfLTtaibbRTsC1s0TKeXjlfBRvH6inr+7Ma9xabJZnGGkXovuH86j233eW/YTAOx5Vs4DDwJ9a7qt2IoykQVWYYJAxxSZtLos2lDegu4ZLdCobL/mOep/2pGmSLG8jyEbFRs+pI4qTp1vDcO0l0yqijgMetRby3FqJVjkEiNjBH1BrRFLcMPyOK/BX9Gw9gdbi1fQVtW/7kKBWX1UAfpjFUjtxEy304cHDI5UFcbfH58Uv7LZDD2jEMcnMkOWQt1II8PQEn4VbftC0rvYjcJGeAS+B14xj6/Sin40Y32jKdMvVsxI6gHauQrc8jpXtJvZba5M8g3RsT3mTyfd86iXNu1rKVYcHp6ikNkog52jpVBUtLncFbu50RkAJe8cdRyAy49enw5881OsQ/ZvX1ve6Z4tndyZz7SnBOPXjPPlQXTpxFHoW4qQk7NjPhnirvPFDf252MN/hluf8AnipJ/RTkXZbra4juVhntyHjmTKOvIIqpdolMvaF4wM4WIHw+Zr3Zm/fS79dOuQVt7ht0Bb8j/wAPx5+IHnS9cQf3kLHgkx4z06DGB8ay8k5Q8Pf+Be4TfIM8859ev/FO2MSxRW64yuSwPqcmurD37Ae0o/Nny/3qTGgCrgcAeHh+wKqee32S9FjOJJD+JpHI/wDuSKtcYyinOMiq5pwMW3HAzn61Yo2XYOnSrJdHJkW5Ht58qhrIVbkjJYcemal3xC5DHHjzxQZ7ko7PjKr7RAPOBWa6w9GUzLNcVNRurW16GWQgsTwCxVap93ptxpGo3NleIUmjyjAcg56EeYPUVbg5Ov2CHHtyoRnwJcGr7rOhaN2gCtqKZlQbVljfbIo8s+I9CKnxciicZr5Oq0wxHGABu70H2GX9Kcisb6/FxcRxSTR2wDzuPygnrjritN1Hszo2hQwvYQu0jylXklfcwGCcDy5oX9mM3czai20MjBFOTwPxH+dWnlT3Cd0/FMqKSwRKqrcMoIAPBAAzny86j3N2rFl73cGDAkjzOT4eeK0DXOy9neSmezzbbzvePaHjOfEDII/T0qr3/Yy6jG62aOT0TKn5Hj60Zc7ujV8mnOeIN7P3n9j65Z3rM0aK+WYDqp4OPga3S6hj1LSy0ZDZQMrDkEEdflWCCynmvrawWNe+UlSRgZxn8wPOMGtJ7B6q2mkaLeXMMgz/ANPtfIB53Jn6gVSl9mamqZQe11j90nZR+R9vzH/FB4U3qq52kDOScCtK+0XSYzLHOfZt5mAZ1HKYqXpHZnSdNAdIfvMq/wDmmAOfcOg6eWa6uRJaJCSKPDaS3r6BZQ8SyM6jf7IHtdf1/fS1XmmanoJjnkxPaIcGZCMr/wCw8Pf+lCZ7hJO3NmwA9m7myF95+Pz+QrRTcRS+yc4I2srLkHw5HSld5h1vWVW+08ajZmW2kAIGfYblT5+Y99MRX9zfajbTXMbG6jnijmzySw6N8cA0VayfR5Xu7JDLYHO+MZJiB68eKj5jofRnUe4tJLXVrMrLEWQyIn5kB3cf5hyR5cjxpby1iOluey2wZQSbwQSSAPSnGB4KjjqceJx/Wotlqmn6iX+43cVwVOCEPPQHp16EU+0rbDn5+VNmHnVuk+2fkLnkUejfEa+6q3ZLuIc5yT0qxwJuiUnrjyqkvoCYL1PvmfcWBHkM0MnRhbzEg/gbqM+B9aNTqdx3qp9zUO1LbFp15IQcJA5A9ymvOr2e1OdGOxyZ7UaYGJIDpnw/NWqNHGwwY8k+v9KyZlki1mC4hePvIdjBWGckeYyOKtsPabU+Elgtv/xSj/8Aqmpfqi1qnWk3tjth02JwmCZiQR6IxrMtEutSt455bGeCIZXcJdpLYB6AjNX3Xrq61OCNJBHHEp3HCt+LGOpPv4qp3NhNLiOKSJoBwEjYoW+OOnoKfhpLULcdHYNe1iaXuoJe9nI/7UcQIHqT0okI+1so9mOA+RMygfrQ6CW4sUEUUKQrjkJMoyfXPJp9NUuY1J79go67btDx5Y3VVpfSI4/6AerQXN/rQtIYn++mRk7vgEEdRn4HmjGn6HrelH7y2mBmhBfvZHV9gAOSBnHAHvoJb6lKuvx3yTssjuwLn8XPHPwxR7VNUb7rMkl4zl1K7RJzz6Z6VWt6RNP9i26Zfr2k0Ka0nQfe0TbKpGOoOGAx44/fFBraW77l7e+d4Z4MIcttDgdCPDGKGdiddh0a/a7nbdaMojnCgEqMj2gB5fpkUJ7S3TXHaGfUY72Se2Mpe2e4PJU8gbfAY48OPDmlUeXTOvPoWZj/AHntiSHCzSEN4Nyatk9+seT306nPQuuKzhr1jdJcHl1YNuBxVx0fs9canbR3cl6qrJyFUbmx611yklovbfRP/vSYkCR3c20ceyqHH0qA/aC3spJrWWKR7d8yKyKM5bggjIHnyP8Ag/adj7duZhIV8yMZ92Kmy9htFuI1W4hmOOjCQqfWpq+NMbKMl2yWso+7yFp2JwUfnHTnFXnRu3MCWkVtqj3NvNEioWKmTdgdenWrEfs37Oyx4jiuY3K8Os5yPXnihjfZhcAukWqQujdDLand/pan/Lx0vYtcfl7Qd0rXEuXEtjex3Mfjhc7T6jqPjVptr6/eBGEkOCP4Kp/Zb7PRptyZ7i7725K7AUi2Iq+PHUn3/Lxq9R6HCEAKoTjkt1P0qbr/AFYv4p/omyoQSNo+BofqNr97sri1HsmaJkyeQMjFH5IQcnHNRnh5OeKF8bKK8M4H2eSHXYtTGpxxtFtZESAtgj3sOKNXPZy+uD/1HaPUQp/JCscI/wBIz881aDDxxXli6ZFLjHd6U6PsHYJJ3pvtSeXxdpUYn5ocV2XsbYyrte9vyozkNKvPyUCrmIRnOT08Kaa0JP4mPuFDKBpS37GWuRjULrGP/jjb67ag3HYhWH+FfM46bZYQB/prQDZsBwxwfSktZS44IxR/Y7UYFJ2A7RTXawdxEigk94ZF2KDzng5+GM1Y9L+zOKFke9vizjqFjGPhk1qps5mPPOOPWvGwbxU/SnfJyPoXEinjsTpclhNaEz4kQruLjg+BwBjjrVH1TsbeaSYl1XbcWEJMazwMQQD/ABDBx6Hpnr1raPuR8FIrjWJf2JELKeCCKE1aD+p80XVulrdB7b20Qg4ccHHnWzdj549V7P29+FCk5Qqo4Ug0XvOwWg3lwJptNiLA5IUFA3vCkA/KjEGlpawLBbqscaDCoigBfcB0o8leSSwVYmDo7dSRtZR/7Dn9KkrbquDwalLp+OWZseWMUtoNq5UMcfGouGP5IjP7KeHWnYoz/wCMZ91Ora7uWUk48qlQQMvRcCioYHaOQQc+p+lEFjAUA8kU3BHsOcU/jNaY48RJ12LNJKjyFer1WYggqvkPlXgi5/CPlXq9S4EWI1zXe7Xyr1eopAEtGtcCgDpXq9QOEY4pDKMgAYr1erjhRjVskjkV1VXyFer1ccdKjyHyrm1fIfKvV6uAewAelcIr1ergnQMc13wNer1cBil6U4BXq9ROR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476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2" name="AutoShape 56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4" name="AutoShape 58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6" name="AutoShape 60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18" name="AutoShape 62" descr="data:image/jpg;base64,/9j/4AAQSkZJRgABAQAAAQABAAD/2wBDAAkGBwgHBgkIBwgKCgkLDRYPDQwMDRsUFRAWIB0iIiAdHx8kKDQsJCYxJx8fLT0tMTU3Ojo6Iys/RD84QzQ5Ojf/2wBDAQoKCg0MDRoPDxo3JR8lNzc3Nzc3Nzc3Nzc3Nzc3Nzc3Nzc3Nzc3Nzc3Nzc3Nzc3Nzc3Nzc3Nzc3Nzc3Nzc3Nzf/wAARCABeAEgDASIAAhEBAxEB/8QAGwAAAQUBAQAAAAAAAAAAAAAABQADBAYHAgH/xAA0EAACAQMCBAUCAwgDAAAAAAABAgMABBEFIQYSMUETIlFhcTKBkaGxBxQVI1JiweHR8PH/xAAUAQEAAAAAAAAAAAAAAAAAAAAA/8QAFBEBAAAAAAAAAAAAAAAAAAAAAP/aAAwDAQACEQMRAD8Arxrg5Ixk05jNdrHvmgjmImuo7Ge4YrBE7kbkKOnzT6QyXFx4aMFiUecg+Yn0FWjQOGjcBJjlIvqTGVc57n0oAttwndy+V3EbkY5cH6ttvzG/uKjXPDGqQIZFtzKgzum/StYstLa0QAMX5TkFySQT13qUlowAC8qY6YG3rQYK6sjYdSpHYivK0rX+FRqLXI8HwtQCmSJkbKTAenp+tZrOktvM8MylJEOGUjBFB4TSpsnNKgNAV3huXCDLHoMdT2rwCp2jwrPq1pEzlVMgJIG5ABOKAtpunS2c1tZzNKFRfFlwcB2xnlJHX7bbY361dtOnUxjBAPvVUu7tpeIGSNFURxkMuSxHoSf8b/lU3R53nkKgMeTqFoLetwxGD1p0Sk1AjuQxAaJeX1VwxHzT4mjjwW6H03oG70GSMhXKSKco4O6n/u1Zt+0fTGIttZVQonwkiY+lh3z3zV+v7iUyBoowIgRzFjv+FUP9peoA2OlWCsQWj8dx2IOQPzzQUUUq5U5pUB9acjlWCeGd5UjCSDHPnzEg+m4779KUa5FOpDIZEMOBLh0TIzuylR+ooJsswt5fHgDj98xsyhSAM/lXK3urNcTQ2arBAqAzO4y5x/SOpoekElvYpDL4qyQkEeKpUjmAbG/vkbUfS9ttSiCXMAMgAHMjFTt3yKAVNHqj20NxbauYruYP4saPIF9ehyMb5ztjON6sl0L7U+FVWzvBBqMDjx3Utkbb79RnY5FeXv8AD9M0+KJFiiedwXeRiSiDfJJ3rvQbuyaLUCl9buZE8pDgBhgnO9AEstO1hFiD3MhlSfmkYSSZeM4BbzZB+349qAcbanHqOsRpCf5Vpbpbj5Xr+Zx9q1CBYIbN7+xVihViyc2QrDOdvkGsMVy5Lk55jnegdDYpVz1pUFxjTFPhdsYP2pRREkbU/MY7e3eaU4SMFmPsKCLqd3LeXEv7x4fOIkwwB5mwSN9/0x3rvT7hookS3hMkvZQuSx9BQspdX1nHq9hiUxJ4d3Ao80Y5iVYDupB6+xqdDeOdMWW1xHcwvlGJ+n+7Hfbb7mgOmPTbKBpeI5Ua4lAYxMOYkZzhV9NiKSXfBsWqNOsUaDA/mSxMqZLAZUnbO+fgHpQm0sor6ZSsrXN9MAZbifohzny4+kUYsdBkhe4t7nU471wmTDIXOF9iSaArdKbHStRFkfFgniZ4jnPIWXrnoR3z8/NYnHgbdcd60DVdZj4f0Ka0sbtpVlcxW0THeBSPNv3UZwPc1nqHpQSBSrlGpUGkN4cEbSysqIoyzMcAVTeItfXU1a0suZYFOS56yY/Qd6H6xq11qshEjFYFPljXp8n1NQUQocr1oJ+gaxc6VdpNbyFHXoeox3UjuD6VeEsrTiSBrrR2S0v0HNLas3lP9ynsD/7is7aNW86HAzuMjY0W0G/lsZ0uIJQHjOzdQM9j6g9xQSLuXWNFuTDc27RsenOpGfhh1/GjXDUF7fuOcJA0ziIGPmLEHrksTsACa0HSL+y1/TuZo0cHaWBwG5T/AJHoaGveaNw7r8drFbcgdPPKHJERPoD2xjJ7Aj3oKP8AtB4eFlqLtaKfBWISRgknyg4YfY4Pw/tVMQ4rauMAJLFr2MZOn3PORjOYyoDj4w2ftVL1XhvT3Q3FqTDEw5sx7iP5HdfcdPzoKaCRSopdaDfWwLKizp6xHf8ADrSoB3IATXuO1dMN6cii5jnNBHMak7ipC8qW/IhHMzZI6HGP9mn1hArsxAjB3B7UErh/W59Ju0dHK4OCG6MPQ+1GOIhLKV1m3nR0nlPNkEtE/XkO+OgGD3xVUmxChJUSIOxOCPg0S0O+JjaFl8S2nUxvE/cf6O4PY0Gl8ORSXPDt/aTESMJJIuYrjIKKQMfBx9qpmmQSXmj3mlSSlJrZuRXz26rn26Ve+FbRLDhdWjC5nBlGBj6sAZHrgDOO+aqXFEP8F4ziMRHhX0QVlUYweufxoIFnqRnjLECOdG5LiL+lv+DSoRqpew1uW5hYYlkCupHXKg0qD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427038"/>
            <a:ext cx="685800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929190" y="1643050"/>
            <a:ext cx="1714512" cy="28623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Томас Юнг </a:t>
            </a:r>
            <a:r>
              <a:rPr lang="ru-RU" dirty="0" smtClean="0">
                <a:solidFill>
                  <a:srgbClr val="0000FF"/>
                </a:solidFill>
              </a:rPr>
              <a:t>разработал теорию </a:t>
            </a:r>
            <a:r>
              <a:rPr lang="ru-RU" b="1" dirty="0" smtClean="0">
                <a:solidFill>
                  <a:srgbClr val="0000FF"/>
                </a:solidFill>
              </a:rPr>
              <a:t>цветного</a:t>
            </a:r>
            <a:r>
              <a:rPr lang="ru-RU" dirty="0" smtClean="0">
                <a:solidFill>
                  <a:srgbClr val="0000FF"/>
                </a:solidFill>
              </a:rPr>
              <a:t> зрения. Основоположник </a:t>
            </a:r>
            <a:r>
              <a:rPr lang="ru-RU" b="1" dirty="0" smtClean="0">
                <a:solidFill>
                  <a:srgbClr val="0000FF"/>
                </a:solidFill>
              </a:rPr>
              <a:t>волновой </a:t>
            </a:r>
            <a:r>
              <a:rPr lang="ru-RU" dirty="0" smtClean="0">
                <a:solidFill>
                  <a:srgbClr val="0000FF"/>
                </a:solidFill>
              </a:rPr>
              <a:t>теории света.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9920" name="AutoShape 64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2" name="AutoShape 66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4" name="AutoShape 68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6" name="AutoShape 70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28" name="AutoShape 72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30" name="AutoShape 74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32" name="AutoShape 76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934" name="AutoShape 78" descr="data:image/jpg;base64,/9j/4AAQSkZJRgABAQAAAQABAAD/2wBDAAkGBwgHBgkIBwgKCgkLDRYPDQwMDRsUFRAWIB0iIiAdHx8kKDQsJCYxJx8fLT0tMTU3Ojo6Iys/RD84QzQ5Ojf/2wBDAQoKCg0MDRoPDxo3JR8lNzc3Nzc3Nzc3Nzc3Nzc3Nzc3Nzc3Nzc3Nzc3Nzc3Nzc3Nzc3Nzc3Nzc3Nzc3Nzc3Nzf/wAARCADEAIMDASIAAhEBAxEB/8QAHAAAAQUBAQEAAAAAAAAAAAAABQACAwQGBwEI/8QAQhAAAgEDAwEGAgcGAwYHAAAAAQIDAAQRBRIhMQYTIkFRYXGBBxQyQpGx8BUjocHR4TNSchclYoLS8RYkQ2R0kpT/xAAUAQEAAAAAAAAAAAAAAAAAAAAA/8QAFBEBAAAAAAAAAAAAAAAAAAAAAP/aAAwDAQACEQMRAD8A5tbgsxO4EsfXqfc1esozkj7qj1H41RtAShwwOOckYojpwJmfLYIXJHyoI7SN2EuWz48Z4NXUgZXKjkE5yoqOwfvAxZ/svjHlRCPkSbzgAHJ6UFURNvCOcr6g5p7RuGwjZOcAE9Pj7VNOyq6MpOPMkdDUum2iXV3Gkqs0S9VU4z6AUA9na2y+xmLthD93Py6/Ci1lpuovGJWWNmYHIGCQM9CAa3XZ7TLK8s5p5baMwtK0caY4CoSBj55qa77HaPc/4Ams3P3oHx/A0GAZ/q6us8TxupxujyVHX7pry3tw0ZdNjKRkMhyCKOa32Ev7ZXubC9N+gXc0MgxJx/lI6mslaG80m6C3ltNFHIcESIVz8M+fNAdtbc4JdgQeTgdPnWevz9Yv5AihvFgbh1FazvO4hZgFC/a3VnLAJLczXTrkKxYt75HFAQZAkEUTBduM528D39qHyhRKTk9MhgOtGZNqYBUbhwfhQi+ZTjACn2HnQWNHh/dvIyLjOBgckVZdCDlfhgdDU+nL3dsqEDkZJ9a9dSUL4A9m8zQDu7b7kRI+ApVOzjccyBfbb0pUGAhnfO5VT0GD0o1pIO92B6dW4zg1nbY7ThiMnnFHdPkGyVMeJhjNBPY/+r4vCXOQOhP8aIw7gkveAEABgAOtA9Lb99IJPJscfOic0jR200igZKgDB5HNBegja4gJbYVz4QOeasQ3sWjaT3j4NxI7KgBz5Dn86rRtJFEqIm1jjJC4HPPy61UvdL1HUpGms4nktYrgRyd3klcqGLY9MZ/jQdS7Hzq/ZaxnLbFdWY7jgA7jmi0NxFMN0E8cgHmjg/lQy90pPqMFvaXM9vbwRGNUhYDPHBJ8/X0rOdjeyxsdUm1BxOkBwkUbyZL8eJ2xjOT+dB0DvMcD7XnWH+lOZXtNNSU+Izvtyedu3n+VB9S0/V73WZ5bnULi2iE37lUDMix7jzgHrjGB781R7bRag2kaW9+6tPFI8SbQTuUgEN6+QHzoLStHLpMHfM4Vo0yB8KpTxpDpkUaqd00ignoOT7VPaJcjToRd8OMDawwQM8Aj4VVvZDPrdnbDjujuYY4FAQvdquctznAI9B5UK297IiHPiYDINXNX3pfuFHhVcdRxUWlR95ehieEXoPWgNbNgVRxhcVHKMDxAHAqdyWc5PIqGUNjDNQVCeTx5+tKplVCoLqd3nj/vSoOV25/ebSM5OMA1oNJId3YYBIwBjrQS3ChVYc85wPKjOjOiM4ZRuKgCg80lNzTA5J34/rRqRQ8coZSkCY2qTn05z+jQjRu7a5mRcqgkBBHFHXh3yvAV3A7CDnJ25FBLbW8e8qASD4snrj1otpWrHS3mbuVmtpHw0bMMg/5smh6AwnaARuXjPGD6Yx8amENrDJaJeuIIpbiOMsehywHT86DoTeI4I4xxUeo3V7aW6y29tHOn2dm4h8ngYHTHrV7U7KW3kJiz3DHy52H0oJfaFLLbqLX6w3J3NLeSA8+fBoJNMdrhC95bpC7OXVA24Dk46jr0PzoR2heGS/QeJpo12gfdCkhj8+F+Qq3p2nz2N4kAnnmadtoimk3kMP8AKetAnElzNJKzASSMS2PL2oICjyTqmOCckjp+utCNBYXeuXtw/KQoSM9OTgUb1Zlt7J5htBVME+/TAFBexqFNPubkDmR9mSPQf3oH37BmkctyTk5qz2chcxvKSDuPXGKp3ixbgi7tx5wTR/S4e5sUXHJ5x8aCdowxGG53edeTxrt4NSqvI5wQPM9KimbAby65FAOm2iRgWGR/xYpUyUnvGpUHN1yiBQAGI5Gcef8Aei+i7e+2n0yB188fzoCmTxuJz50d0NTHdEDIG3aT5UEvZtd01yQQN0ucfjWklw7newOAmMDoAwrOaAn/AJucBgoVsnLYA9OtFLnVoxA9vZYllfbtkJ2qCDkdevPyoD0jR26iW8dAynoOp9sfGsrr98NQ1azS8YwWYGCvXYpJ548+KtTI9xMrz3DTSKQCx5z6mgurFf2ijjJUIo2+vXig6Nb/AEiS9m7RrK8jGqQLAv1O5WTJbjGJD5j3GT5c1mh9JGvIXcS2kiuxO0x4C5PAHt5ULvbKVtJt7yZJ4XX/AAZJE2x3KdMrngkdD1yOav3WrWQsojawad/hhJIjEBIDjkg+dBJ2c7fX9p2qTUdUkNxCy9zLGqgBEJ6pjz4z79K1lsEvY0ntSjpL4lKt0B5wfT0rB21rBdRNNZadMVQYzHGzg+2fPjzpum30umaolzaqYism2Qb8h1zyCB8+aDQ9sJRFYLChKliMgnOeuTTdAiNt2cTeVUuWZtx9Tx+VB+1moR6nqW+2Y91jw7uOnqPWjg3W+jQRMdwESc4HxP4E0FJY+9ulPUluAK1EEZVNowMDHWs/ocO+6ZmGdvPPWtFGeTnIBGeBQelFBK9D05NQSR+AsSSfTyqw7A5OPDTGYEHgY9KAVKkfeN+9C+3pSp8hXeSWXJ9qVByeLJOwg5Y8DNHtJCgmR9yqFyxz60GhbFwCBkquDmifAhkSNMBhjaG6+woIBJtBxkB2J58z71ZsjtmeZgB3Z48zn2qjE53AMfEr7fUURt4o5DHkkBwdu04+BPPnyaC9HICQWOOhznHWqFwveo83TDhQCMcdKKWemRSRvKyAoBwzAkNx6/rrSayWSzkYLxg4/Cg672E+q3/YTSFngjmjWEqUlQMNyswzg0S/YOhpJvTSbIOSTuEK9c/CsX9EWrPPpF3p0rZW0ZHiGPsq+cj8QfxrebtwXn7xzQWrCOC3ULDEkaE8qigA/ECvny8tlg1G7gAwsVxIg+AYivoCzcNtAGcjFcCvpkm1bUpQwKvdysM+hc0EEgHhZgCDw4/nRGPVWkX6rckMFACMBjHxqpHHvbqPF7VXcKZc7uQPlQbHTbbu7ZduMHkGryjHJbGOtA+zmrIMWN6/dhv8KZhwD6H+taHK72Gdx88D+1A1XwQmPAelMlJCHGT6sfOptiEjyYHIpkpDcBT8TwM0AucjvWzkn1pUy4RkndR5N60qDliEh8jjPBC9aLM4EKlvCwHTg5ND7Uh3VSMLuzjOR+verM0yyIFU4bqpPx/nQeRBTIFA8ZP3s9fb8aIwMhKTclQ4wD1x0Hw/vQqP/HQE58XAHkaIOys3dp4Y9oAB4J4NBqIZHYd3CkYRFyy7elJhi3VDgHHIFC7OeS8sY7OyjManJuLhV4AHr6niiKSQmEpbvvUdWIoCP0SsIe0GpW3A3Wvl0OHH9TXVIlJC5/zcVx76Nn7vt1EMnE0Mqk/8uf5V2hU+z65NBFc3KWOn3F1IQFgheQk9PCCf5VwDS0klg3kEs53FgOuea659KOofs/sXcICBJeSJAuPQnLfwU/jXLNOjAgjPGG5yKCQ/ux3ig7lUkeHAqgOowD9nqTRjUJ4/qcmMlsBR6daEPxgiga4Z02qpz0zW27KajFfRLaSsRdxL9lukijjOfWsWrKRkKd3TipUDxskkRxInKlTyD5UHR5lOzHhDexqCRm2bejAVX0vVYNVtz3JC3EWO8jPUH1HqKfMZBI7OOAD16CgouwLEtkn1/QpU7ZI3i3oM+TdaVBydPDvxwCvGfLNSRAb+Tgkcnk59qjdWygTaTwemcDHmaSs7FmIAI9Djn1oLFtIFuFZgGAbIyKuQE7JGOd7HJOenOeKqaTZSalfx2sBXeyM27GcADdzUg2yIoyQHOTx0x/cUBXTpI40ljvDK0JAcLGcBmohJdSSoqRQRomMbE5K/r0oLDOY5IzbEkqecDnnjOPnWit9JaBGme4DjBJOCDmgo9kbtrPttpjYIBuRG3GOHBX+dd/VfEMnjNfNJuvqmqR3SqAYZlkBJ5IBzmvonUtbsNK0D9tXD7rbYHiCcmXd9kL8f6+lBzX6atRWXUNP0qJ9wtozNLj1fGB+Az/zVn4isWn27MhwyBuMHPvQTWL2bXNWub66BE13IXI3cLzwPgBitHEqSaPaljnbFg4GMYoK99JCLOOOEMCXDMWHJAH96jCWP7JcvJi+73wIoPK4HX26nNe6gbYOsUA2qEy2c5J9aHu7OAVBYgHHwoPE6gjkGrURBQIq4OfTrRXS9DfVNBkkiz9cjmYA8YcYHH9DQVontZu6nR42jOG3LgiglSaS0kSS3do5V5Vhx+vhWr0fX7PUomgv5kgvQdu0DCy8dR5Z9qyxwyABdoJ+zjn5nzqjcIVG5eNvOF4NBt5j+8OSc/wCnNKqWnanDdWUU1yj98wO/ZwCQccfhSoOb3Lh3JXCx/HlsedQ92u3cjk89CKmfdM5klOV44UV40YywEbrkdR0A/QoNN9HCj9tzbgCohwSR6sOP4ULuoVOo3ECuQkbMgxzuwcZHxrX9jLGGz022nR1aScCWVzz5/Z9gM/iTWME5W9uSqNIjSthk6ck4NBOqG2VQjEn72f16UQj1NhpaIZfGoKt/xEUKleHYDG7FsZKNxjj+38KarhI8ZGcg4/P50DZXDz9M+3qPWr99rF9daXY6fNclrS0yIIhgFck8mhjv422HJYkcGnlhsVQwORyPxoJk3sCW+0CQQAM1oNIlWS0EErYVG4yRznnms6/G0YwT9rIHnRHTLhU3d4rcLuBPOcCgsXTKby4VGbuu82/Lp5/jR7tJ2bg0i0insrmaQPJtZJSM4xnqPh/GgWhaVf67evDp1uZGXl5CMJHz94np511+17M2n1pb3VFF3cogVEf/AAo/9K+Z9zQc+0bXX0rTHhihRpmkMgLngDAx8aGajqMupXP1i6KmTYFyqhcAV0Ltd2V0240+4vrYJZTxqZGK8RsAOcj+lcsJBAbceo6UFnvCFOdzKOg61TlJcnGAR0POKsQQT3Eois4Z5mzx3aFvyrQ2XYjVLhEkvTHaR4Bw5y/zA6fOgDaXYvNYxyYlbJbkN15NKtxBZW1jClqk0pWIbQT5/wAKVBxYSp9lcYznxZNW9hEYwE5Pkvn+sVTgVgN6Ddk+XTNEXuIoYgqnEhXxA8c0Hj6nc22mnTlcrbl9zleCc+WfSlayGKEyJnHnjr6ClLDJdRGQphTyvFRW7GOMsCMHgg/yoLqM90BBJORE0geSM88jPSrMFskaTNMUWJEzlOoyOB8fKqdtGsjohHgbhgnP4+dRahdRORBbuwgj43H7555+HtQQIRwxPK4BBGc0mYKo5TGMnHkKajgliWA48/QU+MB9xDLwPM4yPb3oHxviMZJbnlh1qWybc2IyrM3hCqPEc1ApVg5JXJ5ANaT6PbS1uu1Nil7LtVZO8iTGe9deQvt0zz6UHWuyumQ9ndHstMZR9alUyTYH3seI59BwKKtcKFd2YECTaPbnH50EvdT+p3OtXjhpWtIo4Y1A6Arv/izfwFVnvrO0msbCa6ULYxm4uXc43SDgA58yzM3yoL3aPVbK3gFhd3SxtfE24IwSoYEFvlVDSew+g2YR5la+ZRlTO3h9eFHFc71ua+1PtBJNLGzf5EyPCvTA/jmukW1yYOzVrcyRyMyRJuSJhx+PpQaSGOGCPurdI4Yx92NQo/AVXvUDptLAnnGfWsvDqV53scsrIkLP93I2r5ZPn0q5f6uiQthXbCks69BxQCbs24uHDyIGzyA3FKgMl61w5mi4R+V3eE4+FKg55DJsXLcbifF8un41JbovfHeNzAblx1qsrDcANrDGFwOmKnRyZY3UYAGMY5NAVgIAVVjLjjoMDPz+NRXsItZ1nhQZyG55GfhUiXG2HYM5J8IPUU6NJrmZLOyjknllyAkabm/XvQU0ve6tzBCoEzDxORjj+tVY3RAQ6AZ+1z5DyFFtZ7Nato0K3F7p00MLffYAqp9CQT196FQ3EyO3cyuM+TDdn8aBzGJVBLvnjy4avJIk2/uCS/XwjBNTR6jL3g3Q2bAjB3RAZP6/KvbrUZZi7qsUIwBtiGAfegY0LQKPrDAMfu8E/wBqu6Je/srVrLUkjBeCUPsJxvXGCPbIJFD4yy/a43DI8s1PGz96WbZtxkEjGf16CgN6j2m1G+u9QnibuReSLuj3ZACgBfj0oTeXl1fTTT3d1JI0pHeFj1xjyH9Kn3R7uGjOTzzjHH5cUxlUxbsZAGV2r19aDeWZOpaJb3sSd1KIgXOOrDhjx69aLwXH1vQktO8WKdFYjw5Eh5wAD559fWs12A1CESPYNIoTa0inPlxuHvz+daZIlt/HDKyMJC+0eY+Z6UFA280cNvdaiXYOh2xheYyc/wDc+deXksYtXR0LQkeIjgEfHNVNZ1S9W+CmY7ERcbV4bd9rpnPlUlzDbLCBBEiqg4UqcDAoBkz2/eHLSRnzXBGP4UqDXtlNJdSO2wljnPeYz/EUqDKwkEYOeBkGmB8ELkjk5z1r6b/8C9lW66BY59RFj8qQ7B9lQR/uOz45GVP9aD5w0+R7u5gs3YJ30ioJCOBk45ruHZvTdP0G2SDT4kyT+8mYZd/ifj5UdP0edkndW/YdspByCm5fyNGk0PTUwUtUHwJ/rQBy0d1E0F1EjxyKQ6MOGBHIIrjfb7slH2Zukmsz3ljcOypvOTEeu0n4dD54NfQLaRYvjMOMHPhcj+dV9S7NaTqlgbG+te+tzglS7DkHIOQc0Hy4dzR7GwCOhHnTVTMg3MMjOM/l0r6JX6LeyKnjTXx6fWZP+qnH6LuyBOf2U2f/AJEv/VQfORLd4GcE+HwY8qeNiY8WzAx06V9Ff7LeyHP+7GGf/cydP/tTP9lfY8DjTZAfa4k/rQfPngGVBY4zhsj+VWDIjRAR5wPLnj2z8674v0WdkwMfUZv/ANL/ANaa30VdlGORa3I+Fy1BwaKYwzRzxFkdeQ68Yra6Tr66nAgclZ41w4KgZ54IP4/jXRU+ivsqFK/VblvjcNkfCpbP6NOzFlIJLe1uFbpk3DHI+dByztjOHnMtizyQBBHIFU5QggjORznjmnXE0s9ssm8Rh0GAfP8ACusSdgdCfH7q4XDbsrOef1gVHL9HuhTAhxd4PpP/AGoOImd8+GEuPVVJHw4GOOlKu1x/RzoESBFS62jpmfP8qVBpl6U4c+VeLUV5C89rJFHJ3bOMB+cjn2IP4EGgj1G6a1QMjRjqSCCWbHkBxx6mq8El/evncIYQT+8T7J/05+18TgegPlM2l20qIt0DcbSGJl53sOhYdDjqB0HXrRAce9B5GVA7tX3FBg5bJ+dSjFVI7ONLh7jJLsd2D0Bxj8s9fU1LdwfWYO6DbQWBbIzkA5xQMvpREquZpI+uFjCkv+IPT1460IEs17iYXLRW4xukdwEHpnGAT0/t1JeSxgkAEu+TxbmLNy/oGx1Ht0p09lbXCxLNCjLEcouOFNBXNzFY4s4O9uZxklcl265LO3l+sU6weS42TyTghl4jB9vMfMep5606LR7KOAwpGwQtubxnxHOeeeR7UrfSLO2SRYY2G9CjMXO7BJJ5znqetAp7vJZLaWEFD+9kflY/jyOfap2uohbfWEdZIyPCVP2vh71H+zrXYiRIYVjbcvdHbg4x+RqG6t9OtVNxeOAigAd7ISqnp4R6n8SaAXNq4mvDG6vJHEu9ooecHyBPrwSR16cDzKWlzNdyhzIFjUZKxxnBP+tuvyA6VWNtPIkSQW3cWCMCtuvhdxg8sOMDOOOTjJPoLsR1Bo0WSO1jYKN2GZgTjyHGPxNBbPtTRTYHd4gZVCtkggdOCRn59akxQecUq9wKVBVTpTscUqVB6BTsUqVA7FOXpSpUDq8xilSoHDpSPUe9KlQRzOYondQCVUkZ+FD9JhW5hgv7kma5ddys/Ijz5KOg+PX3pUqAp0HFeEZHNKlQeedLypUqBUqVKg//2Q==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2477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85720" y="285728"/>
            <a:ext cx="3429024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Пуазейль</a:t>
            </a:r>
            <a:r>
              <a:rPr lang="ru-RU" dirty="0" smtClean="0"/>
              <a:t> – </a:t>
            </a:r>
            <a:r>
              <a:rPr lang="ru-RU" b="1" i="1" u="sng" dirty="0" smtClean="0"/>
              <a:t>врач, физик </a:t>
            </a:r>
            <a:r>
              <a:rPr lang="ru-RU" dirty="0" smtClean="0"/>
              <a:t>и физиолог –механика кровообращения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929190" y="5000636"/>
            <a:ext cx="3571900" cy="1200329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Нем., </a:t>
            </a:r>
            <a:r>
              <a:rPr lang="ru-RU" b="1" i="1" u="sng" dirty="0" smtClean="0">
                <a:solidFill>
                  <a:srgbClr val="0000FF"/>
                </a:solidFill>
              </a:rPr>
              <a:t>физиолог, физик </a:t>
            </a:r>
            <a:r>
              <a:rPr lang="ru-RU" dirty="0" smtClean="0">
                <a:solidFill>
                  <a:srgbClr val="0000FF"/>
                </a:solidFill>
              </a:rPr>
              <a:t>и психолог </a:t>
            </a:r>
            <a:r>
              <a:rPr lang="ru-RU" b="1" dirty="0" smtClean="0">
                <a:solidFill>
                  <a:srgbClr val="0000FF"/>
                </a:solidFill>
              </a:rPr>
              <a:t>Гельмгольц</a:t>
            </a:r>
            <a:r>
              <a:rPr lang="ru-RU" dirty="0" smtClean="0">
                <a:solidFill>
                  <a:srgbClr val="0000FF"/>
                </a:solidFill>
              </a:rPr>
              <a:t> – теория функционирования глаза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29190" y="4143380"/>
            <a:ext cx="2714644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Декарт</a:t>
            </a:r>
            <a:r>
              <a:rPr lang="ru-RU" dirty="0" smtClean="0"/>
              <a:t> описал оптическую </a:t>
            </a:r>
            <a:r>
              <a:rPr lang="ru-RU" b="1" dirty="0" smtClean="0"/>
              <a:t>систему глаза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 descr="Julius Robert von Maye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2000264" cy="22145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571744"/>
            <a:ext cx="2643206" cy="120032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Роберт Майер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1814-1878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Нем. </a:t>
            </a:r>
            <a:r>
              <a:rPr lang="ru-RU" u="sng" dirty="0" smtClean="0">
                <a:solidFill>
                  <a:srgbClr val="0000FF"/>
                </a:solidFill>
              </a:rPr>
              <a:t>Врач</a:t>
            </a:r>
            <a:r>
              <a:rPr lang="ru-RU" dirty="0" smtClean="0">
                <a:solidFill>
                  <a:srgbClr val="0000FF"/>
                </a:solidFill>
              </a:rPr>
              <a:t> и </a:t>
            </a:r>
            <a:r>
              <a:rPr lang="ru-RU" u="sng" dirty="0" smtClean="0">
                <a:solidFill>
                  <a:srgbClr val="0000FF"/>
                </a:solidFill>
              </a:rPr>
              <a:t>естествоиспытатель</a:t>
            </a:r>
            <a:endParaRPr lang="ru-RU" u="sng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357166"/>
            <a:ext cx="6429420" cy="193899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Изучал </a:t>
            </a:r>
            <a:r>
              <a:rPr lang="ru-RU" sz="2400" b="1" u="sng" dirty="0" smtClean="0">
                <a:solidFill>
                  <a:srgbClr val="0000FF"/>
                </a:solidFill>
              </a:rPr>
              <a:t>медицину</a:t>
            </a:r>
            <a:r>
              <a:rPr lang="ru-RU" sz="2400" dirty="0" smtClean="0">
                <a:solidFill>
                  <a:srgbClr val="0000FF"/>
                </a:solidFill>
              </a:rPr>
              <a:t> в Мюнхене и Париже. Научная сфера – </a:t>
            </a:r>
            <a:r>
              <a:rPr lang="ru-RU" sz="2400" b="1" u="sng" dirty="0" smtClean="0">
                <a:solidFill>
                  <a:srgbClr val="0000FF"/>
                </a:solidFill>
              </a:rPr>
              <a:t>физика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В 1840 году в качестве судового врача совершил путешествие на остров Яву. </a:t>
            </a:r>
            <a:r>
              <a:rPr lang="ru-RU" sz="2400" b="1" dirty="0" smtClean="0">
                <a:solidFill>
                  <a:srgbClr val="0000FF"/>
                </a:solidFill>
              </a:rPr>
              <a:t>Обосновал </a:t>
            </a:r>
            <a:r>
              <a:rPr lang="en-US" sz="2400" b="1" dirty="0" smtClean="0">
                <a:solidFill>
                  <a:srgbClr val="0000FF"/>
                </a:solidFill>
              </a:rPr>
              <a:t> I</a:t>
            </a:r>
            <a:r>
              <a:rPr lang="ru-RU" sz="2400" b="1" dirty="0" smtClean="0">
                <a:solidFill>
                  <a:srgbClr val="0000FF"/>
                </a:solidFill>
              </a:rPr>
              <a:t> закон ТД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49860" name="Picture 4" descr="Файл:Repin SechenovIM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500306"/>
            <a:ext cx="2946114" cy="401986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000760" y="2571744"/>
            <a:ext cx="2500330" cy="37548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00FF"/>
                </a:solidFill>
              </a:rPr>
              <a:t>Сеченов И.М. 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1829-1905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Выдающийся русский физиолог.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«Рефлексы головного мозга».</a:t>
            </a:r>
          </a:p>
          <a:p>
            <a:r>
              <a:rPr lang="ru-RU" sz="2000" u="sng" dirty="0" smtClean="0">
                <a:solidFill>
                  <a:srgbClr val="0000FF"/>
                </a:solidFill>
              </a:rPr>
              <a:t>Закон растворимости газов в крови.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2214546" y="1357298"/>
            <a:ext cx="2857520" cy="12144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034" y="357166"/>
            <a:ext cx="2744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28604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Лазарев П.П. – один из основоположников биофизики в России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857232"/>
            <a:ext cx="378621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FF"/>
                </a:solidFill>
              </a:rPr>
              <a:t>1901 г. </a:t>
            </a:r>
            <a:r>
              <a:rPr lang="ru-RU" sz="1600" dirty="0" smtClean="0">
                <a:solidFill>
                  <a:srgbClr val="0000FF"/>
                </a:solidFill>
              </a:rPr>
              <a:t>окончил </a:t>
            </a:r>
            <a:r>
              <a:rPr lang="ru-RU" sz="1600" b="1" u="sng" dirty="0" smtClean="0">
                <a:solidFill>
                  <a:srgbClr val="0000FF"/>
                </a:solidFill>
              </a:rPr>
              <a:t>медицинский</a:t>
            </a:r>
            <a:r>
              <a:rPr lang="ru-RU" sz="1600" dirty="0" smtClean="0">
                <a:solidFill>
                  <a:srgbClr val="0000FF"/>
                </a:solidFill>
              </a:rPr>
              <a:t> факультет Московского университета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000FF"/>
                </a:solidFill>
              </a:rPr>
              <a:t>С 1903 г – </a:t>
            </a:r>
            <a:r>
              <a:rPr lang="ru-RU" sz="1600" u="sng" dirty="0" smtClean="0">
                <a:solidFill>
                  <a:srgbClr val="0000FF"/>
                </a:solidFill>
              </a:rPr>
              <a:t>доктор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</a:rPr>
              <a:t>медицины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000FF"/>
                </a:solidFill>
              </a:rPr>
              <a:t>И в 1903 г. закончил </a:t>
            </a:r>
            <a:r>
              <a:rPr lang="ru-RU" sz="1600" b="1" u="sng" dirty="0" smtClean="0">
                <a:solidFill>
                  <a:srgbClr val="0000FF"/>
                </a:solidFill>
              </a:rPr>
              <a:t>физико-математический</a:t>
            </a:r>
            <a:r>
              <a:rPr lang="ru-RU" sz="1600" u="sng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факультет.</a:t>
            </a:r>
          </a:p>
          <a:p>
            <a:pPr>
              <a:spcBef>
                <a:spcPct val="50000"/>
              </a:spcBef>
            </a:pPr>
            <a:r>
              <a:rPr lang="ru-RU" sz="1600" dirty="0" smtClean="0">
                <a:solidFill>
                  <a:srgbClr val="0000FF"/>
                </a:solidFill>
              </a:rPr>
              <a:t>В </a:t>
            </a:r>
            <a:r>
              <a:rPr lang="ru-RU" sz="1600" b="1" dirty="0" smtClean="0">
                <a:solidFill>
                  <a:srgbClr val="0000FF"/>
                </a:solidFill>
              </a:rPr>
              <a:t>1927 г</a:t>
            </a:r>
            <a:r>
              <a:rPr lang="ru-RU" sz="1600" dirty="0" smtClean="0">
                <a:solidFill>
                  <a:srgbClr val="0000FF"/>
                </a:solidFill>
              </a:rPr>
              <a:t>. создал государственный институт биофизики в Москве.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1643050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Физик</a:t>
            </a:r>
            <a:r>
              <a:rPr lang="ru-RU" dirty="0" smtClean="0"/>
              <a:t>, биофизик,</a:t>
            </a:r>
          </a:p>
          <a:p>
            <a:r>
              <a:rPr lang="ru-RU" dirty="0" smtClean="0"/>
              <a:t> геофизик, </a:t>
            </a:r>
            <a:r>
              <a:rPr lang="ru-RU" b="1" i="1" u="sng" dirty="0" smtClean="0"/>
              <a:t>медик</a:t>
            </a:r>
            <a:endParaRPr lang="ru-RU" b="1" i="1" u="sng" dirty="0"/>
          </a:p>
        </p:txBody>
      </p:sp>
      <p:pic>
        <p:nvPicPr>
          <p:cNvPr id="39938" name="Picture 2" descr="Фотография Петр Петрович Лазарев (photo Petr  Lazarev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2005409" cy="221457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285720" y="3643314"/>
            <a:ext cx="3024188" cy="12954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/>
              <a:t>Создал ионную</a:t>
            </a:r>
          </a:p>
          <a:p>
            <a:pPr algn="ctr"/>
            <a:r>
              <a:rPr lang="ru-RU" sz="2000" dirty="0" smtClean="0"/>
              <a:t> теорию возбуждения</a:t>
            </a:r>
            <a:endParaRPr lang="ru-RU" sz="2000" dirty="0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57158" y="5000636"/>
            <a:ext cx="3857652" cy="129540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/>
              <a:t>Разработал теорию</a:t>
            </a:r>
          </a:p>
          <a:p>
            <a:pPr algn="ctr"/>
            <a:r>
              <a:rPr lang="ru-RU" dirty="0" smtClean="0"/>
              <a:t> </a:t>
            </a:r>
            <a:r>
              <a:rPr lang="ru-RU" b="1" dirty="0" smtClean="0"/>
              <a:t>адаптации</a:t>
            </a:r>
            <a:r>
              <a:rPr lang="ru-RU" dirty="0" smtClean="0"/>
              <a:t> (все органы и ЦНС)</a:t>
            </a:r>
            <a:endParaRPr lang="ru-RU" dirty="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5214942" y="3714752"/>
            <a:ext cx="3167063" cy="129540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/>
              <a:t>Вывел единый</a:t>
            </a:r>
          </a:p>
          <a:p>
            <a:pPr algn="ctr"/>
            <a:r>
              <a:rPr lang="ru-RU" sz="2000" dirty="0" smtClean="0"/>
              <a:t> закон раздражения</a:t>
            </a:r>
            <a:endParaRPr lang="ru-RU" sz="2000" dirty="0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4643438" y="5072074"/>
            <a:ext cx="3240088" cy="12954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5715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/>
              <a:t>Исследование магнитной</a:t>
            </a:r>
          </a:p>
          <a:p>
            <a:pPr algn="ctr"/>
            <a:r>
              <a:rPr lang="ru-RU" sz="2000" dirty="0" smtClean="0"/>
              <a:t> аномалии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3286124"/>
            <a:ext cx="1571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B050"/>
                </a:solidFill>
              </a:rPr>
              <a:t>Вопрос:</a:t>
            </a:r>
            <a:r>
              <a:rPr lang="ru-RU" i="1" dirty="0" smtClean="0">
                <a:solidFill>
                  <a:srgbClr val="00B050"/>
                </a:solidFill>
              </a:rPr>
              <a:t> Как долго институт просуществовал?</a:t>
            </a:r>
            <a:endParaRPr lang="ru-RU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3625" y="571500"/>
            <a:ext cx="1571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4"/>
                </a:solidFill>
                <a:latin typeface="+mn-lt"/>
              </a:rPr>
              <a:t>Лекция </a:t>
            </a:r>
            <a:r>
              <a:rPr lang="ru-RU" sz="2800" dirty="0" smtClean="0">
                <a:solidFill>
                  <a:schemeClr val="accent4"/>
                </a:solidFill>
                <a:latin typeface="+mn-lt"/>
              </a:rPr>
              <a:t>1</a:t>
            </a:r>
            <a:endParaRPr lang="ru-RU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50" y="1285875"/>
            <a:ext cx="8501063" cy="184665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rgbClr val="FF0000"/>
                </a:solidFill>
                <a:latin typeface="+mn-lt"/>
              </a:rPr>
              <a:t>Биореология</a:t>
            </a:r>
            <a:endParaRPr lang="ru-RU" sz="6600" b="1" dirty="0">
              <a:solidFill>
                <a:srgbClr val="FF00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mtClean="0">
                <a:solidFill>
                  <a:srgbClr val="FF0000"/>
                </a:solidFill>
                <a:latin typeface="+mn-lt"/>
              </a:rPr>
              <a:t>Гемодинамика</a:t>
            </a:r>
            <a:r>
              <a:rPr lang="ru-RU" sz="4800" b="1" dirty="0">
                <a:solidFill>
                  <a:srgbClr val="FF0000"/>
                </a:solidFill>
                <a:latin typeface="+mn-lt"/>
              </a:rPr>
              <a:t>. </a:t>
            </a:r>
          </a:p>
        </p:txBody>
      </p:sp>
      <p:sp>
        <p:nvSpPr>
          <p:cNvPr id="14340" name="TextBox 11"/>
          <p:cNvSpPr txBox="1">
            <a:spLocks noChangeArrowheads="1"/>
          </p:cNvSpPr>
          <p:nvPr/>
        </p:nvSpPr>
        <p:spPr bwMode="auto">
          <a:xfrm>
            <a:off x="1428750" y="5643563"/>
            <a:ext cx="32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428625" y="2928938"/>
            <a:ext cx="8358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Verdana" pitchFamily="34" charset="0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7"/>
          <p:cNvSpPr>
            <a:spLocks noChangeArrowheads="1"/>
          </p:cNvSpPr>
          <p:nvPr/>
        </p:nvSpPr>
        <p:spPr bwMode="auto">
          <a:xfrm>
            <a:off x="428625" y="571500"/>
            <a:ext cx="3241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u="sng">
                <a:solidFill>
                  <a:srgbClr val="0033CC"/>
                </a:solidFill>
                <a:latin typeface="Verdana" pitchFamily="34" charset="0"/>
              </a:rPr>
              <a:t>Реология</a:t>
            </a:r>
          </a:p>
        </p:txBody>
      </p:sp>
      <p:sp>
        <p:nvSpPr>
          <p:cNvPr id="15363" name="Прямоугольник 8"/>
          <p:cNvSpPr>
            <a:spLocks noChangeArrowheads="1"/>
          </p:cNvSpPr>
          <p:nvPr/>
        </p:nvSpPr>
        <p:spPr bwMode="auto">
          <a:xfrm>
            <a:off x="322263" y="1428750"/>
            <a:ext cx="84994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33CC"/>
                </a:solidFill>
                <a:latin typeface="Verdana" pitchFamily="34" charset="0"/>
              </a:rPr>
              <a:t>– учение о деформации и </a:t>
            </a:r>
            <a:r>
              <a:rPr lang="ru-RU" sz="2800" b="1">
                <a:solidFill>
                  <a:srgbClr val="0033CC"/>
                </a:solidFill>
                <a:latin typeface="Verdana" pitchFamily="34" charset="0"/>
              </a:rPr>
              <a:t>текучести </a:t>
            </a:r>
            <a:r>
              <a:rPr lang="ru-RU" sz="2800">
                <a:solidFill>
                  <a:srgbClr val="0033CC"/>
                </a:solidFill>
                <a:latin typeface="Verdana" pitchFamily="34" charset="0"/>
              </a:rPr>
              <a:t>вещества.</a:t>
            </a:r>
          </a:p>
        </p:txBody>
      </p:sp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3714750" y="785813"/>
            <a:ext cx="4643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Verdana" pitchFamily="34" charset="0"/>
              </a:rPr>
              <a:t>(</a:t>
            </a:r>
            <a:r>
              <a:rPr lang="en-US" sz="2400">
                <a:solidFill>
                  <a:srgbClr val="00B050"/>
                </a:solidFill>
                <a:latin typeface="Verdana" pitchFamily="34" charset="0"/>
              </a:rPr>
              <a:t>rheos – </a:t>
            </a:r>
            <a:r>
              <a:rPr lang="ru-RU" sz="2400">
                <a:solidFill>
                  <a:srgbClr val="00B050"/>
                </a:solidFill>
                <a:latin typeface="Verdana" pitchFamily="34" charset="0"/>
              </a:rPr>
              <a:t>течение, поток</a:t>
            </a:r>
            <a:r>
              <a:rPr lang="ru-RU" sz="2400">
                <a:latin typeface="Verdana" pitchFamily="34" charset="0"/>
              </a:rPr>
              <a:t>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2714625"/>
            <a:ext cx="8072437" cy="3292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FF0000"/>
                </a:solidFill>
              </a:rPr>
              <a:t>Идеальная жидкость</a:t>
            </a:r>
            <a:r>
              <a:rPr lang="ru-RU" sz="2800" dirty="0"/>
              <a:t> – </a:t>
            </a:r>
            <a:r>
              <a:rPr lang="ru-RU" sz="2800" dirty="0" err="1"/>
              <a:t>жидкость</a:t>
            </a:r>
            <a:r>
              <a:rPr lang="ru-RU" sz="2800" dirty="0"/>
              <a:t>, плотность которой не зависит от давления и постоянна в любой пространственной области, а вязкость (внутреннее трение) отсутствует. 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b="1" u="sng" dirty="0"/>
              <a:t>При движении идеальной жидкости</a:t>
            </a:r>
            <a:r>
              <a:rPr lang="ru-RU" sz="2400" dirty="0"/>
              <a:t> не происходит превращения механической энергии в тепловую, то есть </a:t>
            </a:r>
            <a:r>
              <a:rPr lang="ru-RU" sz="2400" b="1" u="sng" dirty="0"/>
              <a:t>механическая энергия жидкости сохраняется.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3625" y="571500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239713" y="1285875"/>
            <a:ext cx="460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388" name="TextBox 11"/>
          <p:cNvSpPr txBox="1">
            <a:spLocks noChangeArrowheads="1"/>
          </p:cNvSpPr>
          <p:nvPr/>
        </p:nvSpPr>
        <p:spPr bwMode="auto">
          <a:xfrm>
            <a:off x="1428750" y="5643563"/>
            <a:ext cx="32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428625" y="2928938"/>
            <a:ext cx="8358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Verdana" pitchFamily="34" charset="0"/>
              </a:rPr>
              <a:t>        </a:t>
            </a:r>
          </a:p>
        </p:txBody>
      </p:sp>
      <p:pic>
        <p:nvPicPr>
          <p:cNvPr id="112667" name="Рисунок 4" descr="\tfrac{\rho v^2}{2} + \rho g h + p = \mathrm{const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785938"/>
            <a:ext cx="3625850" cy="571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16391" name="Rectangle 28"/>
          <p:cNvSpPr>
            <a:spLocks noChangeArrowheads="1"/>
          </p:cNvSpPr>
          <p:nvPr/>
        </p:nvSpPr>
        <p:spPr bwMode="auto">
          <a:xfrm>
            <a:off x="0" y="357188"/>
            <a:ext cx="42862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Закон Бернулли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является следствием </a:t>
            </a:r>
            <a:r>
              <a:rPr lang="ru-RU" sz="2000">
                <a:solidFill>
                  <a:srgbClr val="0000FF"/>
                </a:solidFill>
                <a:latin typeface="Calibri" pitchFamily="34" charset="0"/>
                <a:cs typeface="Times New Roman" pitchFamily="18" charset="0"/>
                <a:hlinkClick r:id="rId3" tooltip="Закон сохранения энергии"/>
              </a:rPr>
              <a:t>закона сохранения энергии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для стационарного потока </a:t>
            </a:r>
            <a:r>
              <a:rPr lang="ru-RU" sz="2000">
                <a:solidFill>
                  <a:srgbClr val="0000FF"/>
                </a:solidFill>
                <a:latin typeface="Calibri" pitchFamily="34" charset="0"/>
                <a:cs typeface="Times New Roman" pitchFamily="18" charset="0"/>
                <a:hlinkClick r:id="rId4" tooltip="Идеальная жидкость"/>
              </a:rPr>
              <a:t>идеальной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несжимаемой жидкости: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16392" name="Rectangle 29"/>
          <p:cNvSpPr>
            <a:spLocks noChangeArrowheads="1"/>
          </p:cNvSpPr>
          <p:nvPr/>
        </p:nvSpPr>
        <p:spPr bwMode="auto">
          <a:xfrm>
            <a:off x="457200" y="463550"/>
            <a:ext cx="1841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16393" name="Rectangle 30"/>
          <p:cNvSpPr>
            <a:spLocks noChangeArrowheads="1"/>
          </p:cNvSpPr>
          <p:nvPr/>
        </p:nvSpPr>
        <p:spPr bwMode="auto">
          <a:xfrm>
            <a:off x="285750" y="2609850"/>
            <a:ext cx="290353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l-GR" sz="2400">
                <a:latin typeface="Calibri" pitchFamily="34" charset="0"/>
                <a:cs typeface="Times New Roman" pitchFamily="18" charset="0"/>
              </a:rPr>
              <a:t>ρ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— </a:t>
            </a:r>
            <a:r>
              <a:rPr lang="ru-RU" sz="2000">
                <a:solidFill>
                  <a:srgbClr val="0000FF"/>
                </a:solidFill>
                <a:latin typeface="Calibri" pitchFamily="34" charset="0"/>
                <a:cs typeface="Times New Roman" pitchFamily="18" charset="0"/>
                <a:hlinkClick r:id="rId5" tooltip="Плотность"/>
              </a:rPr>
              <a:t>плотность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жидкости,</a:t>
            </a:r>
          </a:p>
          <a:p>
            <a:pPr eaLnBrk="0" hangingPunct="0"/>
            <a:r>
              <a:rPr lang="ru-RU" sz="2000">
                <a:latin typeface="Calibri" pitchFamily="34" charset="0"/>
                <a:cs typeface="Times New Roman" pitchFamily="18" charset="0"/>
              </a:rPr>
              <a:t>    - скорость потока,</a:t>
            </a:r>
          </a:p>
          <a:p>
            <a:pPr eaLnBrk="0" hangingPunct="0"/>
            <a:r>
              <a:rPr lang="en-US" sz="2000">
                <a:latin typeface="Calibri" pitchFamily="34" charset="0"/>
                <a:cs typeface="Times New Roman" pitchFamily="18" charset="0"/>
              </a:rPr>
              <a:t>h  - 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высота,</a:t>
            </a:r>
          </a:p>
          <a:p>
            <a:pPr eaLnBrk="0" hangingPunct="0"/>
            <a:r>
              <a:rPr lang="en-US" sz="2000">
                <a:latin typeface="Calibri" pitchFamily="34" charset="0"/>
                <a:cs typeface="Times New Roman" pitchFamily="18" charset="0"/>
              </a:rPr>
              <a:t>p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– давление,</a:t>
            </a:r>
          </a:p>
          <a:p>
            <a:pPr eaLnBrk="0" hangingPunct="0"/>
            <a:r>
              <a:rPr lang="ru-RU" sz="200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>
                <a:latin typeface="Calibri" pitchFamily="34" charset="0"/>
                <a:cs typeface="Times New Roman" pitchFamily="18" charset="0"/>
              </a:rPr>
              <a:t>g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 -  ускорение свободного падения</a:t>
            </a:r>
          </a:p>
          <a:p>
            <a:pPr eaLnBrk="0" hangingPunct="0"/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16394" name="Rectangle 31"/>
          <p:cNvSpPr>
            <a:spLocks noChangeArrowheads="1"/>
          </p:cNvSpPr>
          <p:nvPr/>
        </p:nvSpPr>
        <p:spPr bwMode="auto">
          <a:xfrm>
            <a:off x="214313" y="5159375"/>
            <a:ext cx="1841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100"/>
          </a:p>
          <a:p>
            <a:pPr eaLnBrk="0" hangingPunct="0"/>
            <a:endParaRPr lang="ru-RU"/>
          </a:p>
        </p:txBody>
      </p:sp>
      <p:pic>
        <p:nvPicPr>
          <p:cNvPr id="16395" name="Рисунок 3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57188"/>
            <a:ext cx="41433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3214688" y="2857500"/>
            <a:ext cx="3286125" cy="2032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Из закона Бернулли следует, что</a:t>
            </a:r>
            <a:r>
              <a:rPr lang="ru-RU" b="1" u="sng" dirty="0"/>
              <a:t> при уменьшении сечения потока</a:t>
            </a:r>
            <a:r>
              <a:rPr lang="ru-RU" dirty="0"/>
              <a:t>, из-за возрастания скорости (динамического давления) </a:t>
            </a:r>
            <a:r>
              <a:rPr lang="ru-RU" b="1" u="sng" dirty="0"/>
              <a:t>статическое давление падает</a:t>
            </a:r>
            <a:r>
              <a:rPr lang="ru-RU" dirty="0"/>
              <a:t>.</a:t>
            </a:r>
          </a:p>
        </p:txBody>
      </p:sp>
      <p:pic>
        <p:nvPicPr>
          <p:cNvPr id="16397" name="Рисунок 4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50" y="2714625"/>
            <a:ext cx="207168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8" name="Прямоугольник 43"/>
          <p:cNvSpPr>
            <a:spLocks noChangeArrowheads="1"/>
          </p:cNvSpPr>
          <p:nvPr/>
        </p:nvSpPr>
        <p:spPr bwMode="auto">
          <a:xfrm>
            <a:off x="6715125" y="571500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Даниил БЕРНУЛЛИ </a:t>
            </a:r>
          </a:p>
          <a:p>
            <a:r>
              <a:rPr lang="ru-RU"/>
              <a:t>(1700–1782)</a:t>
            </a:r>
          </a:p>
        </p:txBody>
      </p:sp>
      <p:pic>
        <p:nvPicPr>
          <p:cNvPr id="16399" name="Рисунок 46" descr="~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3143250"/>
            <a:ext cx="214312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0" name="Прямоугольник 47"/>
          <p:cNvSpPr>
            <a:spLocks noChangeArrowheads="1"/>
          </p:cNvSpPr>
          <p:nvPr/>
        </p:nvSpPr>
        <p:spPr bwMode="auto">
          <a:xfrm>
            <a:off x="142875" y="5000625"/>
            <a:ext cx="32146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Для горизонтальной трубы</a:t>
            </a:r>
            <a:r>
              <a:rPr lang="ru-RU" sz="2400"/>
              <a:t> </a:t>
            </a:r>
            <a:r>
              <a:rPr lang="ru-RU" sz="2400" i="1"/>
              <a:t>h</a:t>
            </a:r>
            <a:r>
              <a:rPr lang="ru-RU" sz="2400"/>
              <a:t> = 0 и уравнение Бернулли принимает вид:</a:t>
            </a:r>
            <a:r>
              <a:rPr lang="ru-RU"/>
              <a:t>   </a:t>
            </a:r>
          </a:p>
        </p:txBody>
      </p:sp>
      <p:pic>
        <p:nvPicPr>
          <p:cNvPr id="49" name="Рисунок 48" descr="\tfrac{\rho v^2}{2}+p=\mathrm{const}"/>
          <p:cNvPicPr/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30" y="5429264"/>
            <a:ext cx="2714643" cy="6429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143000" y="500063"/>
            <a:ext cx="7366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447675"/>
            <a:r>
              <a:rPr lang="ru-RU" sz="2200">
                <a:solidFill>
                  <a:srgbClr val="0070C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428625" y="1928813"/>
            <a:ext cx="742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447675"/>
            <a:r>
              <a:rPr lang="ru-RU" sz="2400" b="1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sz="220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17412" name="TextBox 24"/>
          <p:cNvSpPr txBox="1">
            <a:spLocks noChangeArrowheads="1"/>
          </p:cNvSpPr>
          <p:nvPr/>
        </p:nvSpPr>
        <p:spPr bwMode="auto">
          <a:xfrm>
            <a:off x="428625" y="5857875"/>
            <a:ext cx="2928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    </a:t>
            </a:r>
          </a:p>
        </p:txBody>
      </p:sp>
      <p:sp>
        <p:nvSpPr>
          <p:cNvPr id="17413" name="TextBox 34"/>
          <p:cNvSpPr txBox="1">
            <a:spLocks noChangeArrowheads="1"/>
          </p:cNvSpPr>
          <p:nvPr/>
        </p:nvSpPr>
        <p:spPr bwMode="auto">
          <a:xfrm>
            <a:off x="785813" y="642938"/>
            <a:ext cx="79295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u="sng">
                <a:solidFill>
                  <a:srgbClr val="FF0000"/>
                </a:solidFill>
                <a:latin typeface="Verdana" pitchFamily="34" charset="0"/>
              </a:rPr>
              <a:t>  Внутреннее трение (вязкость жидкости). Уравнение Ньютона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7188" y="1714500"/>
            <a:ext cx="8429625" cy="954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rgbClr val="0033CC"/>
                </a:solidFill>
                <a:latin typeface="+mn-lt"/>
              </a:rPr>
              <a:t>Вязкость </a:t>
            </a:r>
            <a:r>
              <a:rPr lang="ru-RU" sz="2800" dirty="0">
                <a:solidFill>
                  <a:srgbClr val="0033CC"/>
                </a:solidFill>
                <a:latin typeface="+mn-lt"/>
              </a:rPr>
              <a:t>(внутреннее трение) – это свойство</a:t>
            </a:r>
            <a:r>
              <a:rPr lang="ru-RU" sz="2800" u="sng" dirty="0">
                <a:solidFill>
                  <a:srgbClr val="0033CC"/>
                </a:solidFill>
                <a:latin typeface="+mn-lt"/>
              </a:rPr>
              <a:t> </a:t>
            </a:r>
            <a:r>
              <a:rPr lang="ru-RU" sz="2800" dirty="0">
                <a:solidFill>
                  <a:srgbClr val="0033CC"/>
                </a:solidFill>
                <a:latin typeface="+mn-lt"/>
              </a:rPr>
              <a:t>текучих тел 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572000" y="2214563"/>
            <a:ext cx="3571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(жидкостей и газов)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7188" y="2571750"/>
            <a:ext cx="8429625" cy="830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33CC"/>
                </a:solidFill>
                <a:latin typeface="+mn-lt"/>
              </a:rPr>
              <a:t>оказывать сопротивление перемещению одной их части относительно другой.</a:t>
            </a:r>
          </a:p>
        </p:txBody>
      </p:sp>
      <p:pic>
        <p:nvPicPr>
          <p:cNvPr id="17417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643313"/>
            <a:ext cx="2484438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49"/>
          <p:cNvSpPr>
            <a:spLocks noChangeArrowheads="1"/>
          </p:cNvSpPr>
          <p:nvPr/>
        </p:nvSpPr>
        <p:spPr bwMode="auto">
          <a:xfrm>
            <a:off x="2928938" y="3429000"/>
            <a:ext cx="5929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Основной закон вязкого течения был установлен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Ньютоном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(1713)</a:t>
            </a:r>
          </a:p>
        </p:txBody>
      </p:sp>
      <p:pic>
        <p:nvPicPr>
          <p:cNvPr id="51" name="Picture 14" descr="А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40" y="4572008"/>
            <a:ext cx="5143536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Прямоугольник 51"/>
          <p:cNvSpPr>
            <a:spLocks noChangeArrowheads="1"/>
          </p:cNvSpPr>
          <p:nvPr/>
        </p:nvSpPr>
        <p:spPr bwMode="auto">
          <a:xfrm>
            <a:off x="3000375" y="4143375"/>
            <a:ext cx="3517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Течение жидкости по трубе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0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857232"/>
            <a:ext cx="79296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1.Ремизов, А.Н. Учебник по медицинской и биологической физике :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учеб.для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вузов/А.Н.Ремизов, А.Г. Максина, А.Я. Потапенк.-7 издю,стер.-М:Дрофа,2007.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2.Биофизика:Учеб.для вузов/В.Ф. Антонов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Под ред. В.Ф.Антонова. -2-е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изд.,испр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доп.-М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Владос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2003.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3.Основы физики и биофизики: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учеб.пособие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 А.И.Журавлев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под ред. А.И.Журавлева.-2-е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изд.,испр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М.:Мир:Бином.Лаборатория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знаний, 2008.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4.Физика и биофизика.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Практикум:учеб.пособие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вузов/В.Ф.Антонов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М.:ГЭОТАР-Медиа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2008.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5.Омельченко, В.П. Биофизические основы живых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систем:уч.пособие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 В.П. Омельченко , Э.В.Курбатова,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И.К.Цыбрий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ДГТУ.-Ростов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/Д: ИЦ ДГТУ, 2015.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6.Самойлов, В.О. Медицинская биофизика: учебник/В.О.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Самойлов.-СПб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СпецЛит,2004.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7.Практикум по биофизике: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Учеб.пособие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вузов/ В.Ф.Антонов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М.:Владос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2001.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357188" y="4429125"/>
            <a:ext cx="3714750" cy="214312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26" name="Object 18" descr="Букет"/>
          <p:cNvGraphicFramePr>
            <a:graphicFrameLocks noChangeAspect="1"/>
          </p:cNvGraphicFramePr>
          <p:nvPr/>
        </p:nvGraphicFramePr>
        <p:xfrm>
          <a:off x="285750" y="357188"/>
          <a:ext cx="3429000" cy="1900237"/>
        </p:xfrm>
        <a:graphic>
          <a:graphicData uri="http://schemas.openxmlformats.org/presentationml/2006/ole">
            <p:oleObj spid="_x0000_s1026" name="Формула" r:id="rId4" imgW="1041120" imgH="558720" progId="Equation.3">
              <p:embed/>
            </p:oleObj>
          </a:graphicData>
        </a:graphic>
      </p:graphicFrame>
      <p:sp>
        <p:nvSpPr>
          <p:cNvPr id="1028" name="Прямоугольник 4"/>
          <p:cNvSpPr>
            <a:spLocks noChangeArrowheads="1"/>
          </p:cNvSpPr>
          <p:nvPr/>
        </p:nvSpPr>
        <p:spPr bwMode="auto">
          <a:xfrm>
            <a:off x="4214813" y="928688"/>
            <a:ext cx="35877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33CC"/>
                </a:solidFill>
                <a:latin typeface="Verdana" pitchFamily="34" charset="0"/>
              </a:rPr>
              <a:t>-</a:t>
            </a:r>
            <a:r>
              <a:rPr lang="ru-RU" sz="2200" b="1">
                <a:solidFill>
                  <a:srgbClr val="0033CC"/>
                </a:solidFill>
                <a:latin typeface="Verdana" pitchFamily="34" charset="0"/>
              </a:rPr>
              <a:t>уравнение Ньютона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2143125"/>
            <a:ext cx="8429625" cy="23082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u="sng" dirty="0">
                <a:solidFill>
                  <a:srgbClr val="0033CC"/>
                </a:solidFill>
                <a:latin typeface="+mn-lt"/>
              </a:rPr>
              <a:t>Формулировка</a:t>
            </a:r>
            <a:r>
              <a:rPr lang="ru-RU" sz="2400" b="1" i="1" dirty="0">
                <a:solidFill>
                  <a:srgbClr val="0033CC"/>
                </a:solidFill>
                <a:latin typeface="+mn-lt"/>
              </a:rPr>
              <a:t>: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сила внутреннего трения </a:t>
            </a:r>
            <a:r>
              <a:rPr lang="en-US" sz="2400" dirty="0">
                <a:solidFill>
                  <a:srgbClr val="0033CC"/>
                </a:solidFill>
                <a:latin typeface="+mn-lt"/>
              </a:rPr>
              <a:t>F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между слоями движущейся жидкости прямо пропорциональна </a:t>
            </a:r>
            <a:r>
              <a:rPr lang="ru-RU" sz="2400" u="sng" dirty="0">
                <a:solidFill>
                  <a:srgbClr val="0033CC"/>
                </a:solidFill>
                <a:latin typeface="+mn-lt"/>
              </a:rPr>
              <a:t>скорости сдвига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       , </a:t>
            </a:r>
            <a:r>
              <a:rPr lang="ru-RU" sz="2400" u="sng" dirty="0">
                <a:solidFill>
                  <a:srgbClr val="0033CC"/>
                </a:solidFill>
                <a:latin typeface="+mn-lt"/>
              </a:rPr>
              <a:t>площади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поверхности </a:t>
            </a:r>
            <a:r>
              <a:rPr lang="ru-RU" sz="2400" u="sng" dirty="0">
                <a:solidFill>
                  <a:srgbClr val="0033CC"/>
                </a:solidFill>
                <a:latin typeface="+mn-lt"/>
              </a:rPr>
              <a:t>соприкасающихся слоев </a:t>
            </a:r>
            <a:r>
              <a:rPr lang="en-US" sz="2400" dirty="0">
                <a:solidFill>
                  <a:srgbClr val="0033CC"/>
                </a:solidFill>
                <a:latin typeface="+mn-lt"/>
              </a:rPr>
              <a:t>S.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Коэффициентом пропорциональности является коэффициент </a:t>
            </a:r>
            <a:r>
              <a:rPr lang="ru-RU" sz="2400" b="1" dirty="0">
                <a:solidFill>
                  <a:srgbClr val="0033CC"/>
                </a:solidFill>
                <a:latin typeface="+mn-lt"/>
              </a:rPr>
              <a:t>вязкости </a:t>
            </a:r>
            <a:r>
              <a:rPr lang="el-GR" sz="2400" b="1" dirty="0">
                <a:solidFill>
                  <a:srgbClr val="0033CC"/>
                </a:solidFill>
                <a:latin typeface="+mn-lt"/>
                <a:cs typeface="Arial" charset="0"/>
              </a:rPr>
              <a:t>η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.</a:t>
            </a:r>
            <a:endParaRPr lang="el-GR" sz="2400" dirty="0">
              <a:solidFill>
                <a:srgbClr val="0033CC"/>
              </a:solidFill>
              <a:latin typeface="+mn-lt"/>
              <a:cs typeface="Arial" charset="0"/>
            </a:endParaRPr>
          </a:p>
        </p:txBody>
      </p:sp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2786063"/>
            <a:ext cx="51276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>
            <a:off x="642938" y="4714875"/>
            <a:ext cx="2357437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42938" y="5072063"/>
            <a:ext cx="185737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42938" y="5429250"/>
            <a:ext cx="128587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42938" y="5786438"/>
            <a:ext cx="85725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42938" y="6215063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85750" y="6357938"/>
            <a:ext cx="2928938" cy="15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464344" y="6393657"/>
            <a:ext cx="142875" cy="7143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678656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964406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1178719" y="6393657"/>
            <a:ext cx="142875" cy="7143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1393031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1678781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1964531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250281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2464594" y="6393657"/>
            <a:ext cx="142875" cy="7143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2750344" y="6393657"/>
            <a:ext cx="142875" cy="7143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2964656" y="6393657"/>
            <a:ext cx="142875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3105945" y="6393656"/>
            <a:ext cx="144462" cy="730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49" name="TextBox 46"/>
          <p:cNvSpPr txBox="1">
            <a:spLocks noChangeArrowheads="1"/>
          </p:cNvSpPr>
          <p:nvPr/>
        </p:nvSpPr>
        <p:spPr bwMode="auto">
          <a:xfrm>
            <a:off x="357188" y="4357688"/>
            <a:ext cx="85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Река</a:t>
            </a:r>
          </a:p>
        </p:txBody>
      </p:sp>
      <p:sp>
        <p:nvSpPr>
          <p:cNvPr id="1050" name="TextBox 47"/>
          <p:cNvSpPr txBox="1">
            <a:spLocks noChangeArrowheads="1"/>
          </p:cNvSpPr>
          <p:nvPr/>
        </p:nvSpPr>
        <p:spPr bwMode="auto">
          <a:xfrm>
            <a:off x="3143250" y="4500563"/>
            <a:ext cx="1500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v+dv</a:t>
            </a:r>
            <a:endParaRPr lang="ru-RU">
              <a:latin typeface="Verdana" pitchFamily="34" charset="0"/>
            </a:endParaRPr>
          </a:p>
        </p:txBody>
      </p:sp>
      <p:sp>
        <p:nvSpPr>
          <p:cNvPr id="1051" name="TextBox 48"/>
          <p:cNvSpPr txBox="1">
            <a:spLocks noChangeArrowheads="1"/>
          </p:cNvSpPr>
          <p:nvPr/>
        </p:nvSpPr>
        <p:spPr bwMode="auto">
          <a:xfrm>
            <a:off x="2571750" y="4929188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v</a:t>
            </a:r>
            <a:endParaRPr lang="ru-RU">
              <a:latin typeface="Verdana" pitchFamily="34" charset="0"/>
            </a:endParaRPr>
          </a:p>
        </p:txBody>
      </p:sp>
      <p:sp>
        <p:nvSpPr>
          <p:cNvPr id="1052" name="TextBox 49"/>
          <p:cNvSpPr txBox="1">
            <a:spLocks noChangeArrowheads="1"/>
          </p:cNvSpPr>
          <p:nvPr/>
        </p:nvSpPr>
        <p:spPr bwMode="auto">
          <a:xfrm>
            <a:off x="571500" y="4786313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dx</a:t>
            </a:r>
            <a:endParaRPr lang="ru-RU">
              <a:latin typeface="Verdana" pitchFamily="34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rot="5400000">
            <a:off x="891381" y="4893469"/>
            <a:ext cx="35877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4" name="TextBox 55"/>
          <p:cNvSpPr txBox="1">
            <a:spLocks noChangeArrowheads="1"/>
          </p:cNvSpPr>
          <p:nvPr/>
        </p:nvSpPr>
        <p:spPr bwMode="auto">
          <a:xfrm>
            <a:off x="4071938" y="4500563"/>
            <a:ext cx="4000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Verdana" pitchFamily="34" charset="0"/>
              </a:rPr>
              <a:t>Между слоями существует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градиент скорости = скорость сдвига:</a:t>
            </a:r>
          </a:p>
        </p:txBody>
      </p:sp>
      <p:pic>
        <p:nvPicPr>
          <p:cNvPr id="105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8" y="5715000"/>
            <a:ext cx="5715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6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75" y="5786438"/>
            <a:ext cx="7858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7" name="TextBox 58"/>
          <p:cNvSpPr txBox="1">
            <a:spLocks noChangeArrowheads="1"/>
          </p:cNvSpPr>
          <p:nvPr/>
        </p:nvSpPr>
        <p:spPr bwMode="auto">
          <a:xfrm>
            <a:off x="4929188" y="58578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28625"/>
            <a:ext cx="78581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2"/>
          <p:cNvSpPr txBox="1">
            <a:spLocks noChangeArrowheads="1"/>
          </p:cNvSpPr>
          <p:nvPr/>
        </p:nvSpPr>
        <p:spPr bwMode="auto">
          <a:xfrm>
            <a:off x="1285875" y="571500"/>
            <a:ext cx="3143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-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напряжение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 сдвига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357188" y="1357313"/>
            <a:ext cx="8215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В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реологических характеристиках</a:t>
            </a:r>
          </a:p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уравнение Ньютона имеет вид:</a:t>
            </a:r>
          </a:p>
          <a:p>
            <a:endParaRPr lang="ru-RU">
              <a:latin typeface="Verdana" pitchFamily="34" charset="0"/>
            </a:endParaRPr>
          </a:p>
        </p:txBody>
      </p:sp>
      <p:graphicFrame>
        <p:nvGraphicFramePr>
          <p:cNvPr id="2050" name="Object 5" descr="Букет"/>
          <p:cNvGraphicFramePr>
            <a:graphicFrameLocks noChangeAspect="1"/>
          </p:cNvGraphicFramePr>
          <p:nvPr/>
        </p:nvGraphicFramePr>
        <p:xfrm>
          <a:off x="928688" y="2214563"/>
          <a:ext cx="6715125" cy="1571625"/>
        </p:xfrm>
        <a:graphic>
          <a:graphicData uri="http://schemas.openxmlformats.org/presentationml/2006/ole">
            <p:oleObj spid="_x0000_s2050" name="Формула" r:id="rId4" imgW="1180800" imgH="266400" progId="Equation.3">
              <p:embed/>
            </p:oleObj>
          </a:graphicData>
        </a:graphic>
      </p:graphicFrame>
      <p:sp>
        <p:nvSpPr>
          <p:cNvPr id="2055" name="TextBox 5"/>
          <p:cNvSpPr txBox="1">
            <a:spLocks noChangeArrowheads="1"/>
          </p:cNvSpPr>
          <p:nvPr/>
        </p:nvSpPr>
        <p:spPr bwMode="auto">
          <a:xfrm>
            <a:off x="428625" y="3857625"/>
            <a:ext cx="8286750" cy="830263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Напряжение сдвига 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прямо пропорционально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скорости сдвига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.</a:t>
            </a:r>
          </a:p>
        </p:txBody>
      </p:sp>
      <p:sp>
        <p:nvSpPr>
          <p:cNvPr id="2056" name="Прямоугольник 6"/>
          <p:cNvSpPr>
            <a:spLocks noChangeArrowheads="1"/>
          </p:cNvSpPr>
          <p:nvPr/>
        </p:nvSpPr>
        <p:spPr bwMode="auto">
          <a:xfrm>
            <a:off x="357188" y="4357688"/>
            <a:ext cx="8501062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Verdana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l-GR" sz="2400">
                <a:solidFill>
                  <a:srgbClr val="0000FF"/>
                </a:solidFill>
                <a:latin typeface="Verdana" pitchFamily="34" charset="0"/>
              </a:rPr>
              <a:t>η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– коэффициент динамической вязкости </a:t>
            </a:r>
            <a:endParaRPr lang="el-GR" sz="240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2057" name="TextBox 7"/>
          <p:cNvSpPr txBox="1">
            <a:spLocks noChangeArrowheads="1"/>
          </p:cNvSpPr>
          <p:nvPr/>
        </p:nvSpPr>
        <p:spPr bwMode="auto">
          <a:xfrm>
            <a:off x="4500563" y="571500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Verdana" pitchFamily="34" charset="0"/>
              </a:rPr>
              <a:t>[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Па</a:t>
            </a:r>
            <a:r>
              <a:rPr lang="en-US" sz="2400">
                <a:solidFill>
                  <a:srgbClr val="0000FF"/>
                </a:solidFill>
                <a:latin typeface="Verdana" pitchFamily="34" charset="0"/>
              </a:rPr>
              <a:t>]</a:t>
            </a:r>
            <a:endParaRPr lang="ru-RU" sz="240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2058" name="Прямоугольник 8"/>
          <p:cNvSpPr>
            <a:spLocks noChangeArrowheads="1"/>
          </p:cNvSpPr>
          <p:nvPr/>
        </p:nvSpPr>
        <p:spPr bwMode="auto">
          <a:xfrm>
            <a:off x="357188" y="5143500"/>
            <a:ext cx="8358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СИ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:             </a:t>
            </a:r>
            <a:r>
              <a:rPr lang="en-US" sz="2400" b="1">
                <a:solidFill>
                  <a:srgbClr val="0000FF"/>
                </a:solidFill>
                <a:latin typeface="Verdana" pitchFamily="34" charset="0"/>
              </a:rPr>
              <a:t>[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Па•с</a:t>
            </a:r>
            <a:r>
              <a:rPr lang="en-US" sz="2400" b="1">
                <a:solidFill>
                  <a:srgbClr val="0000FF"/>
                </a:solidFill>
                <a:latin typeface="Verdana" pitchFamily="34" charset="0"/>
              </a:rPr>
              <a:t>]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=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паскаль•секунда</a:t>
            </a:r>
          </a:p>
          <a:p>
            <a:pPr>
              <a:lnSpc>
                <a:spcPct val="150000"/>
              </a:lnSpc>
            </a:pP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СГС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:   </a:t>
            </a:r>
            <a:r>
              <a:rPr lang="en-US" sz="2400">
                <a:solidFill>
                  <a:srgbClr val="0000FF"/>
                </a:solidFill>
                <a:latin typeface="Verdana" pitchFamily="34" charset="0"/>
              </a:rPr>
              <a:t>[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П</a:t>
            </a:r>
            <a:r>
              <a:rPr lang="en-US" sz="2400">
                <a:solidFill>
                  <a:srgbClr val="0000FF"/>
                </a:solidFill>
                <a:latin typeface="Verdana" pitchFamily="34" charset="0"/>
              </a:rPr>
              <a:t>]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=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пуаз  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1 Па•с = 10 П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	 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1мПа•с = 1сП</a:t>
            </a:r>
          </a:p>
        </p:txBody>
      </p:sp>
      <p:graphicFrame>
        <p:nvGraphicFramePr>
          <p:cNvPr id="2051" name="Object 22"/>
          <p:cNvGraphicFramePr>
            <a:graphicFrameLocks noChangeAspect="1"/>
          </p:cNvGraphicFramePr>
          <p:nvPr/>
        </p:nvGraphicFramePr>
        <p:xfrm>
          <a:off x="1214438" y="5286375"/>
          <a:ext cx="690562" cy="576263"/>
        </p:xfrm>
        <a:graphic>
          <a:graphicData uri="http://schemas.openxmlformats.org/presentationml/2006/ole">
            <p:oleObj spid="_x0000_s2051" name="Формула" r:id="rId6" imgW="2664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2286000" y="357188"/>
            <a:ext cx="3929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Вязкость 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зависит от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50" y="1785938"/>
            <a:ext cx="2857500" cy="523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33CC"/>
                </a:solidFill>
                <a:latin typeface="+mn-lt"/>
              </a:rPr>
              <a:t>температуры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75" y="1857375"/>
            <a:ext cx="1928813" cy="830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33CC"/>
                </a:solidFill>
                <a:latin typeface="+mn-lt"/>
              </a:rPr>
              <a:t>Природы жидкости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9313" y="1857375"/>
            <a:ext cx="2286000" cy="8302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33CC"/>
                </a:solidFill>
                <a:latin typeface="+mn-lt"/>
              </a:rPr>
              <a:t>Формы молекул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357438" y="785813"/>
            <a:ext cx="3429000" cy="15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536951" y="892175"/>
            <a:ext cx="21431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43313" y="1000125"/>
            <a:ext cx="2714625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5893594" y="1464469"/>
            <a:ext cx="9286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5" idx="0"/>
          </p:cNvCxnSpPr>
          <p:nvPr/>
        </p:nvCxnSpPr>
        <p:spPr>
          <a:xfrm rot="5400000">
            <a:off x="4125119" y="1410494"/>
            <a:ext cx="857250" cy="3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>
            <a:off x="2286000" y="1000125"/>
            <a:ext cx="1357313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1963737" y="1392238"/>
            <a:ext cx="78581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87" name="Прямоугольник 32"/>
          <p:cNvSpPr>
            <a:spLocks noChangeArrowheads="1"/>
          </p:cNvSpPr>
          <p:nvPr/>
        </p:nvSpPr>
        <p:spPr bwMode="auto">
          <a:xfrm>
            <a:off x="2000250" y="3286125"/>
            <a:ext cx="5380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u="sng">
                <a:solidFill>
                  <a:srgbClr val="0033CC"/>
                </a:solidFill>
                <a:latin typeface="Verdana" pitchFamily="34" charset="0"/>
              </a:rPr>
              <a:t>Кинематическая</a:t>
            </a:r>
            <a:r>
              <a:rPr lang="ru-RU" sz="2800" u="sng">
                <a:solidFill>
                  <a:srgbClr val="0033CC"/>
                </a:solidFill>
                <a:latin typeface="Verdana" pitchFamily="34" charset="0"/>
              </a:rPr>
              <a:t> вязкость</a:t>
            </a:r>
          </a:p>
        </p:txBody>
      </p:sp>
      <p:graphicFrame>
        <p:nvGraphicFramePr>
          <p:cNvPr id="3074" name="Object 15" descr="Мелкая клетка"/>
          <p:cNvGraphicFramePr>
            <a:graphicFrameLocks noChangeAspect="1"/>
          </p:cNvGraphicFramePr>
          <p:nvPr/>
        </p:nvGraphicFramePr>
        <p:xfrm>
          <a:off x="2786063" y="4214813"/>
          <a:ext cx="1214437" cy="1158875"/>
        </p:xfrm>
        <a:graphic>
          <a:graphicData uri="http://schemas.openxmlformats.org/presentationml/2006/ole">
            <p:oleObj spid="_x0000_s3074" name="Формула" r:id="rId3" imgW="482400" imgH="431640" progId="Equation.3">
              <p:embed/>
            </p:oleObj>
          </a:graphicData>
        </a:graphic>
      </p:graphicFrame>
      <p:graphicFrame>
        <p:nvGraphicFramePr>
          <p:cNvPr id="3075" name="Object 12"/>
          <p:cNvGraphicFramePr>
            <a:graphicFrameLocks noChangeAspect="1"/>
          </p:cNvGraphicFramePr>
          <p:nvPr/>
        </p:nvGraphicFramePr>
        <p:xfrm>
          <a:off x="428625" y="4000500"/>
          <a:ext cx="1357313" cy="1428750"/>
        </p:xfrm>
        <a:graphic>
          <a:graphicData uri="http://schemas.openxmlformats.org/presentationml/2006/ole">
            <p:oleObj spid="_x0000_s3075" name="Формула" r:id="rId4" imgW="406080" imgH="419040" progId="Equation.3">
              <p:embed/>
            </p:oleObj>
          </a:graphicData>
        </a:graphic>
      </p:graphicFrame>
      <p:sp>
        <p:nvSpPr>
          <p:cNvPr id="3088" name="Прямоугольник 35"/>
          <p:cNvSpPr>
            <a:spLocks noChangeArrowheads="1"/>
          </p:cNvSpPr>
          <p:nvPr/>
        </p:nvSpPr>
        <p:spPr bwMode="auto">
          <a:xfrm>
            <a:off x="5072063" y="4643438"/>
            <a:ext cx="2152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Verdana" pitchFamily="34" charset="0"/>
              </a:rPr>
              <a:t>[</a:t>
            </a:r>
            <a:r>
              <a:rPr lang="ru-RU" sz="2400">
                <a:latin typeface="Verdana" pitchFamily="34" charset="0"/>
              </a:rPr>
              <a:t>Ст</a:t>
            </a:r>
            <a:r>
              <a:rPr lang="en-US" sz="2400">
                <a:latin typeface="Verdana" pitchFamily="34" charset="0"/>
              </a:rPr>
              <a:t>]</a:t>
            </a:r>
            <a:r>
              <a:rPr lang="ru-RU" sz="2400">
                <a:latin typeface="Verdana" pitchFamily="34" charset="0"/>
              </a:rPr>
              <a:t> = стокс</a:t>
            </a:r>
          </a:p>
        </p:txBody>
      </p:sp>
      <p:sp>
        <p:nvSpPr>
          <p:cNvPr id="3089" name="TextBox 37"/>
          <p:cNvSpPr txBox="1">
            <a:spLocks noChangeArrowheads="1"/>
          </p:cNvSpPr>
          <p:nvPr/>
        </p:nvSpPr>
        <p:spPr bwMode="auto">
          <a:xfrm>
            <a:off x="357188" y="5500688"/>
            <a:ext cx="2500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Verdana" pitchFamily="34" charset="0"/>
              </a:rPr>
              <a:t>Текучесть</a:t>
            </a:r>
            <a:r>
              <a:rPr lang="ru-RU" sz="2800">
                <a:solidFill>
                  <a:srgbClr val="0033CC"/>
                </a:solidFill>
                <a:latin typeface="Verdana" pitchFamily="34" charset="0"/>
              </a:rPr>
              <a:t>-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786063" y="5500688"/>
            <a:ext cx="6000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33CC"/>
                </a:solidFill>
                <a:latin typeface="Verdana" pitchFamily="34" charset="0"/>
              </a:rPr>
              <a:t>величина </a:t>
            </a:r>
            <a:r>
              <a:rPr lang="ru-RU" sz="2800" b="1">
                <a:solidFill>
                  <a:srgbClr val="0033CC"/>
                </a:solidFill>
                <a:latin typeface="Verdana" pitchFamily="34" charset="0"/>
              </a:rPr>
              <a:t>обратная </a:t>
            </a:r>
            <a:r>
              <a:rPr lang="ru-RU" sz="2800">
                <a:solidFill>
                  <a:srgbClr val="0033CC"/>
                </a:solidFill>
                <a:latin typeface="Verdana" pitchFamily="34" charset="0"/>
              </a:rPr>
              <a:t>  вязкости</a:t>
            </a:r>
            <a:endParaRPr lang="ru-RU" sz="2800">
              <a:latin typeface="Verdana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85750" y="3071813"/>
            <a:ext cx="8572500" cy="15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92" name="TextBox 19"/>
          <p:cNvSpPr txBox="1">
            <a:spLocks noChangeArrowheads="1"/>
          </p:cNvSpPr>
          <p:nvPr/>
        </p:nvSpPr>
        <p:spPr bwMode="auto">
          <a:xfrm>
            <a:off x="500063" y="2428875"/>
            <a:ext cx="3571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Verdana" pitchFamily="34" charset="0"/>
              </a:rPr>
              <a:t>t </a:t>
            </a:r>
            <a:endParaRPr lang="ru-RU" sz="3200" b="1">
              <a:latin typeface="Verdana" pitchFamily="34" charset="0"/>
            </a:endParaRPr>
          </a:p>
        </p:txBody>
      </p:sp>
      <p:sp>
        <p:nvSpPr>
          <p:cNvPr id="25" name="Стрелка вверх 24"/>
          <p:cNvSpPr/>
          <p:nvPr/>
        </p:nvSpPr>
        <p:spPr>
          <a:xfrm>
            <a:off x="857250" y="2428875"/>
            <a:ext cx="142875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94" name="TextBox 25"/>
          <p:cNvSpPr txBox="1">
            <a:spLocks noChangeArrowheads="1"/>
          </p:cNvSpPr>
          <p:nvPr/>
        </p:nvSpPr>
        <p:spPr bwMode="auto">
          <a:xfrm>
            <a:off x="1357313" y="23574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3200" b="1">
                <a:latin typeface="Verdana" pitchFamily="34" charset="0"/>
              </a:rPr>
              <a:t>η</a:t>
            </a:r>
            <a:endParaRPr lang="ru-RU" sz="3200" b="1">
              <a:latin typeface="Verdana" pitchFamily="34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1928794" y="2428868"/>
            <a:ext cx="142876" cy="57150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98" name="TextBox 23"/>
          <p:cNvSpPr txBox="1">
            <a:spLocks noChangeArrowheads="1"/>
          </p:cNvSpPr>
          <p:nvPr/>
        </p:nvSpPr>
        <p:spPr bwMode="auto">
          <a:xfrm>
            <a:off x="2071688" y="228600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Для жидкостей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9"/>
          <p:cNvGraphicFramePr>
            <a:graphicFrameLocks/>
          </p:cNvGraphicFramePr>
          <p:nvPr/>
        </p:nvGraphicFramePr>
        <p:xfrm>
          <a:off x="1000125" y="714375"/>
          <a:ext cx="6740549" cy="5143532"/>
        </p:xfrm>
        <a:graphic>
          <a:graphicData uri="http://schemas.openxmlformats.org/drawingml/2006/table">
            <a:tbl>
              <a:tblPr/>
              <a:tblGrid>
                <a:gridCol w="2534029"/>
                <a:gridCol w="2104051"/>
                <a:gridCol w="2102469"/>
              </a:tblGrid>
              <a:tr h="923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Вещество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Температура,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t</a:t>
                      </a:r>
                      <a:r>
                        <a:rPr kumimoji="0" lang="en-US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Вязкость,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η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, мПа•с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Воздух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1,2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•10</a:t>
                      </a:r>
                      <a:r>
                        <a:rPr kumimoji="0" lang="ru-RU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8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Глицерин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Масло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÷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10</a:t>
                      </a:r>
                      <a:r>
                        <a:rPr kumimoji="0" lang="ru-RU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sz="2400" b="0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Мыло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÷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10</a:t>
                      </a:r>
                      <a:r>
                        <a:rPr kumimoji="0" lang="ru-RU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Кровь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÷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8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Плазма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Синовиальная жидкость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6-10-60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6" name="TextBox 2"/>
          <p:cNvSpPr txBox="1">
            <a:spLocks noChangeArrowheads="1"/>
          </p:cNvSpPr>
          <p:nvPr/>
        </p:nvSpPr>
        <p:spPr bwMode="auto">
          <a:xfrm>
            <a:off x="1428750" y="285750"/>
            <a:ext cx="69294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Verdana" pitchFamily="34" charset="0"/>
              </a:rPr>
              <a:t>Вязкость некоторых веществ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18477" name="TextBox 3"/>
          <p:cNvSpPr txBox="1">
            <a:spLocks noChangeArrowheads="1"/>
          </p:cNvSpPr>
          <p:nvPr/>
        </p:nvSpPr>
        <p:spPr bwMode="auto">
          <a:xfrm>
            <a:off x="500063" y="6072188"/>
            <a:ext cx="8215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Verdana" pitchFamily="34" charset="0"/>
              </a:rPr>
              <a:t>Они различаются и </a:t>
            </a:r>
            <a:r>
              <a:rPr lang="ru-RU" b="1" i="1">
                <a:solidFill>
                  <a:srgbClr val="0033CC"/>
                </a:solidFill>
                <a:latin typeface="Verdana" pitchFamily="34" charset="0"/>
              </a:rPr>
              <a:t>количественно</a:t>
            </a:r>
            <a:r>
              <a:rPr lang="ru-RU">
                <a:solidFill>
                  <a:srgbClr val="0033CC"/>
                </a:solidFill>
                <a:latin typeface="Verdana" pitchFamily="34" charset="0"/>
              </a:rPr>
              <a:t> и </a:t>
            </a:r>
            <a:r>
              <a:rPr lang="ru-RU" b="1" i="1">
                <a:solidFill>
                  <a:srgbClr val="0033CC"/>
                </a:solidFill>
                <a:latin typeface="Verdana" pitchFamily="34" charset="0"/>
              </a:rPr>
              <a:t>качественно</a:t>
            </a:r>
          </a:p>
          <a:p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62238" y="3244850"/>
            <a:ext cx="26670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endParaRPr lang="ru-RU" b="1" i="1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19459" name="TextBox 11"/>
          <p:cNvSpPr txBox="1">
            <a:spLocks noChangeArrowheads="1"/>
          </p:cNvSpPr>
          <p:nvPr/>
        </p:nvSpPr>
        <p:spPr bwMode="auto">
          <a:xfrm>
            <a:off x="285750" y="357188"/>
            <a:ext cx="8429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u="sng">
                <a:solidFill>
                  <a:srgbClr val="FF0000"/>
                </a:solidFill>
                <a:latin typeface="Verdana" pitchFamily="34" charset="0"/>
              </a:rPr>
              <a:t>Ньютоновские и неньютоновские</a:t>
            </a:r>
            <a:br>
              <a:rPr lang="ru-RU" sz="3200" b="1" u="sng">
                <a:solidFill>
                  <a:srgbClr val="FF0000"/>
                </a:solidFill>
                <a:latin typeface="Verdana" pitchFamily="34" charset="0"/>
              </a:rPr>
            </a:br>
            <a:r>
              <a:rPr lang="ru-RU" sz="3200" b="1">
                <a:solidFill>
                  <a:srgbClr val="FF0000"/>
                </a:solidFill>
                <a:latin typeface="Verdana" pitchFamily="34" charset="0"/>
              </a:rPr>
              <a:t>                 </a:t>
            </a:r>
            <a:r>
              <a:rPr lang="ru-RU" sz="3200" b="1" u="sng">
                <a:solidFill>
                  <a:srgbClr val="FF0000"/>
                </a:solidFill>
                <a:latin typeface="Verdana" pitchFamily="34" charset="0"/>
              </a:rPr>
              <a:t>жидкости</a:t>
            </a:r>
          </a:p>
        </p:txBody>
      </p:sp>
      <p:sp>
        <p:nvSpPr>
          <p:cNvPr id="19460" name="Прямоугольник 12"/>
          <p:cNvSpPr>
            <a:spLocks noChangeArrowheads="1"/>
          </p:cNvSpPr>
          <p:nvPr/>
        </p:nvSpPr>
        <p:spPr bwMode="auto">
          <a:xfrm>
            <a:off x="428625" y="2928938"/>
            <a:ext cx="4589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latin typeface="Verdana" pitchFamily="34" charset="0"/>
              </a:rPr>
              <a:t>Ньютоновская жидкость</a:t>
            </a:r>
          </a:p>
        </p:txBody>
      </p:sp>
      <p:sp>
        <p:nvSpPr>
          <p:cNvPr id="19461" name="TextBox 13"/>
          <p:cNvSpPr txBox="1">
            <a:spLocks noChangeArrowheads="1"/>
          </p:cNvSpPr>
          <p:nvPr/>
        </p:nvSpPr>
        <p:spPr bwMode="auto">
          <a:xfrm>
            <a:off x="2786063" y="1500188"/>
            <a:ext cx="307181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 b="1">
                <a:latin typeface="Verdana" pitchFamily="34" charset="0"/>
                <a:cs typeface="Times New Roman" pitchFamily="18" charset="0"/>
              </a:rPr>
              <a:t>σ</a:t>
            </a:r>
            <a:r>
              <a:rPr lang="ru-RU" sz="2400" b="1">
                <a:latin typeface="Verdana" pitchFamily="34" charset="0"/>
                <a:cs typeface="Times New Roman" pitchFamily="18" charset="0"/>
              </a:rPr>
              <a:t>=</a:t>
            </a:r>
            <a:r>
              <a:rPr lang="el-GR" sz="2400" b="1">
                <a:latin typeface="Verdana" pitchFamily="34" charset="0"/>
                <a:cs typeface="Times New Roman" pitchFamily="18" charset="0"/>
              </a:rPr>
              <a:t>η•</a:t>
            </a:r>
            <a:r>
              <a:rPr lang="en-US" sz="2400" b="1">
                <a:latin typeface="Verdana" pitchFamily="34" charset="0"/>
                <a:cs typeface="Times New Roman" pitchFamily="18" charset="0"/>
              </a:rPr>
              <a:t>grad</a:t>
            </a:r>
            <a:r>
              <a:rPr lang="ru-RU" sz="2400" b="1">
                <a:latin typeface="Verdana" pitchFamily="34" charset="0"/>
                <a:cs typeface="Times New Roman" pitchFamily="18" charset="0"/>
              </a:rPr>
              <a:t> </a:t>
            </a:r>
            <a:r>
              <a:rPr lang="el-GR" sz="2400" b="1">
                <a:latin typeface="Verdana" pitchFamily="34" charset="0"/>
                <a:cs typeface="Times New Roman" pitchFamily="18" charset="0"/>
              </a:rPr>
              <a:t>ν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19462" name="Oval 9"/>
          <p:cNvSpPr>
            <a:spLocks noChangeArrowheads="1"/>
          </p:cNvSpPr>
          <p:nvPr/>
        </p:nvSpPr>
        <p:spPr bwMode="auto">
          <a:xfrm>
            <a:off x="3286125" y="1428750"/>
            <a:ext cx="1714500" cy="65087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9463" name="Line 12"/>
          <p:cNvSpPr>
            <a:spLocks noChangeShapeType="1"/>
          </p:cNvSpPr>
          <p:nvPr/>
        </p:nvSpPr>
        <p:spPr bwMode="auto">
          <a:xfrm flipH="1">
            <a:off x="2714625" y="1928813"/>
            <a:ext cx="1571625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TextBox 16"/>
          <p:cNvSpPr txBox="1">
            <a:spLocks noChangeArrowheads="1"/>
          </p:cNvSpPr>
          <p:nvPr/>
        </p:nvSpPr>
        <p:spPr bwMode="auto">
          <a:xfrm>
            <a:off x="5214938" y="2928938"/>
            <a:ext cx="3571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latin typeface="Verdana" pitchFamily="34" charset="0"/>
              </a:rPr>
              <a:t>Неньютоновская жидкость</a:t>
            </a:r>
          </a:p>
        </p:txBody>
      </p:sp>
      <p:sp>
        <p:nvSpPr>
          <p:cNvPr id="19465" name="Line 12"/>
          <p:cNvSpPr>
            <a:spLocks noChangeShapeType="1"/>
          </p:cNvSpPr>
          <p:nvPr/>
        </p:nvSpPr>
        <p:spPr bwMode="auto">
          <a:xfrm>
            <a:off x="4500563" y="1928813"/>
            <a:ext cx="1500187" cy="357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6" name="Прямоугольник 18"/>
          <p:cNvSpPr>
            <a:spLocks noChangeArrowheads="1"/>
          </p:cNvSpPr>
          <p:nvPr/>
        </p:nvSpPr>
        <p:spPr bwMode="auto">
          <a:xfrm>
            <a:off x="1214438" y="3643313"/>
            <a:ext cx="1546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>
                <a:latin typeface="Verdana" pitchFamily="34" charset="0"/>
                <a:cs typeface="Arial" charset="0"/>
              </a:rPr>
              <a:t>η</a:t>
            </a:r>
            <a:r>
              <a:rPr lang="ru-RU" sz="2000" b="1">
                <a:latin typeface="Verdana" pitchFamily="34" charset="0"/>
                <a:cs typeface="Arial" charset="0"/>
              </a:rPr>
              <a:t> = </a:t>
            </a:r>
            <a:r>
              <a:rPr lang="en-US" sz="2000" b="1">
                <a:latin typeface="Verdana" pitchFamily="34" charset="0"/>
                <a:cs typeface="Arial" charset="0"/>
              </a:rPr>
              <a:t>const</a:t>
            </a:r>
            <a:endParaRPr lang="el-GR" sz="2000" b="1">
              <a:latin typeface="Verdana" pitchFamily="34" charset="0"/>
              <a:cs typeface="Arial" charset="0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071563" y="3500438"/>
            <a:ext cx="1857375" cy="1581150"/>
            <a:chOff x="340" y="2040"/>
            <a:chExt cx="907" cy="816"/>
          </a:xfrm>
        </p:grpSpPr>
        <p:sp>
          <p:nvSpPr>
            <p:cNvPr id="19485" name="Line 18"/>
            <p:cNvSpPr>
              <a:spLocks noChangeShapeType="1"/>
            </p:cNvSpPr>
            <p:nvPr/>
          </p:nvSpPr>
          <p:spPr bwMode="auto">
            <a:xfrm flipV="1">
              <a:off x="340" y="20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6" name="Line 19"/>
            <p:cNvSpPr>
              <a:spLocks noChangeShapeType="1"/>
            </p:cNvSpPr>
            <p:nvPr/>
          </p:nvSpPr>
          <p:spPr bwMode="auto">
            <a:xfrm>
              <a:off x="340" y="2856"/>
              <a:ext cx="9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7" name="Line 20"/>
            <p:cNvSpPr>
              <a:spLocks noChangeShapeType="1"/>
            </p:cNvSpPr>
            <p:nvPr/>
          </p:nvSpPr>
          <p:spPr bwMode="auto">
            <a:xfrm>
              <a:off x="340" y="2629"/>
              <a:ext cx="8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68" name="Прямоугольник 23"/>
          <p:cNvSpPr>
            <a:spLocks noChangeArrowheads="1"/>
          </p:cNvSpPr>
          <p:nvPr/>
        </p:nvSpPr>
        <p:spPr bwMode="auto">
          <a:xfrm>
            <a:off x="2500313" y="4929188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Verdana" pitchFamily="34" charset="0"/>
                <a:cs typeface="Arial" charset="0"/>
              </a:rPr>
              <a:t>grad</a:t>
            </a:r>
            <a:r>
              <a:rPr lang="el-GR" sz="2400">
                <a:latin typeface="Times New Roman" pitchFamily="18" charset="0"/>
                <a:cs typeface="Times New Roman" pitchFamily="18" charset="0"/>
              </a:rPr>
              <a:t>υ</a:t>
            </a:r>
          </a:p>
        </p:txBody>
      </p:sp>
      <p:sp>
        <p:nvSpPr>
          <p:cNvPr id="19469" name="Прямоугольник 24"/>
          <p:cNvSpPr>
            <a:spLocks noChangeArrowheads="1"/>
          </p:cNvSpPr>
          <p:nvPr/>
        </p:nvSpPr>
        <p:spPr bwMode="auto">
          <a:xfrm>
            <a:off x="285750" y="2286000"/>
            <a:ext cx="4665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b="1">
                <a:latin typeface="Verdana" pitchFamily="34" charset="0"/>
                <a:cs typeface="Arial" charset="0"/>
              </a:rPr>
              <a:t>η</a:t>
            </a:r>
            <a:r>
              <a:rPr lang="en-US" sz="2800" b="1">
                <a:latin typeface="Verdana" pitchFamily="34" charset="0"/>
                <a:cs typeface="Arial" charset="0"/>
              </a:rPr>
              <a:t> </a:t>
            </a:r>
            <a:r>
              <a:rPr lang="ru-RU" sz="2800" b="1" i="1">
                <a:solidFill>
                  <a:srgbClr val="FF0000"/>
                </a:solidFill>
                <a:latin typeface="Verdana" pitchFamily="34" charset="0"/>
                <a:cs typeface="Arial" charset="0"/>
              </a:rPr>
              <a:t>не</a:t>
            </a:r>
            <a:r>
              <a:rPr lang="ru-RU" sz="2800" b="1" i="1">
                <a:latin typeface="Verdana" pitchFamily="34" charset="0"/>
                <a:cs typeface="Arial" charset="0"/>
              </a:rPr>
              <a:t> </a:t>
            </a:r>
            <a:r>
              <a:rPr lang="ru-RU" sz="2800" b="1" i="1">
                <a:solidFill>
                  <a:srgbClr val="FFC000"/>
                </a:solidFill>
                <a:latin typeface="Verdana" pitchFamily="34" charset="0"/>
                <a:cs typeface="Arial" charset="0"/>
              </a:rPr>
              <a:t>зависит</a:t>
            </a:r>
            <a:r>
              <a:rPr lang="ru-RU" sz="2800" b="1">
                <a:latin typeface="Verdana" pitchFamily="34" charset="0"/>
                <a:cs typeface="Arial" charset="0"/>
              </a:rPr>
              <a:t> от </a:t>
            </a:r>
            <a:r>
              <a:rPr lang="en-US" sz="2800" b="1">
                <a:latin typeface="Verdana" pitchFamily="34" charset="0"/>
              </a:rPr>
              <a:t>grad</a:t>
            </a:r>
            <a:r>
              <a:rPr lang="el-GR" sz="2800" b="1">
                <a:latin typeface="Verdana" pitchFamily="34" charset="0"/>
              </a:rPr>
              <a:t>υ</a:t>
            </a:r>
          </a:p>
        </p:txBody>
      </p:sp>
      <p:sp>
        <p:nvSpPr>
          <p:cNvPr id="19470" name="Прямоугольник 25"/>
          <p:cNvSpPr>
            <a:spLocks noChangeArrowheads="1"/>
          </p:cNvSpPr>
          <p:nvPr/>
        </p:nvSpPr>
        <p:spPr bwMode="auto">
          <a:xfrm>
            <a:off x="642938" y="3571875"/>
            <a:ext cx="33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>
                <a:latin typeface="Verdana" pitchFamily="34" charset="0"/>
                <a:cs typeface="Arial" charset="0"/>
              </a:rPr>
              <a:t>η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000625" y="2286000"/>
            <a:ext cx="40449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800" b="1" dirty="0">
                <a:latin typeface="Verdana" pitchFamily="34" charset="0"/>
                <a:cs typeface="Arial" charset="0"/>
              </a:rPr>
              <a:t>η</a:t>
            </a:r>
            <a:r>
              <a:rPr lang="ru-RU" sz="2800" b="1" dirty="0">
                <a:latin typeface="Verdana" pitchFamily="34" charset="0"/>
                <a:cs typeface="Arial" charset="0"/>
              </a:rPr>
              <a:t> </a:t>
            </a:r>
            <a:r>
              <a:rPr lang="ru-RU" sz="2800" b="1" i="1" dirty="0">
                <a:solidFill>
                  <a:srgbClr val="FFC000"/>
                </a:solidFill>
                <a:latin typeface="Verdana" pitchFamily="34" charset="0"/>
                <a:cs typeface="Arial" charset="0"/>
              </a:rPr>
              <a:t>зависит</a:t>
            </a:r>
            <a:r>
              <a:rPr lang="ru-RU" sz="2800" b="1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itchFamily="34" charset="0"/>
                <a:cs typeface="Arial" charset="0"/>
              </a:rPr>
              <a:t> </a:t>
            </a:r>
            <a:r>
              <a:rPr lang="ru-RU" sz="2800" b="1" dirty="0">
                <a:latin typeface="Verdana" pitchFamily="34" charset="0"/>
                <a:cs typeface="Arial" charset="0"/>
              </a:rPr>
              <a:t>от </a:t>
            </a:r>
            <a:r>
              <a:rPr lang="en-US" sz="2800" b="1" dirty="0">
                <a:latin typeface="Verdana" pitchFamily="34" charset="0"/>
              </a:rPr>
              <a:t>grad</a:t>
            </a:r>
            <a:r>
              <a:rPr lang="el-GR" sz="2800" b="1" dirty="0">
                <a:latin typeface="Verdana" pitchFamily="34" charset="0"/>
              </a:rPr>
              <a:t>υ</a:t>
            </a:r>
          </a:p>
        </p:txBody>
      </p:sp>
      <p:sp>
        <p:nvSpPr>
          <p:cNvPr id="19472" name="Прямоугольник 27"/>
          <p:cNvSpPr>
            <a:spLocks noChangeArrowheads="1"/>
          </p:cNvSpPr>
          <p:nvPr/>
        </p:nvSpPr>
        <p:spPr bwMode="auto">
          <a:xfrm>
            <a:off x="357188" y="5214938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00B050"/>
                </a:solidFill>
                <a:latin typeface="Verdana" pitchFamily="34" charset="0"/>
              </a:rPr>
              <a:t>Пример</a:t>
            </a:r>
            <a:r>
              <a:rPr lang="ru-RU" sz="2000">
                <a:latin typeface="Verdana" pitchFamily="34" charset="0"/>
              </a:rPr>
              <a:t>:  </a:t>
            </a:r>
            <a:r>
              <a:rPr lang="en-US" sz="2000">
                <a:latin typeface="Verdana" pitchFamily="34" charset="0"/>
              </a:rPr>
              <a:t>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однородная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жидкость, вода, ртуть, глицерин, лимфа, </a:t>
            </a:r>
          </a:p>
          <a:p>
            <a:r>
              <a:rPr lang="ru-RU" sz="2000">
                <a:solidFill>
                  <a:srgbClr val="FF0000"/>
                </a:solidFill>
                <a:latin typeface="Verdana" pitchFamily="34" charset="0"/>
              </a:rPr>
              <a:t>плазма крови, сыворотка</a:t>
            </a:r>
          </a:p>
        </p:txBody>
      </p:sp>
      <p:sp>
        <p:nvSpPr>
          <p:cNvPr id="19473" name="Прямоугольник 28"/>
          <p:cNvSpPr>
            <a:spLocks noChangeArrowheads="1"/>
          </p:cNvSpPr>
          <p:nvPr/>
        </p:nvSpPr>
        <p:spPr bwMode="auto">
          <a:xfrm>
            <a:off x="7215188" y="3571875"/>
            <a:ext cx="1409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>
                <a:latin typeface="Verdana" pitchFamily="34" charset="0"/>
                <a:cs typeface="Arial" charset="0"/>
              </a:rPr>
              <a:t>η</a:t>
            </a:r>
            <a:r>
              <a:rPr lang="ru-RU" b="1">
                <a:latin typeface="Verdana" pitchFamily="34" charset="0"/>
                <a:cs typeface="Arial" charset="0"/>
              </a:rPr>
              <a:t> ≠ </a:t>
            </a:r>
            <a:r>
              <a:rPr lang="en-US" b="1">
                <a:latin typeface="Verdana" pitchFamily="34" charset="0"/>
                <a:cs typeface="Arial" charset="0"/>
              </a:rPr>
              <a:t>const</a:t>
            </a:r>
            <a:endParaRPr lang="el-GR" b="1">
              <a:latin typeface="Verdana" pitchFamily="34" charset="0"/>
              <a:cs typeface="Arial" charset="0"/>
            </a:endParaRP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500688" y="3857625"/>
            <a:ext cx="2844800" cy="1500188"/>
            <a:chOff x="3833" y="2251"/>
            <a:chExt cx="1792" cy="816"/>
          </a:xfrm>
        </p:grpSpPr>
        <p:sp>
          <p:nvSpPr>
            <p:cNvPr id="19478" name="Line 23"/>
            <p:cNvSpPr>
              <a:spLocks noChangeShapeType="1"/>
            </p:cNvSpPr>
            <p:nvPr/>
          </p:nvSpPr>
          <p:spPr bwMode="auto">
            <a:xfrm flipV="1">
              <a:off x="3833" y="2253"/>
              <a:ext cx="982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27"/>
            <p:cNvGrpSpPr>
              <a:grpSpLocks/>
            </p:cNvGrpSpPr>
            <p:nvPr/>
          </p:nvGrpSpPr>
          <p:grpSpPr bwMode="auto">
            <a:xfrm>
              <a:off x="3833" y="2251"/>
              <a:ext cx="1792" cy="816"/>
              <a:chOff x="3833" y="2251"/>
              <a:chExt cx="1792" cy="816"/>
            </a:xfrm>
          </p:grpSpPr>
          <p:sp>
            <p:nvSpPr>
              <p:cNvPr id="19480" name="Line 21"/>
              <p:cNvSpPr>
                <a:spLocks noChangeShapeType="1"/>
              </p:cNvSpPr>
              <p:nvPr/>
            </p:nvSpPr>
            <p:spPr bwMode="auto">
              <a:xfrm flipV="1">
                <a:off x="3833" y="2251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1" name="Line 22"/>
              <p:cNvSpPr>
                <a:spLocks noChangeShapeType="1"/>
              </p:cNvSpPr>
              <p:nvPr/>
            </p:nvSpPr>
            <p:spPr bwMode="auto">
              <a:xfrm>
                <a:off x="3833" y="3067"/>
                <a:ext cx="167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2" name="Freeform 24"/>
              <p:cNvSpPr>
                <a:spLocks/>
              </p:cNvSpPr>
              <p:nvPr/>
            </p:nvSpPr>
            <p:spPr bwMode="auto">
              <a:xfrm>
                <a:off x="3833" y="2296"/>
                <a:ext cx="1496" cy="227"/>
              </a:xfrm>
              <a:custGeom>
                <a:avLst/>
                <a:gdLst>
                  <a:gd name="T0" fmla="*/ 0 w 1496"/>
                  <a:gd name="T1" fmla="*/ 227 h 227"/>
                  <a:gd name="T2" fmla="*/ 861 w 1496"/>
                  <a:gd name="T3" fmla="*/ 136 h 227"/>
                  <a:gd name="T4" fmla="*/ 1496 w 1496"/>
                  <a:gd name="T5" fmla="*/ 0 h 227"/>
                  <a:gd name="T6" fmla="*/ 0 60000 65536"/>
                  <a:gd name="T7" fmla="*/ 0 60000 65536"/>
                  <a:gd name="T8" fmla="*/ 0 60000 65536"/>
                  <a:gd name="T9" fmla="*/ 0 w 1496"/>
                  <a:gd name="T10" fmla="*/ 0 h 227"/>
                  <a:gd name="T11" fmla="*/ 1496 w 1496"/>
                  <a:gd name="T12" fmla="*/ 227 h 2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6" h="227">
                    <a:moveTo>
                      <a:pt x="0" y="227"/>
                    </a:moveTo>
                    <a:cubicBezTo>
                      <a:pt x="306" y="200"/>
                      <a:pt x="612" y="174"/>
                      <a:pt x="861" y="136"/>
                    </a:cubicBezTo>
                    <a:cubicBezTo>
                      <a:pt x="1110" y="98"/>
                      <a:pt x="1383" y="23"/>
                      <a:pt x="1496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3" name="Freeform 25"/>
              <p:cNvSpPr>
                <a:spLocks/>
              </p:cNvSpPr>
              <p:nvPr/>
            </p:nvSpPr>
            <p:spPr bwMode="auto">
              <a:xfrm>
                <a:off x="3870" y="2253"/>
                <a:ext cx="1755" cy="720"/>
              </a:xfrm>
              <a:custGeom>
                <a:avLst/>
                <a:gdLst>
                  <a:gd name="T0" fmla="*/ 0 w 1165"/>
                  <a:gd name="T1" fmla="*/ 0 h 215"/>
                  <a:gd name="T2" fmla="*/ 144073 w 1165"/>
                  <a:gd name="T3" fmla="*/ 2147483647 h 215"/>
                  <a:gd name="T4" fmla="*/ 489515 w 1165"/>
                  <a:gd name="T5" fmla="*/ 2147483647 h 215"/>
                  <a:gd name="T6" fmla="*/ 1234663 w 1165"/>
                  <a:gd name="T7" fmla="*/ 2147483647 h 2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65"/>
                  <a:gd name="T13" fmla="*/ 0 h 215"/>
                  <a:gd name="T14" fmla="*/ 1165 w 1165"/>
                  <a:gd name="T15" fmla="*/ 215 h 2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65" h="215">
                    <a:moveTo>
                      <a:pt x="0" y="0"/>
                    </a:moveTo>
                    <a:cubicBezTo>
                      <a:pt x="30" y="75"/>
                      <a:pt x="59" y="147"/>
                      <a:pt x="136" y="181"/>
                    </a:cubicBezTo>
                    <a:cubicBezTo>
                      <a:pt x="213" y="215"/>
                      <a:pt x="291" y="201"/>
                      <a:pt x="462" y="205"/>
                    </a:cubicBezTo>
                    <a:cubicBezTo>
                      <a:pt x="633" y="209"/>
                      <a:pt x="1019" y="205"/>
                      <a:pt x="1165" y="20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4" name="Freeform 26"/>
              <p:cNvSpPr>
                <a:spLocks/>
              </p:cNvSpPr>
              <p:nvPr/>
            </p:nvSpPr>
            <p:spPr bwMode="auto">
              <a:xfrm>
                <a:off x="3833" y="2523"/>
                <a:ext cx="1542" cy="453"/>
              </a:xfrm>
              <a:custGeom>
                <a:avLst/>
                <a:gdLst>
                  <a:gd name="T0" fmla="*/ 0 w 1542"/>
                  <a:gd name="T1" fmla="*/ 0 h 453"/>
                  <a:gd name="T2" fmla="*/ 680 w 1542"/>
                  <a:gd name="T3" fmla="*/ 272 h 453"/>
                  <a:gd name="T4" fmla="*/ 1542 w 1542"/>
                  <a:gd name="T5" fmla="*/ 453 h 453"/>
                  <a:gd name="T6" fmla="*/ 0 60000 65536"/>
                  <a:gd name="T7" fmla="*/ 0 60000 65536"/>
                  <a:gd name="T8" fmla="*/ 0 60000 65536"/>
                  <a:gd name="T9" fmla="*/ 0 w 1542"/>
                  <a:gd name="T10" fmla="*/ 0 h 453"/>
                  <a:gd name="T11" fmla="*/ 1542 w 1542"/>
                  <a:gd name="T12" fmla="*/ 453 h 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42" h="453">
                    <a:moveTo>
                      <a:pt x="0" y="0"/>
                    </a:moveTo>
                    <a:cubicBezTo>
                      <a:pt x="211" y="98"/>
                      <a:pt x="423" y="196"/>
                      <a:pt x="680" y="272"/>
                    </a:cubicBezTo>
                    <a:cubicBezTo>
                      <a:pt x="937" y="348"/>
                      <a:pt x="1239" y="400"/>
                      <a:pt x="1542" y="45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475" name="Прямоугольник 37"/>
          <p:cNvSpPr>
            <a:spLocks noChangeArrowheads="1"/>
          </p:cNvSpPr>
          <p:nvPr/>
        </p:nvSpPr>
        <p:spPr bwMode="auto">
          <a:xfrm>
            <a:off x="7500938" y="5214938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Verdana" pitchFamily="34" charset="0"/>
                <a:cs typeface="Arial" charset="0"/>
              </a:rPr>
              <a:t>grad</a:t>
            </a:r>
            <a:r>
              <a:rPr lang="el-GR" sz="2400">
                <a:latin typeface="Times New Roman" pitchFamily="18" charset="0"/>
                <a:cs typeface="Times New Roman" pitchFamily="18" charset="0"/>
              </a:rPr>
              <a:t>υ</a:t>
            </a:r>
          </a:p>
        </p:txBody>
      </p:sp>
      <p:sp>
        <p:nvSpPr>
          <p:cNvPr id="19476" name="Прямоугольник 38"/>
          <p:cNvSpPr>
            <a:spLocks noChangeArrowheads="1"/>
          </p:cNvSpPr>
          <p:nvPr/>
        </p:nvSpPr>
        <p:spPr bwMode="auto">
          <a:xfrm>
            <a:off x="5072063" y="3857625"/>
            <a:ext cx="33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>
                <a:latin typeface="Verdana" pitchFamily="34" charset="0"/>
                <a:cs typeface="Arial" charset="0"/>
              </a:rPr>
              <a:t>η</a:t>
            </a:r>
          </a:p>
        </p:txBody>
      </p:sp>
      <p:sp>
        <p:nvSpPr>
          <p:cNvPr id="19477" name="Прямоугольник 39"/>
          <p:cNvSpPr>
            <a:spLocks noChangeArrowheads="1"/>
          </p:cNvSpPr>
          <p:nvPr/>
        </p:nvSpPr>
        <p:spPr bwMode="auto">
          <a:xfrm>
            <a:off x="4500563" y="5572125"/>
            <a:ext cx="4357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00B050"/>
                </a:solidFill>
                <a:latin typeface="Verdana" pitchFamily="34" charset="0"/>
              </a:rPr>
              <a:t>Пример</a:t>
            </a:r>
            <a:r>
              <a:rPr lang="ru-RU" sz="2000">
                <a:latin typeface="Verdana" pitchFamily="34" charset="0"/>
              </a:rPr>
              <a:t>:  </a:t>
            </a:r>
            <a:r>
              <a:rPr lang="ru-RU" sz="2000" b="1">
                <a:solidFill>
                  <a:srgbClr val="0033CC"/>
                </a:solidFill>
                <a:latin typeface="Verdana" pitchFamily="34" charset="0"/>
              </a:rPr>
              <a:t>неоднородные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жидкости, </a:t>
            </a:r>
            <a:r>
              <a:rPr lang="ru-RU" sz="2000" u="sng">
                <a:solidFill>
                  <a:srgbClr val="0000FF"/>
                </a:solidFill>
                <a:latin typeface="Verdana" pitchFamily="34" charset="0"/>
              </a:rPr>
              <a:t>суспензии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, </a:t>
            </a:r>
            <a:r>
              <a:rPr lang="ru-RU" sz="2000">
                <a:solidFill>
                  <a:srgbClr val="FF0000"/>
                </a:solidFill>
                <a:latin typeface="Verdana" pitchFamily="34" charset="0"/>
              </a:rPr>
              <a:t>кровь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, </a:t>
            </a:r>
            <a:r>
              <a:rPr lang="ru-RU" sz="2000" b="1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эмульсии</a:t>
            </a:r>
            <a:r>
              <a:rPr lang="ru-RU" sz="2000">
                <a:latin typeface="Verdana" pitchFamily="34" charset="0"/>
              </a:rPr>
              <a:t>, </a:t>
            </a:r>
            <a:r>
              <a:rPr lang="ru-RU" sz="2000">
                <a:solidFill>
                  <a:srgbClr val="0033CC"/>
                </a:solidFill>
                <a:latin typeface="Verdana" pitchFamily="34" charset="0"/>
              </a:rPr>
              <a:t>замазка, крем.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357188" y="285750"/>
            <a:ext cx="8215312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Кровь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относится к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неньютоновским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жидкостям. Ее вязкость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зависит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от режима течения. </a:t>
            </a:r>
            <a:r>
              <a:rPr lang="ru-RU" sz="2400" u="sng">
                <a:solidFill>
                  <a:srgbClr val="0033CC"/>
                </a:solidFill>
                <a:latin typeface="Verdana" pitchFamily="34" charset="0"/>
              </a:rPr>
              <a:t>Чем медленнее течет кровь, тем выше вязкость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3" name="Freeform 18"/>
          <p:cNvSpPr>
            <a:spLocks/>
          </p:cNvSpPr>
          <p:nvPr/>
        </p:nvSpPr>
        <p:spPr bwMode="auto">
          <a:xfrm>
            <a:off x="785813" y="2214563"/>
            <a:ext cx="1804987" cy="1882775"/>
          </a:xfrm>
          <a:custGeom>
            <a:avLst/>
            <a:gdLst>
              <a:gd name="T0" fmla="*/ 28 w 1137"/>
              <a:gd name="T1" fmla="*/ 0 h 1186"/>
              <a:gd name="T2" fmla="*/ 185 w 1137"/>
              <a:gd name="T3" fmla="*/ 992 h 1186"/>
              <a:gd name="T4" fmla="*/ 1137 w 1137"/>
              <a:gd name="T5" fmla="*/ 1167 h 1186"/>
              <a:gd name="T6" fmla="*/ 0 60000 65536"/>
              <a:gd name="T7" fmla="*/ 0 60000 65536"/>
              <a:gd name="T8" fmla="*/ 0 60000 65536"/>
              <a:gd name="T9" fmla="*/ 0 w 1137"/>
              <a:gd name="T10" fmla="*/ 0 h 1186"/>
              <a:gd name="T11" fmla="*/ 1137 w 1137"/>
              <a:gd name="T12" fmla="*/ 1186 h 11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37" h="1186">
                <a:moveTo>
                  <a:pt x="28" y="0"/>
                </a:moveTo>
                <a:cubicBezTo>
                  <a:pt x="50" y="165"/>
                  <a:pt x="0" y="798"/>
                  <a:pt x="185" y="992"/>
                </a:cubicBezTo>
                <a:cubicBezTo>
                  <a:pt x="370" y="1186"/>
                  <a:pt x="774" y="1173"/>
                  <a:pt x="1137" y="1167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38100"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428625" y="2071688"/>
            <a:ext cx="330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>
                <a:latin typeface="Verdana" pitchFamily="34" charset="0"/>
                <a:cs typeface="Arial" charset="0"/>
              </a:rPr>
              <a:t>η</a:t>
            </a:r>
          </a:p>
        </p:txBody>
      </p:sp>
      <p:sp>
        <p:nvSpPr>
          <p:cNvPr id="20485" name="Line 11"/>
          <p:cNvSpPr>
            <a:spLocks noChangeShapeType="1"/>
          </p:cNvSpPr>
          <p:nvPr/>
        </p:nvSpPr>
        <p:spPr bwMode="auto">
          <a:xfrm flipV="1">
            <a:off x="714375" y="1928813"/>
            <a:ext cx="0" cy="2232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Line 12"/>
          <p:cNvSpPr>
            <a:spLocks noChangeShapeType="1"/>
          </p:cNvSpPr>
          <p:nvPr/>
        </p:nvSpPr>
        <p:spPr bwMode="auto">
          <a:xfrm>
            <a:off x="714375" y="4143375"/>
            <a:ext cx="288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7" name="Прямоугольник 6"/>
          <p:cNvSpPr>
            <a:spLocks noChangeArrowheads="1"/>
          </p:cNvSpPr>
          <p:nvPr/>
        </p:nvSpPr>
        <p:spPr bwMode="auto">
          <a:xfrm>
            <a:off x="2928938" y="4071938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Verdana" pitchFamily="34" charset="0"/>
                <a:cs typeface="Arial" charset="0"/>
              </a:rPr>
              <a:t>grad</a:t>
            </a:r>
            <a:r>
              <a:rPr lang="el-GR" sz="2400">
                <a:latin typeface="Times New Roman" pitchFamily="18" charset="0"/>
                <a:cs typeface="Times New Roman" pitchFamily="18" charset="0"/>
              </a:rPr>
              <a:t>υ</a:t>
            </a:r>
          </a:p>
        </p:txBody>
      </p:sp>
      <p:sp>
        <p:nvSpPr>
          <p:cNvPr id="20488" name="Прямоугольник 7"/>
          <p:cNvSpPr>
            <a:spLocks noChangeArrowheads="1"/>
          </p:cNvSpPr>
          <p:nvPr/>
        </p:nvSpPr>
        <p:spPr bwMode="auto">
          <a:xfrm>
            <a:off x="285750" y="4357688"/>
            <a:ext cx="4429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Verdana" pitchFamily="34" charset="0"/>
              </a:rPr>
              <a:t> Зависимость вязкости крови от режима течения</a:t>
            </a:r>
            <a:endParaRPr lang="el-GR">
              <a:solidFill>
                <a:srgbClr val="0033CC"/>
              </a:solidFill>
              <a:latin typeface="Verdana" pitchFamily="34" charset="0"/>
            </a:endParaRPr>
          </a:p>
        </p:txBody>
      </p:sp>
      <p:sp>
        <p:nvSpPr>
          <p:cNvPr id="20489" name="TextBox 8"/>
          <p:cNvSpPr txBox="1">
            <a:spLocks noChangeArrowheads="1"/>
          </p:cNvSpPr>
          <p:nvPr/>
        </p:nvSpPr>
        <p:spPr bwMode="auto">
          <a:xfrm>
            <a:off x="4500563" y="4143375"/>
            <a:ext cx="4214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В основном,  это обусловлено агрегацией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эритроцитов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00500" y="5357813"/>
            <a:ext cx="2782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Verdana" pitchFamily="34" charset="0"/>
              </a:rPr>
              <a:t>Почему эритроцитов?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00430" y="5715016"/>
            <a:ext cx="5286412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0033CC"/>
                </a:solidFill>
                <a:latin typeface="+mn-lt"/>
              </a:rPr>
              <a:t>Эритроциты составляют 93%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1643050"/>
            <a:ext cx="571504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 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В </a:t>
            </a:r>
            <a:r>
              <a:rPr lang="ru-RU" sz="2400" b="1" dirty="0">
                <a:solidFill>
                  <a:srgbClr val="0033CC"/>
                </a:solidFill>
                <a:latin typeface="+mn-lt"/>
              </a:rPr>
              <a:t>капиллярах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</a:t>
            </a:r>
            <a:r>
              <a:rPr lang="en-US" sz="2400" dirty="0">
                <a:solidFill>
                  <a:srgbClr val="0033CC"/>
                </a:solidFill>
                <a:latin typeface="+mn-lt"/>
              </a:rPr>
              <a:t>grad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</a:t>
            </a:r>
            <a:r>
              <a:rPr lang="en-US" sz="2400" dirty="0">
                <a:solidFill>
                  <a:srgbClr val="0033CC"/>
                </a:solidFill>
                <a:latin typeface="+mn-lt"/>
              </a:rPr>
              <a:t>v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</a:t>
            </a:r>
            <a:r>
              <a:rPr lang="ru-RU" sz="2400" dirty="0" err="1">
                <a:ln w="57150">
                  <a:solidFill>
                    <a:srgbClr val="FF0000"/>
                  </a:solidFill>
                </a:ln>
                <a:solidFill>
                  <a:srgbClr val="0033CC"/>
                </a:solidFill>
                <a:latin typeface="+mn-lt"/>
                <a:cs typeface="Arial" charset="0"/>
              </a:rPr>
              <a:t>↓</a:t>
            </a:r>
            <a:r>
              <a:rPr lang="ru-RU" sz="2400" dirty="0">
                <a:ln w="57150">
                  <a:solidFill>
                    <a:srgbClr val="FF0000"/>
                  </a:solidFill>
                </a:ln>
                <a:solidFill>
                  <a:srgbClr val="0033CC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      </a:t>
            </a:r>
            <a:r>
              <a:rPr lang="el-GR" sz="2400" dirty="0">
                <a:solidFill>
                  <a:srgbClr val="0033CC"/>
                </a:solidFill>
                <a:latin typeface="+mn-lt"/>
                <a:cs typeface="Arial" charset="0"/>
              </a:rPr>
              <a:t>η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ln w="57150">
                  <a:solidFill>
                    <a:srgbClr val="FF0000"/>
                  </a:solidFill>
                </a:ln>
                <a:solidFill>
                  <a:srgbClr val="0033CC"/>
                </a:solidFill>
                <a:latin typeface="+mn-lt"/>
                <a:cs typeface="Arial" charset="0"/>
              </a:rPr>
              <a:t>↑</a:t>
            </a:r>
          </a:p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l-GR" sz="2400" dirty="0">
                <a:solidFill>
                  <a:srgbClr val="0033CC"/>
                </a:solidFill>
                <a:latin typeface="+mn-lt"/>
                <a:cs typeface="Arial" charset="0"/>
              </a:rPr>
              <a:t>η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 = </a:t>
            </a:r>
            <a:r>
              <a:rPr lang="ru-RU" sz="2400" b="1" dirty="0">
                <a:solidFill>
                  <a:srgbClr val="0033CC"/>
                </a:solidFill>
                <a:latin typeface="+mn-lt"/>
                <a:cs typeface="Arial" charset="0"/>
              </a:rPr>
              <a:t>800 мПа•с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33CC"/>
                </a:solidFill>
                <a:latin typeface="+mn-lt"/>
              </a:rPr>
              <a:t>В артериях </a:t>
            </a:r>
            <a:r>
              <a:rPr lang="en-US" sz="2400" dirty="0">
                <a:solidFill>
                  <a:srgbClr val="0033CC"/>
                </a:solidFill>
                <a:latin typeface="+mn-lt"/>
              </a:rPr>
              <a:t>grad v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</a:t>
            </a:r>
            <a:r>
              <a:rPr lang="ru-RU" sz="2400" dirty="0">
                <a:ln w="57150">
                  <a:solidFill>
                    <a:srgbClr val="FF0000"/>
                  </a:solidFill>
                </a:ln>
                <a:solidFill>
                  <a:srgbClr val="0033CC"/>
                </a:solidFill>
                <a:latin typeface="+mn-lt"/>
                <a:cs typeface="Arial" charset="0"/>
              </a:rPr>
              <a:t>↑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              </a:t>
            </a:r>
            <a:r>
              <a:rPr lang="el-GR" sz="2400" dirty="0">
                <a:solidFill>
                  <a:srgbClr val="0033CC"/>
                </a:solidFill>
                <a:latin typeface="+mn-lt"/>
                <a:cs typeface="Arial" charset="0"/>
              </a:rPr>
              <a:t>η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 </a:t>
            </a:r>
            <a:r>
              <a:rPr lang="ru-RU" sz="2400" dirty="0" err="1">
                <a:ln w="57150">
                  <a:solidFill>
                    <a:srgbClr val="FF0000"/>
                  </a:solidFill>
                </a:ln>
                <a:solidFill>
                  <a:srgbClr val="0033CC"/>
                </a:solidFill>
                <a:latin typeface="+mn-lt"/>
                <a:cs typeface="Arial" charset="0"/>
              </a:rPr>
              <a:t>↓</a:t>
            </a:r>
            <a:endParaRPr lang="ru-RU" sz="2400" dirty="0">
              <a:ln w="57150">
                <a:solidFill>
                  <a:srgbClr val="FF0000"/>
                </a:solidFill>
              </a:ln>
              <a:solidFill>
                <a:srgbClr val="0033CC"/>
              </a:solidFill>
              <a:latin typeface="+mn-lt"/>
              <a:cs typeface="Arial" charset="0"/>
            </a:endParaRPr>
          </a:p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l-GR" sz="2400" dirty="0">
                <a:solidFill>
                  <a:srgbClr val="0033CC"/>
                </a:solidFill>
                <a:latin typeface="+mn-lt"/>
                <a:cs typeface="Arial" charset="0"/>
              </a:rPr>
              <a:t>η</a:t>
            </a:r>
            <a:r>
              <a:rPr lang="ru-RU" sz="2400" dirty="0">
                <a:solidFill>
                  <a:srgbClr val="0033CC"/>
                </a:solidFill>
                <a:latin typeface="+mn-lt"/>
                <a:cs typeface="Arial" charset="0"/>
              </a:rPr>
              <a:t> = </a:t>
            </a:r>
            <a:r>
              <a:rPr lang="ru-RU" sz="2400" b="1" dirty="0">
                <a:solidFill>
                  <a:srgbClr val="0033CC"/>
                </a:solidFill>
                <a:latin typeface="+mn-lt"/>
                <a:cs typeface="Arial" charset="0"/>
              </a:rPr>
              <a:t>4-5 мПа•с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flipV="1">
            <a:off x="5929313" y="1857375"/>
            <a:ext cx="428625" cy="714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flipV="1">
            <a:off x="5715000" y="2928938"/>
            <a:ext cx="428625" cy="714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5" y="428625"/>
            <a:ext cx="8358188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33CC"/>
                </a:solidFill>
                <a:latin typeface="+mn-lt"/>
              </a:rPr>
              <a:t>При </a:t>
            </a:r>
            <a:r>
              <a:rPr lang="ru-RU" sz="2400" b="1" u="sng" dirty="0">
                <a:solidFill>
                  <a:srgbClr val="0033CC"/>
                </a:solidFill>
                <a:latin typeface="+mn-lt"/>
              </a:rPr>
              <a:t>низких </a:t>
            </a:r>
            <a:r>
              <a:rPr lang="ru-RU" sz="2400" u="sng" dirty="0">
                <a:solidFill>
                  <a:srgbClr val="0033CC"/>
                </a:solidFill>
                <a:latin typeface="+mn-lt"/>
              </a:rPr>
              <a:t>скоростях сдвига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(в неподвижной крови) эритроциты образуют </a:t>
            </a:r>
            <a:r>
              <a:rPr lang="ru-RU" sz="2400" b="1" dirty="0">
                <a:solidFill>
                  <a:srgbClr val="0033CC"/>
                </a:solidFill>
                <a:latin typeface="+mn-lt"/>
              </a:rPr>
              <a:t>«монетные столбики»</a:t>
            </a:r>
            <a:r>
              <a:rPr lang="ru-RU" sz="2400" dirty="0">
                <a:solidFill>
                  <a:srgbClr val="0033CC"/>
                </a:solidFill>
                <a:latin typeface="+mn-lt"/>
              </a:rPr>
              <a:t> - клеточные агрегаты</a:t>
            </a:r>
            <a:r>
              <a:rPr lang="ru-RU" sz="1600" dirty="0">
                <a:latin typeface="+mn-lt"/>
              </a:rPr>
              <a:t>. </a:t>
            </a:r>
          </a:p>
        </p:txBody>
      </p:sp>
      <p:pic>
        <p:nvPicPr>
          <p:cNvPr id="21507" name="Picture 16" descr="Эритроци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643063"/>
            <a:ext cx="4572000" cy="250031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57188" y="4143375"/>
            <a:ext cx="7929562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solidFill>
                  <a:srgbClr val="0033CC"/>
                </a:solidFill>
                <a:latin typeface="Verdana" pitchFamily="34" charset="0"/>
              </a:rPr>
              <a:t>При </a:t>
            </a:r>
            <a:r>
              <a:rPr lang="ru-RU" sz="2200" b="1" u="sng">
                <a:solidFill>
                  <a:srgbClr val="0033CC"/>
                </a:solidFill>
                <a:latin typeface="Verdana" pitchFamily="34" charset="0"/>
              </a:rPr>
              <a:t>высоких</a:t>
            </a:r>
            <a:r>
              <a:rPr lang="ru-RU" sz="2200" u="sng">
                <a:solidFill>
                  <a:srgbClr val="0033CC"/>
                </a:solidFill>
                <a:latin typeface="Verdana" pitchFamily="34" charset="0"/>
              </a:rPr>
              <a:t> скоростях сдвига</a:t>
            </a:r>
            <a:r>
              <a:rPr lang="ru-RU" sz="2200">
                <a:solidFill>
                  <a:srgbClr val="0033CC"/>
                </a:solidFill>
                <a:latin typeface="Verdana" pitchFamily="34" charset="0"/>
              </a:rPr>
              <a:t> вязкость крови определяется</a:t>
            </a:r>
          </a:p>
          <a:p>
            <a:pPr>
              <a:lnSpc>
                <a:spcPct val="120000"/>
              </a:lnSpc>
            </a:pPr>
            <a:r>
              <a:rPr lang="ru-RU" sz="2200">
                <a:solidFill>
                  <a:srgbClr val="0033CC"/>
                </a:solidFill>
                <a:latin typeface="Verdana" pitchFamily="34" charset="0"/>
              </a:rPr>
              <a:t>1)  Концентрацией эритроцитов</a:t>
            </a:r>
          </a:p>
          <a:p>
            <a:pPr>
              <a:lnSpc>
                <a:spcPct val="120000"/>
              </a:lnSpc>
            </a:pPr>
            <a:r>
              <a:rPr lang="ru-RU" sz="2200">
                <a:solidFill>
                  <a:srgbClr val="0033CC"/>
                </a:solidFill>
                <a:latin typeface="Verdana" pitchFamily="34" charset="0"/>
              </a:rPr>
              <a:t>2 ) Их физическими свойствами.</a:t>
            </a:r>
          </a:p>
          <a:p>
            <a:endParaRPr lang="ru-RU">
              <a:latin typeface="Verdana" pitchFamily="34" charset="0"/>
            </a:endParaRPr>
          </a:p>
        </p:txBody>
      </p:sp>
      <p:pic>
        <p:nvPicPr>
          <p:cNvPr id="21509" name="Picture 17" descr="микроскоп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4500563"/>
            <a:ext cx="3500438" cy="1285875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85794"/>
            <a:ext cx="9144000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Сергей\Мои документы\Мои рисунки\brains.jpg"/>
          <p:cNvPicPr>
            <a:picLocks noChangeAspect="1" noChangeArrowheads="1"/>
          </p:cNvPicPr>
          <p:nvPr/>
        </p:nvPicPr>
        <p:blipFill>
          <a:blip r:embed="rId2" cstate="print"/>
          <a:srcRect l="2353" t="4345" r="29412" b="19616"/>
          <a:stretch>
            <a:fillRect/>
          </a:stretch>
        </p:blipFill>
        <p:spPr bwMode="auto">
          <a:xfrm>
            <a:off x="2786050" y="3857628"/>
            <a:ext cx="1218647" cy="11430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1857364"/>
            <a:ext cx="2000264" cy="10156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Физические</a:t>
            </a:r>
            <a:r>
              <a:rPr lang="ru-RU" sz="2000" i="1" dirty="0" smtClean="0"/>
              <a:t> </a:t>
            </a:r>
            <a:r>
              <a:rPr lang="ru-RU" sz="2000" dirty="0" smtClean="0"/>
              <a:t>процессы в организме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800219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Организм</a:t>
            </a:r>
            <a:r>
              <a:rPr lang="ru-RU" sz="2800" dirty="0" smtClean="0"/>
              <a:t> = </a:t>
            </a:r>
            <a:r>
              <a:rPr lang="ru-RU" sz="2800" b="1" dirty="0" smtClean="0"/>
              <a:t>физика</a:t>
            </a:r>
            <a:r>
              <a:rPr lang="ru-RU" sz="2800" dirty="0" smtClean="0"/>
              <a:t> + механика + химия</a:t>
            </a:r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28860" y="1857364"/>
            <a:ext cx="2143140" cy="10156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Физические </a:t>
            </a:r>
            <a:r>
              <a:rPr lang="ru-RU" sz="2000" dirty="0" smtClean="0"/>
              <a:t>методы </a:t>
            </a:r>
            <a:r>
              <a:rPr lang="ru-RU" sz="2000" b="1" dirty="0" smtClean="0"/>
              <a:t>диагностики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1857364"/>
            <a:ext cx="2000264" cy="10156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Физические</a:t>
            </a:r>
            <a:r>
              <a:rPr lang="ru-RU" sz="2000" i="1" dirty="0" smtClean="0"/>
              <a:t> </a:t>
            </a:r>
            <a:r>
              <a:rPr lang="ru-RU" sz="2000" b="1" dirty="0" smtClean="0"/>
              <a:t>свойства </a:t>
            </a:r>
            <a:r>
              <a:rPr lang="ru-RU" sz="2000" dirty="0" smtClean="0"/>
              <a:t>материалов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1714488"/>
            <a:ext cx="2071702" cy="1323439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Воздействие</a:t>
            </a:r>
            <a:r>
              <a:rPr lang="ru-RU" sz="2000" b="1" i="1" dirty="0" smtClean="0"/>
              <a:t>физических</a:t>
            </a:r>
            <a:r>
              <a:rPr lang="ru-RU" sz="2000" dirty="0" smtClean="0"/>
              <a:t> факторов на организм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2928934"/>
            <a:ext cx="1226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/>
              <a:t>Дыхание</a:t>
            </a:r>
            <a:endParaRPr lang="ru-RU" sz="2000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928662" y="3357562"/>
            <a:ext cx="159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/>
              <a:t>Теплообмен</a:t>
            </a:r>
            <a:endParaRPr lang="ru-RU" sz="2000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5214950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УЗ</a:t>
            </a:r>
            <a:endParaRPr lang="ru-RU" sz="2000" b="1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2857496"/>
            <a:ext cx="1483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/>
              <a:t>Электроды</a:t>
            </a:r>
            <a:endParaRPr lang="ru-RU" sz="2000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5214942" y="3714752"/>
            <a:ext cx="1205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/>
              <a:t>Протезы</a:t>
            </a:r>
            <a:endParaRPr lang="ru-RU" sz="2000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5214942" y="3286124"/>
            <a:ext cx="1231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/>
              <a:t>Клапаны</a:t>
            </a:r>
            <a:endParaRPr lang="ru-RU" sz="2000" u="sng" dirty="0"/>
          </a:p>
        </p:txBody>
      </p:sp>
      <p:sp>
        <p:nvSpPr>
          <p:cNvPr id="14" name="TextBox 13"/>
          <p:cNvSpPr txBox="1"/>
          <p:nvPr/>
        </p:nvSpPr>
        <p:spPr>
          <a:xfrm>
            <a:off x="3357554" y="5143512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rot="16200000" flipH="1">
            <a:off x="6822297" y="1250141"/>
            <a:ext cx="571504" cy="357190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4893471" y="1250141"/>
            <a:ext cx="714380" cy="500066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3214678" y="1214422"/>
            <a:ext cx="785818" cy="500066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1214414" y="1214422"/>
            <a:ext cx="714380" cy="571504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07919" y="3392487"/>
            <a:ext cx="107157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1358084" y="4285462"/>
            <a:ext cx="285752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679819" y="4106867"/>
            <a:ext cx="250033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42910" y="3143248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42910" y="3500438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42910" y="3929066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786050" y="3357562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786050" y="4857760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714612" y="5643578"/>
            <a:ext cx="714380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929190" y="3071810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929190" y="3429000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929190" y="3857628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5537207" y="4678371"/>
            <a:ext cx="2500330" cy="158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786578" y="3786190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786578" y="4929198"/>
            <a:ext cx="285752" cy="15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C:\Documents and Settings\1\Мои документы\Мои рисунки\коб пушк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3143248"/>
            <a:ext cx="1714480" cy="139022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28992" y="2928934"/>
            <a:ext cx="1617097" cy="1071570"/>
          </a:xfrm>
          <a:prstGeom prst="rect">
            <a:avLst/>
          </a:prstGeom>
        </p:spPr>
      </p:pic>
      <p:pic>
        <p:nvPicPr>
          <p:cNvPr id="36" name="Picture 4" descr="C:\Documents and Settings\Denis\Рабочий стол\Э.В\аппарат УВЧ-терапии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72" y="5143512"/>
            <a:ext cx="1236023" cy="1214446"/>
          </a:xfrm>
          <a:prstGeom prst="rect">
            <a:avLst/>
          </a:prstGeom>
          <a:noFill/>
        </p:spPr>
      </p:pic>
      <p:pic>
        <p:nvPicPr>
          <p:cNvPr id="37" name="Picture 5" descr="C:\Documents and Settings\Denis\Рабочий стол\Э.В\УВЧ и пациент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5143512"/>
            <a:ext cx="931873" cy="1214446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6929454" y="471488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УВЧ</a:t>
            </a:r>
            <a:endParaRPr lang="ru-RU" b="1" i="1" dirty="0"/>
          </a:p>
        </p:txBody>
      </p:sp>
      <p:pic>
        <p:nvPicPr>
          <p:cNvPr id="39" name="Picture 6" descr="http://www.academ-clinic.ru/images/content/uzi_berem.jpg%20%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5000636"/>
            <a:ext cx="1714512" cy="142876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8" cstate="print"/>
          <a:srcRect l="577" t="3311" r="24856" b="5232"/>
          <a:stretch>
            <a:fillRect/>
          </a:stretch>
        </p:blipFill>
        <p:spPr bwMode="auto">
          <a:xfrm>
            <a:off x="785786" y="4429132"/>
            <a:ext cx="1714512" cy="196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C:\Documents and Settings\Сергей\Мои документы\Мои рисунки\549px-Pacemaker_GuidantMeridianS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4786322"/>
            <a:ext cx="1428760" cy="1561486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42" name="Прямоугольник 41"/>
          <p:cNvSpPr/>
          <p:nvPr/>
        </p:nvSpPr>
        <p:spPr>
          <a:xfrm>
            <a:off x="5000628" y="4143380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Электрокардиостимулятор</a:t>
            </a:r>
            <a:r>
              <a:rPr lang="ru-RU" sz="1400" dirty="0" smtClean="0"/>
              <a:t>  </a:t>
            </a:r>
            <a:endParaRPr lang="ru-RU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2786050" y="2928934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ЭКГ</a:t>
            </a:r>
            <a:endParaRPr lang="ru-RU" sz="2000" b="1" u="sng" dirty="0"/>
          </a:p>
        </p:txBody>
      </p:sp>
      <p:sp>
        <p:nvSpPr>
          <p:cNvPr id="44" name="TextBox 43"/>
          <p:cNvSpPr txBox="1"/>
          <p:nvPr/>
        </p:nvSpPr>
        <p:spPr>
          <a:xfrm>
            <a:off x="4000496" y="4429132"/>
            <a:ext cx="694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ЭЭГ</a:t>
            </a:r>
            <a:endParaRPr lang="ru-RU" sz="2000" b="1" u="sng" dirty="0"/>
          </a:p>
        </p:txBody>
      </p:sp>
      <p:sp>
        <p:nvSpPr>
          <p:cNvPr id="45" name="TextBox 44"/>
          <p:cNvSpPr txBox="1"/>
          <p:nvPr/>
        </p:nvSpPr>
        <p:spPr>
          <a:xfrm>
            <a:off x="928662" y="3714752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/>
              <a:t>Кровообращение</a:t>
            </a:r>
            <a:endParaRPr lang="ru-RU" sz="2000" u="sng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614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428625" y="428625"/>
            <a:ext cx="83581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u="sng">
                <a:solidFill>
                  <a:srgbClr val="0000FF"/>
                </a:solidFill>
                <a:latin typeface="Verdana" pitchFamily="34" charset="0"/>
              </a:rPr>
              <a:t>Методы измерения вязкости жидкостей</a:t>
            </a:r>
          </a:p>
        </p:txBody>
      </p:sp>
      <p:pic>
        <p:nvPicPr>
          <p:cNvPr id="4" name="Picture 4" descr="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720" y="1285860"/>
            <a:ext cx="2473325" cy="4791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63" y="5786438"/>
            <a:ext cx="714375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3" name="Прямоугольник 5"/>
          <p:cNvSpPr>
            <a:spLocks noChangeArrowheads="1"/>
          </p:cNvSpPr>
          <p:nvPr/>
        </p:nvSpPr>
        <p:spPr bwMode="auto">
          <a:xfrm>
            <a:off x="285750" y="5715000"/>
            <a:ext cx="3429000" cy="646113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Капиллярный вискозиметр Оствальда  </a:t>
            </a:r>
          </a:p>
        </p:txBody>
      </p:sp>
      <p:pic>
        <p:nvPicPr>
          <p:cNvPr id="8" name="Picture 5" descr="4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00760" y="1857364"/>
            <a:ext cx="2786082" cy="30226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286512" y="4929198"/>
            <a:ext cx="2286016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Ротационный вискозиметр</a:t>
            </a:r>
          </a:p>
        </p:txBody>
      </p:sp>
      <p:pic>
        <p:nvPicPr>
          <p:cNvPr id="22538" name="Picture 2" descr="http://content.foto.mail.ru/mail/marovaiv/_answers/i-450.jpg"/>
          <p:cNvPicPr>
            <a:picLocks noChangeAspect="1" noChangeArrowheads="1"/>
          </p:cNvPicPr>
          <p:nvPr/>
        </p:nvPicPr>
        <p:blipFill>
          <a:blip r:embed="rId4"/>
          <a:srcRect t="5119" r="34782" b="45181"/>
          <a:stretch>
            <a:fillRect/>
          </a:stretch>
        </p:blipFill>
        <p:spPr bwMode="auto">
          <a:xfrm>
            <a:off x="2857500" y="1928813"/>
            <a:ext cx="27860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9" name="TextBox 11"/>
          <p:cNvSpPr txBox="1">
            <a:spLocks noChangeArrowheads="1"/>
          </p:cNvSpPr>
          <p:nvPr/>
        </p:nvSpPr>
        <p:spPr bwMode="auto">
          <a:xfrm>
            <a:off x="2714625" y="3071813"/>
            <a:ext cx="3071813" cy="1200150"/>
          </a:xfrm>
          <a:prstGeom prst="rect">
            <a:avLst/>
          </a:prstGeom>
          <a:gradFill rotWithShape="1">
            <a:gsLst>
              <a:gs pos="0">
                <a:srgbClr val="BEF397"/>
              </a:gs>
              <a:gs pos="50000">
                <a:srgbClr val="D5F6C0"/>
              </a:gs>
              <a:gs pos="100000">
                <a:srgbClr val="EAFAE0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Вискозиметр для определения относительной вязкости 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крови</a:t>
            </a:r>
          </a:p>
        </p:txBody>
      </p:sp>
      <p:pic>
        <p:nvPicPr>
          <p:cNvPr id="22540" name="Picture 6" descr="http://content.foto.mail.ru/mail/marovaiv/_answers/i-450.jpg"/>
          <p:cNvPicPr>
            <a:picLocks noChangeAspect="1" noChangeArrowheads="1"/>
          </p:cNvPicPr>
          <p:nvPr/>
        </p:nvPicPr>
        <p:blipFill>
          <a:blip r:embed="rId5"/>
          <a:srcRect r="50301" b="32744"/>
          <a:stretch>
            <a:fillRect/>
          </a:stretch>
        </p:blipFill>
        <p:spPr bwMode="auto">
          <a:xfrm>
            <a:off x="285750" y="1285875"/>
            <a:ext cx="24288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TextBox 14"/>
          <p:cNvSpPr txBox="1">
            <a:spLocks noChangeArrowheads="1"/>
          </p:cNvSpPr>
          <p:nvPr/>
        </p:nvSpPr>
        <p:spPr bwMode="auto">
          <a:xfrm>
            <a:off x="2428875" y="2428875"/>
            <a:ext cx="28575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2542" name="TextBox 15"/>
          <p:cNvSpPr txBox="1">
            <a:spLocks noChangeArrowheads="1"/>
          </p:cNvSpPr>
          <p:nvPr/>
        </p:nvSpPr>
        <p:spPr bwMode="auto">
          <a:xfrm>
            <a:off x="357188" y="3071813"/>
            <a:ext cx="5715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2543" name="TextBox 16"/>
          <p:cNvSpPr txBox="1">
            <a:spLocks noChangeArrowheads="1"/>
          </p:cNvSpPr>
          <p:nvPr/>
        </p:nvSpPr>
        <p:spPr bwMode="auto">
          <a:xfrm>
            <a:off x="428625" y="2357438"/>
            <a:ext cx="357188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http://argentum107.ru/content/prosp/AF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643188"/>
            <a:ext cx="27527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0" y="0"/>
            <a:ext cx="6762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sz="900">
                <a:hlinkClick r:id="rId3"/>
              </a:rPr>
              <a:t>  </a:t>
            </a:r>
            <a:r>
              <a:rPr lang="ru-RU" sz="12000"/>
              <a:t> </a:t>
            </a:r>
            <a:endParaRPr lang="ru-RU"/>
          </a:p>
          <a:p>
            <a:pPr algn="just" eaLnBrk="0" hangingPunct="0"/>
            <a:endParaRPr lang="ru-RU"/>
          </a:p>
          <a:p>
            <a:pPr algn="just" eaLnBrk="0" hangingPunct="0"/>
            <a:r>
              <a:rPr lang="ru-RU"/>
              <a:t> 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285750" y="2643188"/>
            <a:ext cx="2143125" cy="3835400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35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Вискозиметр VT550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- высокоточная модель с широким диапазоном измерения, ручной или автоматический режим</a:t>
            </a:r>
          </a:p>
          <a:p>
            <a:pPr eaLnBrk="0" hangingPunct="0"/>
            <a:r>
              <a:rPr lang="ru-RU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под  управлением компьютера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.</a:t>
            </a:r>
          </a:p>
        </p:txBody>
      </p:sp>
      <p:pic>
        <p:nvPicPr>
          <p:cNvPr id="23557" name="Picture 8" descr="http://granat-e.ru/images/devices/eak-1m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357563"/>
            <a:ext cx="38385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0" descr="http://granat-e.ru/images/devices/rheotest_rv_2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63" y="357188"/>
            <a:ext cx="2362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7188" y="357188"/>
            <a:ext cx="5643562" cy="203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+mn-lt"/>
              </a:rPr>
              <a:t>Ротационный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 вискозиметр </a:t>
            </a:r>
            <a:r>
              <a:rPr lang="ru-RU" dirty="0" err="1">
                <a:solidFill>
                  <a:srgbClr val="0000FF"/>
                </a:solidFill>
                <a:latin typeface="+mn-lt"/>
              </a:rPr>
              <a:t>Rheotest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 RV2.1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  <a:latin typeface="+mn-lt"/>
              </a:rPr>
              <a:t>Наиболее простая модель ротационного вискозиметра,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  <a:latin typeface="+mn-lt"/>
              </a:rPr>
              <a:t>Устройство работает 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без применения персонального компьютера,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 имеет аналоговый дисплей и выход на самописец.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5500688" y="1214438"/>
            <a:ext cx="785812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61" name="TextBox 12"/>
          <p:cNvSpPr txBox="1">
            <a:spLocks noChangeArrowheads="1"/>
          </p:cNvSpPr>
          <p:nvPr/>
        </p:nvSpPr>
        <p:spPr bwMode="auto">
          <a:xfrm>
            <a:off x="4786313" y="2286000"/>
            <a:ext cx="1643062" cy="107791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u="sng">
                <a:solidFill>
                  <a:srgbClr val="0000FF"/>
                </a:solidFill>
                <a:latin typeface="Verdana" pitchFamily="34" charset="0"/>
              </a:rPr>
              <a:t>Экспресс-анализатор-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вискозиметр ротационный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5857875" y="3357563"/>
            <a:ext cx="142875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81438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>
                <a:solidFill>
                  <a:srgbClr val="FF0000"/>
                </a:solidFill>
                <a:latin typeface="Verdana" pitchFamily="34" charset="0"/>
              </a:rPr>
              <a:t>Ламинарное и турбулентное  течение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357188" y="1643063"/>
            <a:ext cx="85010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33CC"/>
                </a:solidFill>
                <a:latin typeface="Verdana" pitchFamily="34" charset="0"/>
              </a:rPr>
              <a:t>Ламинарное 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течение- это слоистое течение.</a:t>
            </a:r>
          </a:p>
          <a:p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слои жидкости движутся </a:t>
            </a:r>
            <a:r>
              <a:rPr lang="ru-RU" sz="3600">
                <a:solidFill>
                  <a:srgbClr val="0033CC"/>
                </a:solidFill>
                <a:latin typeface="Verdana" pitchFamily="34" charset="0"/>
              </a:rPr>
              <a:t>параллельно,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не смешиваясь между собой</a:t>
            </a:r>
          </a:p>
          <a:p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285750" y="3214688"/>
            <a:ext cx="8501063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solidFill>
                  <a:srgbClr val="0033CC"/>
                </a:solidFill>
                <a:latin typeface="Verdana" pitchFamily="34" charset="0"/>
              </a:rPr>
              <a:t>Турбулентное</a:t>
            </a:r>
            <a:r>
              <a:rPr lang="ru-RU" sz="2400" u="sng">
                <a:solidFill>
                  <a:srgbClr val="0033CC"/>
                </a:solidFill>
                <a:latin typeface="Verdana" pitchFamily="34" charset="0"/>
              </a:rPr>
              <a:t> 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течение – это вихревое течение</a:t>
            </a:r>
            <a:r>
              <a:rPr lang="ru-RU" sz="2400">
                <a:latin typeface="Verdana" pitchFamily="34" charset="0"/>
              </a:rPr>
              <a:t>-   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жидкости сопровождающееся перемешиванием слоев, обусловленным образованием </a:t>
            </a:r>
            <a:r>
              <a:rPr lang="ru-RU" sz="2800" u="sng">
                <a:solidFill>
                  <a:srgbClr val="0033CC"/>
                </a:solidFill>
                <a:latin typeface="Verdana" pitchFamily="34" charset="0"/>
              </a:rPr>
              <a:t>вихрей</a:t>
            </a:r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. Скорость частиц непрерывно меняется.</a:t>
            </a:r>
          </a:p>
          <a:p>
            <a:pPr>
              <a:spcBef>
                <a:spcPct val="50000"/>
              </a:spcBef>
            </a:pPr>
            <a:endParaRPr lang="ru-RU" sz="2400">
              <a:solidFill>
                <a:srgbClr val="0033CC"/>
              </a:solidFill>
              <a:latin typeface="Verdana" pitchFamily="34" charset="0"/>
            </a:endParaRPr>
          </a:p>
        </p:txBody>
      </p:sp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786313"/>
            <a:ext cx="8501062" cy="1609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рямоугольник 1"/>
          <p:cNvSpPr>
            <a:spLocks noChangeArrowheads="1"/>
          </p:cNvSpPr>
          <p:nvPr/>
        </p:nvSpPr>
        <p:spPr bwMode="auto">
          <a:xfrm>
            <a:off x="357188" y="357188"/>
            <a:ext cx="8501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endParaRPr lang="ru-RU" sz="1200">
              <a:latin typeface="Verdana" pitchFamily="34" charset="0"/>
            </a:endParaRP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357188" y="357188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33CC"/>
                </a:solidFill>
                <a:latin typeface="Verdana" pitchFamily="34" charset="0"/>
              </a:rPr>
              <a:t>Характер течения жидкости определяется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числом Рейнольдса</a:t>
            </a:r>
          </a:p>
        </p:txBody>
      </p:sp>
      <p:graphicFrame>
        <p:nvGraphicFramePr>
          <p:cNvPr id="4098" name="Object 18" descr="Водяные капли"/>
          <p:cNvGraphicFramePr>
            <a:graphicFrameLocks noChangeAspect="1"/>
          </p:cNvGraphicFramePr>
          <p:nvPr/>
        </p:nvGraphicFramePr>
        <p:xfrm>
          <a:off x="3429000" y="1285875"/>
          <a:ext cx="2722563" cy="1857375"/>
        </p:xfrm>
        <a:graphic>
          <a:graphicData uri="http://schemas.openxmlformats.org/presentationml/2006/ole">
            <p:oleObj spid="_x0000_s4098" name="Формула" r:id="rId3" imgW="876240" imgH="596880" progId="Equation.3">
              <p:embed/>
            </p:oleObj>
          </a:graphicData>
        </a:graphic>
      </p:graphicFrame>
      <p:pic>
        <p:nvPicPr>
          <p:cNvPr id="4101" name="Picture 4" descr="http://elementy.ru/images/eltbio/reynolds_osborne_2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143000"/>
            <a:ext cx="2428875" cy="290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Прямоугольник 6"/>
          <p:cNvSpPr>
            <a:spLocks noChangeArrowheads="1"/>
          </p:cNvSpPr>
          <p:nvPr/>
        </p:nvSpPr>
        <p:spPr bwMode="auto">
          <a:xfrm>
            <a:off x="357188" y="4071938"/>
            <a:ext cx="3929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latin typeface="Verdana" pitchFamily="34" charset="0"/>
              </a:rPr>
              <a:t>РЕЙНОЛЬДС, ОСБОРН </a:t>
            </a:r>
          </a:p>
          <a:p>
            <a:r>
              <a:rPr lang="ru-RU" i="1">
                <a:latin typeface="Verdana" pitchFamily="34" charset="0"/>
              </a:rPr>
              <a:t>  </a:t>
            </a:r>
            <a:r>
              <a:rPr lang="ru-RU" sz="1400">
                <a:latin typeface="Verdana" pitchFamily="34" charset="0"/>
              </a:rPr>
              <a:t>(1842–1912),</a:t>
            </a:r>
          </a:p>
          <a:p>
            <a:r>
              <a:rPr lang="ru-RU" sz="1400">
                <a:latin typeface="Verdana" pitchFamily="34" charset="0"/>
              </a:rPr>
              <a:t> английский инженер и физик</a:t>
            </a:r>
            <a:r>
              <a:rPr lang="ru-RU">
                <a:latin typeface="Verdana" pitchFamily="34" charset="0"/>
              </a:rPr>
              <a:t>.</a:t>
            </a:r>
          </a:p>
        </p:txBody>
      </p:sp>
      <p:sp>
        <p:nvSpPr>
          <p:cNvPr id="4103" name="Прямоугольник 7"/>
          <p:cNvSpPr>
            <a:spLocks noChangeArrowheads="1"/>
          </p:cNvSpPr>
          <p:nvPr/>
        </p:nvSpPr>
        <p:spPr bwMode="auto">
          <a:xfrm>
            <a:off x="3429000" y="3286125"/>
            <a:ext cx="52863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33CC"/>
                </a:solidFill>
                <a:latin typeface="Verdana" pitchFamily="34" charset="0"/>
              </a:rPr>
              <a:t>В 1883 Рейнольдс установил, что </a:t>
            </a:r>
            <a:r>
              <a:rPr lang="ru-RU" sz="2000" b="1">
                <a:solidFill>
                  <a:srgbClr val="0033CC"/>
                </a:solidFill>
                <a:latin typeface="Verdana" pitchFamily="34" charset="0"/>
              </a:rPr>
              <a:t>ламинарное</a:t>
            </a:r>
            <a:r>
              <a:rPr lang="ru-RU" sz="2000">
                <a:solidFill>
                  <a:srgbClr val="0033CC"/>
                </a:solidFill>
                <a:latin typeface="Verdana" pitchFamily="34" charset="0"/>
              </a:rPr>
              <a:t> течение </a:t>
            </a:r>
            <a:r>
              <a:rPr lang="ru-RU" sz="2000" b="1">
                <a:solidFill>
                  <a:srgbClr val="0033CC"/>
                </a:solidFill>
                <a:latin typeface="Verdana" pitchFamily="34" charset="0"/>
              </a:rPr>
              <a:t>переходит в турбулентное</a:t>
            </a:r>
            <a:r>
              <a:rPr lang="ru-RU" sz="2000">
                <a:solidFill>
                  <a:srgbClr val="0033CC"/>
                </a:solidFill>
                <a:latin typeface="Verdana" pitchFamily="34" charset="0"/>
              </a:rPr>
              <a:t>, когда введенное им число Рейнольдса </a:t>
            </a:r>
            <a:r>
              <a:rPr lang="ru-RU" sz="2000" b="1">
                <a:solidFill>
                  <a:srgbClr val="0033CC"/>
                </a:solidFill>
                <a:latin typeface="Verdana" pitchFamily="34" charset="0"/>
              </a:rPr>
              <a:t>превышает</a:t>
            </a:r>
            <a:r>
              <a:rPr lang="ru-RU" sz="2000">
                <a:solidFill>
                  <a:srgbClr val="0033CC"/>
                </a:solidFill>
                <a:latin typeface="Verdana" pitchFamily="34" charset="0"/>
              </a:rPr>
              <a:t> критическое значение. </a:t>
            </a:r>
          </a:p>
        </p:txBody>
      </p:sp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6215063" y="1571625"/>
            <a:ext cx="2071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Verdana" pitchFamily="34" charset="0"/>
              </a:rPr>
              <a:t>Величина безразмерная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625" y="5000625"/>
            <a:ext cx="8358188" cy="1384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Если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Re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&lt;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Re</a:t>
            </a:r>
            <a:r>
              <a:rPr lang="ru-RU" sz="2400" baseline="-25000" dirty="0" err="1">
                <a:solidFill>
                  <a:schemeClr val="accent4">
                    <a:lumMod val="75000"/>
                  </a:schemeClr>
                </a:solidFill>
                <a:latin typeface="+mn-lt"/>
              </a:rPr>
              <a:t>кр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=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&gt;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u="sng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Ламинарное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течение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Если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Re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&gt;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Re</a:t>
            </a:r>
            <a:r>
              <a:rPr lang="ru-RU" sz="2400" baseline="-25000" dirty="0" err="1">
                <a:solidFill>
                  <a:schemeClr val="accent4">
                    <a:lumMod val="75000"/>
                  </a:schemeClr>
                </a:solidFill>
                <a:latin typeface="+mn-lt"/>
              </a:rPr>
              <a:t>кр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=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&gt;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u="sng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Турбулентное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течение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357188" y="357188"/>
            <a:ext cx="85010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ru-RU" sz="2800" b="1" u="sng">
                <a:solidFill>
                  <a:srgbClr val="FF0000"/>
                </a:solidFill>
                <a:latin typeface="Verdana" pitchFamily="34" charset="0"/>
              </a:rPr>
              <a:t>Ламинарное течение вязкой жидкости в цилиндрических трубах</a:t>
            </a:r>
            <a:endParaRPr lang="ru-RU" sz="2800" u="sng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25603" name="Picture 4" descr="Что-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357313"/>
            <a:ext cx="3960812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428625" y="5357813"/>
            <a:ext cx="8286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33CC"/>
                </a:solidFill>
                <a:latin typeface="Verdana" pitchFamily="34" charset="0"/>
              </a:rPr>
              <a:t>Наибольшая скорость у частиц вдоль оси трубы. Профиль скорости </a:t>
            </a:r>
            <a:r>
              <a:rPr lang="ru-RU" b="1">
                <a:solidFill>
                  <a:srgbClr val="0033CC"/>
                </a:solidFill>
                <a:latin typeface="Verdana" pitchFamily="34" charset="0"/>
              </a:rPr>
              <a:t>параболический.</a:t>
            </a:r>
          </a:p>
        </p:txBody>
      </p:sp>
      <p:sp>
        <p:nvSpPr>
          <p:cNvPr id="25605" name="Прямоугольник 6"/>
          <p:cNvSpPr>
            <a:spLocks noChangeArrowheads="1"/>
          </p:cNvSpPr>
          <p:nvPr/>
        </p:nvSpPr>
        <p:spPr bwMode="auto">
          <a:xfrm>
            <a:off x="500063" y="4286250"/>
            <a:ext cx="8143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33CC"/>
                </a:solidFill>
                <a:latin typeface="Verdana" pitchFamily="34" charset="0"/>
              </a:rPr>
              <a:t>Примерное распределение скорости частиц жидкости в продольном сечении </a:t>
            </a:r>
            <a:r>
              <a:rPr lang="ru-RU" sz="2400" b="1">
                <a:solidFill>
                  <a:srgbClr val="0033CC"/>
                </a:solidFill>
                <a:latin typeface="Verdana" pitchFamily="34" charset="0"/>
              </a:rPr>
              <a:t>глицерина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50" y="1428750"/>
            <a:ext cx="3571875" cy="857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14356"/>
            <a:ext cx="9144000" cy="614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3" descr="poiseuil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214563"/>
            <a:ext cx="2827337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Прямоугольник 2"/>
          <p:cNvSpPr>
            <a:spLocks noChangeArrowheads="1"/>
          </p:cNvSpPr>
          <p:nvPr/>
        </p:nvSpPr>
        <p:spPr bwMode="auto">
          <a:xfrm>
            <a:off x="1143000" y="5929313"/>
            <a:ext cx="2500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FF"/>
                </a:solidFill>
                <a:latin typeface="Verdana" pitchFamily="34" charset="0"/>
              </a:rPr>
              <a:t>Пуазейль</a:t>
            </a:r>
          </a:p>
        </p:txBody>
      </p:sp>
      <p:sp>
        <p:nvSpPr>
          <p:cNvPr id="5125" name="TextBox 3"/>
          <p:cNvSpPr txBox="1">
            <a:spLocks noChangeArrowheads="1"/>
          </p:cNvSpPr>
          <p:nvPr/>
        </p:nvSpPr>
        <p:spPr bwMode="auto">
          <a:xfrm>
            <a:off x="357188" y="428625"/>
            <a:ext cx="8286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>
                <a:solidFill>
                  <a:srgbClr val="FF0000"/>
                </a:solidFill>
                <a:latin typeface="Verdana" pitchFamily="34" charset="0"/>
              </a:rPr>
              <a:t>Формула Пуазейля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5126" name="Прямоугольник 4"/>
          <p:cNvSpPr>
            <a:spLocks noChangeArrowheads="1"/>
          </p:cNvSpPr>
          <p:nvPr/>
        </p:nvSpPr>
        <p:spPr bwMode="auto">
          <a:xfrm>
            <a:off x="357188" y="1000125"/>
            <a:ext cx="8358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Пуазейл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ь Жан Мари французский</a:t>
            </a:r>
            <a:br>
              <a:rPr lang="ru-RU" sz="2400" b="1">
                <a:solidFill>
                  <a:srgbClr val="0000FF"/>
                </a:solidFill>
                <a:latin typeface="Verdana" pitchFamily="34" charset="0"/>
              </a:rPr>
            </a:b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              врач + физик+ физиолог</a:t>
            </a:r>
          </a:p>
        </p:txBody>
      </p:sp>
      <p:sp>
        <p:nvSpPr>
          <p:cNvPr id="5127" name="TextBox 5"/>
          <p:cNvSpPr txBox="1">
            <a:spLocks noChangeArrowheads="1"/>
          </p:cNvSpPr>
          <p:nvPr/>
        </p:nvSpPr>
        <p:spPr bwMode="auto">
          <a:xfrm>
            <a:off x="1000125" y="5715000"/>
            <a:ext cx="1785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(1799-1869)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5128" name="TextBox 8"/>
          <p:cNvSpPr txBox="1">
            <a:spLocks noChangeArrowheads="1"/>
          </p:cNvSpPr>
          <p:nvPr/>
        </p:nvSpPr>
        <p:spPr bwMode="auto">
          <a:xfrm>
            <a:off x="3214688" y="1785938"/>
            <a:ext cx="5214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Преподавал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медицинскую физику</a:t>
            </a:r>
          </a:p>
        </p:txBody>
      </p:sp>
      <p:graphicFrame>
        <p:nvGraphicFramePr>
          <p:cNvPr id="5122" name="Object 8" descr="Букет"/>
          <p:cNvGraphicFramePr>
            <a:graphicFrameLocks noChangeAspect="1"/>
          </p:cNvGraphicFramePr>
          <p:nvPr/>
        </p:nvGraphicFramePr>
        <p:xfrm>
          <a:off x="3143250" y="2286000"/>
          <a:ext cx="2898775" cy="2143125"/>
        </p:xfrm>
        <a:graphic>
          <a:graphicData uri="http://schemas.openxmlformats.org/presentationml/2006/ole">
            <p:oleObj spid="_x0000_s5122" name="Формула" r:id="rId4" imgW="1041120" imgH="698400" progId="Equation.3">
              <p:embed/>
            </p:oleObj>
          </a:graphicData>
        </a:graphic>
      </p:graphicFrame>
      <p:sp>
        <p:nvSpPr>
          <p:cNvPr id="5129" name="Прямоугольник 10"/>
          <p:cNvSpPr>
            <a:spLocks noChangeArrowheads="1"/>
          </p:cNvSpPr>
          <p:nvPr/>
        </p:nvSpPr>
        <p:spPr bwMode="auto">
          <a:xfrm>
            <a:off x="3214688" y="4357688"/>
            <a:ext cx="5572125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500" b="1" i="1">
                <a:solidFill>
                  <a:srgbClr val="0000FF"/>
                </a:solidFill>
                <a:latin typeface="Verdana" pitchFamily="34" charset="0"/>
              </a:rPr>
              <a:t>Формулировка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</a:rPr>
              <a:t>: Объём жидкости </a:t>
            </a:r>
            <a:r>
              <a:rPr lang="en-US" sz="1500" b="1">
                <a:solidFill>
                  <a:srgbClr val="0000FF"/>
                </a:solidFill>
                <a:latin typeface="Verdana" pitchFamily="34" charset="0"/>
              </a:rPr>
              <a:t>Q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</a:rPr>
              <a:t>, протекающей по горизонтальной трубе небольшого сечения 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</a:rPr>
              <a:t>за единицу времени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</a:rPr>
              <a:t>, 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</a:rPr>
              <a:t>прямо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</a:rPr>
              <a:t> пропорционален 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</a:rPr>
              <a:t>радиусу трубы </a:t>
            </a:r>
            <a:r>
              <a:rPr lang="en-US" sz="1500" b="1" u="sng">
                <a:solidFill>
                  <a:srgbClr val="0000FF"/>
                </a:solidFill>
                <a:latin typeface="Verdana" pitchFamily="34" charset="0"/>
              </a:rPr>
              <a:t>R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</a:rPr>
              <a:t> в четвёртой степени, разности давлений 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∆</a:t>
            </a:r>
            <a:r>
              <a:rPr lang="en-US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P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 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  <a:cs typeface="Arial" charset="0"/>
              </a:rPr>
              <a:t>на концах трубы, 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обратно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  <a:cs typeface="Arial" charset="0"/>
              </a:rPr>
              <a:t> пропорционален 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коэффициенту вязкости </a:t>
            </a:r>
            <a:r>
              <a:rPr lang="el-GR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η</a:t>
            </a:r>
            <a:r>
              <a:rPr lang="ru-RU" sz="1500" b="1" u="sng">
                <a:solidFill>
                  <a:srgbClr val="0000FF"/>
                </a:solidFill>
                <a:latin typeface="Verdana" pitchFamily="34" charset="0"/>
                <a:cs typeface="Arial" charset="0"/>
              </a:rPr>
              <a:t> и длине трубы </a:t>
            </a:r>
            <a:r>
              <a:rPr lang="el-GR" sz="1500" b="1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ι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  <a:cs typeface="Arial" charset="0"/>
              </a:rPr>
              <a:t>. Коэффициентом пропорциональности является </a:t>
            </a:r>
            <a:r>
              <a:rPr lang="el-GR" sz="1500" b="1">
                <a:solidFill>
                  <a:srgbClr val="0000FF"/>
                </a:solidFill>
                <a:latin typeface="Verdana" pitchFamily="34" charset="0"/>
                <a:cs typeface="Arial" charset="0"/>
              </a:rPr>
              <a:t>π</a:t>
            </a:r>
            <a:r>
              <a:rPr lang="ru-RU" sz="1500" b="1">
                <a:solidFill>
                  <a:srgbClr val="0000FF"/>
                </a:solidFill>
                <a:latin typeface="Verdana" pitchFamily="34" charset="0"/>
                <a:cs typeface="Arial" charset="0"/>
              </a:rPr>
              <a:t>/8 (получен эмпирически</a:t>
            </a:r>
            <a:r>
              <a:rPr lang="ru-RU" sz="1500">
                <a:solidFill>
                  <a:srgbClr val="0000FF"/>
                </a:solidFill>
                <a:latin typeface="Verdana" pitchFamily="34" charset="0"/>
                <a:cs typeface="Arial" charset="0"/>
              </a:rPr>
              <a:t>).</a:t>
            </a:r>
            <a:endParaRPr lang="el-GR" sz="1500">
              <a:solidFill>
                <a:srgbClr val="0000FF"/>
              </a:solidFill>
              <a:latin typeface="Verdan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10" descr="Букет"/>
          <p:cNvGraphicFramePr>
            <a:graphicFrameLocks noChangeAspect="1"/>
          </p:cNvGraphicFramePr>
          <p:nvPr/>
        </p:nvGraphicFramePr>
        <p:xfrm>
          <a:off x="500063" y="500063"/>
          <a:ext cx="2678112" cy="1900237"/>
        </p:xfrm>
        <a:graphic>
          <a:graphicData uri="http://schemas.openxmlformats.org/presentationml/2006/ole">
            <p:oleObj spid="_x0000_s6146" name="Формула" r:id="rId3" imgW="571320" imgH="558720" progId="Equation.3">
              <p:embed/>
            </p:oleObj>
          </a:graphicData>
        </a:graphic>
      </p:graphicFrame>
      <p:graphicFrame>
        <p:nvGraphicFramePr>
          <p:cNvPr id="6147" name="Object 14" descr="Букет"/>
          <p:cNvGraphicFramePr>
            <a:graphicFrameLocks noChangeAspect="1"/>
          </p:cNvGraphicFramePr>
          <p:nvPr/>
        </p:nvGraphicFramePr>
        <p:xfrm>
          <a:off x="357188" y="4714875"/>
          <a:ext cx="2786062" cy="1785938"/>
        </p:xfrm>
        <a:graphic>
          <a:graphicData uri="http://schemas.openxmlformats.org/presentationml/2006/ole">
            <p:oleObj spid="_x0000_s6147" name="Формула" r:id="rId4" imgW="1104840" imgH="698400" progId="Equation.3">
              <p:embed/>
            </p:oleObj>
          </a:graphicData>
        </a:graphic>
      </p:graphicFrame>
      <p:graphicFrame>
        <p:nvGraphicFramePr>
          <p:cNvPr id="6148" name="Object 15" descr="Букет"/>
          <p:cNvGraphicFramePr>
            <a:graphicFrameLocks noChangeAspect="1"/>
          </p:cNvGraphicFramePr>
          <p:nvPr/>
        </p:nvGraphicFramePr>
        <p:xfrm>
          <a:off x="5286375" y="500063"/>
          <a:ext cx="2786063" cy="1214437"/>
        </p:xfrm>
        <a:graphic>
          <a:graphicData uri="http://schemas.openxmlformats.org/presentationml/2006/ole">
            <p:oleObj spid="_x0000_s6148" name="Формула" r:id="rId5" imgW="660240" imgH="266400" progId="Equation.3">
              <p:embed/>
            </p:oleObj>
          </a:graphicData>
        </a:graphic>
      </p:graphicFrame>
      <p:sp>
        <p:nvSpPr>
          <p:cNvPr id="6150" name="Прямоугольник 5"/>
          <p:cNvSpPr>
            <a:spLocks noChangeArrowheads="1"/>
          </p:cNvSpPr>
          <p:nvPr/>
        </p:nvSpPr>
        <p:spPr bwMode="auto">
          <a:xfrm>
            <a:off x="5000625" y="2000250"/>
            <a:ext cx="3786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Условие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стационарности</a:t>
            </a:r>
            <a:br>
              <a:rPr lang="ru-RU" sz="2000" b="1">
                <a:solidFill>
                  <a:srgbClr val="0000FF"/>
                </a:solidFill>
                <a:latin typeface="Verdana" pitchFamily="34" charset="0"/>
              </a:rPr>
            </a:b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потока     </a:t>
            </a:r>
            <a:r>
              <a:rPr lang="en-US" sz="2000" b="1">
                <a:solidFill>
                  <a:srgbClr val="0000FF"/>
                </a:solidFill>
                <a:latin typeface="Verdana" pitchFamily="34" charset="0"/>
              </a:rPr>
              <a:t>Q=const</a:t>
            </a:r>
            <a:endParaRPr lang="ru-RU" sz="2000" b="1">
              <a:solidFill>
                <a:srgbClr val="0000FF"/>
              </a:solidFill>
              <a:latin typeface="Verdana" pitchFamily="34" charset="0"/>
            </a:endParaRPr>
          </a:p>
        </p:txBody>
      </p:sp>
      <p:pic>
        <p:nvPicPr>
          <p:cNvPr id="6151" name="Picture 26" descr="http://www.cybermed.ru/img/userimg/articles/reologia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50" y="2928938"/>
            <a:ext cx="5062538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9" name="Object 8" descr="Букет"/>
          <p:cNvGraphicFramePr>
            <a:graphicFrameLocks noChangeAspect="1"/>
          </p:cNvGraphicFramePr>
          <p:nvPr/>
        </p:nvGraphicFramePr>
        <p:xfrm>
          <a:off x="357188" y="2643188"/>
          <a:ext cx="2786062" cy="1785937"/>
        </p:xfrm>
        <a:graphic>
          <a:graphicData uri="http://schemas.openxmlformats.org/presentationml/2006/ole">
            <p:oleObj spid="_x0000_s6149" name="Формула" r:id="rId7" imgW="1041120" imgH="698400" progId="Equation.3">
              <p:embed/>
            </p:oleObj>
          </a:graphicData>
        </a:graphic>
      </p:graphicFrame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71500"/>
            <a:ext cx="1214438" cy="1490663"/>
          </a:xfrm>
          <a:prstGeom prst="rect">
            <a:avLst/>
          </a:prstGeom>
          <a:blipFill dpi="0"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80010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u="sng">
                <a:solidFill>
                  <a:srgbClr val="FF0000"/>
                </a:solidFill>
                <a:latin typeface="Verdana" pitchFamily="34" charset="0"/>
              </a:rPr>
              <a:t>Гидравлическое сопротивление</a:t>
            </a:r>
          </a:p>
          <a:p>
            <a:endParaRPr lang="ru-RU">
              <a:latin typeface="Verdana" pitchFamily="34" charset="0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929063" y="1214438"/>
          <a:ext cx="2590800" cy="1931987"/>
        </p:xfrm>
        <a:graphic>
          <a:graphicData uri="http://schemas.openxmlformats.org/presentationml/2006/ole">
            <p:oleObj spid="_x0000_s7170" name="Формула" r:id="rId3" imgW="533160" imgH="393480" progId="Equation.3">
              <p:embed/>
            </p:oleObj>
          </a:graphicData>
        </a:graphic>
      </p:graphicFrame>
      <p:graphicFrame>
        <p:nvGraphicFramePr>
          <p:cNvPr id="7171" name="Object 8" descr="Букет"/>
          <p:cNvGraphicFramePr>
            <a:graphicFrameLocks noChangeAspect="1"/>
          </p:cNvGraphicFramePr>
          <p:nvPr/>
        </p:nvGraphicFramePr>
        <p:xfrm>
          <a:off x="428625" y="1000125"/>
          <a:ext cx="2898775" cy="2143125"/>
        </p:xfrm>
        <a:graphic>
          <a:graphicData uri="http://schemas.openxmlformats.org/presentationml/2006/ole">
            <p:oleObj spid="_x0000_s7171" name="Формула" r:id="rId4" imgW="1041120" imgH="698400" progId="Equation.3">
              <p:embed/>
            </p:oleObj>
          </a:graphicData>
        </a:graphic>
      </p:graphicFrame>
      <p:sp>
        <p:nvSpPr>
          <p:cNvPr id="6" name="Полилиния 5"/>
          <p:cNvSpPr/>
          <p:nvPr/>
        </p:nvSpPr>
        <p:spPr>
          <a:xfrm>
            <a:off x="1200150" y="971550"/>
            <a:ext cx="1874838" cy="2354263"/>
          </a:xfrm>
          <a:custGeom>
            <a:avLst/>
            <a:gdLst>
              <a:gd name="connsiteX0" fmla="*/ 171450 w 1874520"/>
              <a:gd name="connsiteY0" fmla="*/ 1017270 h 2354580"/>
              <a:gd name="connsiteX1" fmla="*/ 182880 w 1874520"/>
              <a:gd name="connsiteY1" fmla="*/ 982980 h 2354580"/>
              <a:gd name="connsiteX2" fmla="*/ 137160 w 1874520"/>
              <a:gd name="connsiteY2" fmla="*/ 914400 h 2354580"/>
              <a:gd name="connsiteX3" fmla="*/ 114300 w 1874520"/>
              <a:gd name="connsiteY3" fmla="*/ 880110 h 2354580"/>
              <a:gd name="connsiteX4" fmla="*/ 91440 w 1874520"/>
              <a:gd name="connsiteY4" fmla="*/ 834390 h 2354580"/>
              <a:gd name="connsiteX5" fmla="*/ 34290 w 1874520"/>
              <a:gd name="connsiteY5" fmla="*/ 765810 h 2354580"/>
              <a:gd name="connsiteX6" fmla="*/ 11430 w 1874520"/>
              <a:gd name="connsiteY6" fmla="*/ 674370 h 2354580"/>
              <a:gd name="connsiteX7" fmla="*/ 0 w 1874520"/>
              <a:gd name="connsiteY7" fmla="*/ 628650 h 2354580"/>
              <a:gd name="connsiteX8" fmla="*/ 11430 w 1874520"/>
              <a:gd name="connsiteY8" fmla="*/ 422910 h 2354580"/>
              <a:gd name="connsiteX9" fmla="*/ 22860 w 1874520"/>
              <a:gd name="connsiteY9" fmla="*/ 388620 h 2354580"/>
              <a:gd name="connsiteX10" fmla="*/ 91440 w 1874520"/>
              <a:gd name="connsiteY10" fmla="*/ 308610 h 2354580"/>
              <a:gd name="connsiteX11" fmla="*/ 137160 w 1874520"/>
              <a:gd name="connsiteY11" fmla="*/ 274320 h 2354580"/>
              <a:gd name="connsiteX12" fmla="*/ 160020 w 1874520"/>
              <a:gd name="connsiteY12" fmla="*/ 240030 h 2354580"/>
              <a:gd name="connsiteX13" fmla="*/ 331470 w 1874520"/>
              <a:gd name="connsiteY13" fmla="*/ 137160 h 2354580"/>
              <a:gd name="connsiteX14" fmla="*/ 365760 w 1874520"/>
              <a:gd name="connsiteY14" fmla="*/ 114300 h 2354580"/>
              <a:gd name="connsiteX15" fmla="*/ 422910 w 1874520"/>
              <a:gd name="connsiteY15" fmla="*/ 91440 h 2354580"/>
              <a:gd name="connsiteX16" fmla="*/ 457200 w 1874520"/>
              <a:gd name="connsiteY16" fmla="*/ 68580 h 2354580"/>
              <a:gd name="connsiteX17" fmla="*/ 491490 w 1874520"/>
              <a:gd name="connsiteY17" fmla="*/ 57150 h 2354580"/>
              <a:gd name="connsiteX18" fmla="*/ 525780 w 1874520"/>
              <a:gd name="connsiteY18" fmla="*/ 34290 h 2354580"/>
              <a:gd name="connsiteX19" fmla="*/ 571500 w 1874520"/>
              <a:gd name="connsiteY19" fmla="*/ 22860 h 2354580"/>
              <a:gd name="connsiteX20" fmla="*/ 640080 w 1874520"/>
              <a:gd name="connsiteY20" fmla="*/ 0 h 2354580"/>
              <a:gd name="connsiteX21" fmla="*/ 891540 w 1874520"/>
              <a:gd name="connsiteY21" fmla="*/ 11430 h 2354580"/>
              <a:gd name="connsiteX22" fmla="*/ 960120 w 1874520"/>
              <a:gd name="connsiteY22" fmla="*/ 22860 h 2354580"/>
              <a:gd name="connsiteX23" fmla="*/ 994410 w 1874520"/>
              <a:gd name="connsiteY23" fmla="*/ 34290 h 2354580"/>
              <a:gd name="connsiteX24" fmla="*/ 1223010 w 1874520"/>
              <a:gd name="connsiteY24" fmla="*/ 45720 h 2354580"/>
              <a:gd name="connsiteX25" fmla="*/ 1291590 w 1874520"/>
              <a:gd name="connsiteY25" fmla="*/ 91440 h 2354580"/>
              <a:gd name="connsiteX26" fmla="*/ 1280160 w 1874520"/>
              <a:gd name="connsiteY26" fmla="*/ 251460 h 2354580"/>
              <a:gd name="connsiteX27" fmla="*/ 1245870 w 1874520"/>
              <a:gd name="connsiteY27" fmla="*/ 331470 h 2354580"/>
              <a:gd name="connsiteX28" fmla="*/ 1234440 w 1874520"/>
              <a:gd name="connsiteY28" fmla="*/ 377190 h 2354580"/>
              <a:gd name="connsiteX29" fmla="*/ 1234440 w 1874520"/>
              <a:gd name="connsiteY29" fmla="*/ 822960 h 2354580"/>
              <a:gd name="connsiteX30" fmla="*/ 1245870 w 1874520"/>
              <a:gd name="connsiteY30" fmla="*/ 891540 h 2354580"/>
              <a:gd name="connsiteX31" fmla="*/ 1268730 w 1874520"/>
              <a:gd name="connsiteY31" fmla="*/ 982980 h 2354580"/>
              <a:gd name="connsiteX32" fmla="*/ 1291590 w 1874520"/>
              <a:gd name="connsiteY32" fmla="*/ 1028700 h 2354580"/>
              <a:gd name="connsiteX33" fmla="*/ 1360170 w 1874520"/>
              <a:gd name="connsiteY33" fmla="*/ 1108710 h 2354580"/>
              <a:gd name="connsiteX34" fmla="*/ 1440180 w 1874520"/>
              <a:gd name="connsiteY34" fmla="*/ 1165860 h 2354580"/>
              <a:gd name="connsiteX35" fmla="*/ 1520190 w 1874520"/>
              <a:gd name="connsiteY35" fmla="*/ 1245870 h 2354580"/>
              <a:gd name="connsiteX36" fmla="*/ 1554480 w 1874520"/>
              <a:gd name="connsiteY36" fmla="*/ 1268730 h 2354580"/>
              <a:gd name="connsiteX37" fmla="*/ 1634490 w 1874520"/>
              <a:gd name="connsiteY37" fmla="*/ 1337310 h 2354580"/>
              <a:gd name="connsiteX38" fmla="*/ 1748790 w 1874520"/>
              <a:gd name="connsiteY38" fmla="*/ 1405890 h 2354580"/>
              <a:gd name="connsiteX39" fmla="*/ 1874520 w 1874520"/>
              <a:gd name="connsiteY39" fmla="*/ 1508760 h 2354580"/>
              <a:gd name="connsiteX40" fmla="*/ 1863090 w 1874520"/>
              <a:gd name="connsiteY40" fmla="*/ 1885950 h 2354580"/>
              <a:gd name="connsiteX41" fmla="*/ 1828800 w 1874520"/>
              <a:gd name="connsiteY41" fmla="*/ 1954530 h 2354580"/>
              <a:gd name="connsiteX42" fmla="*/ 1794510 w 1874520"/>
              <a:gd name="connsiteY42" fmla="*/ 2000250 h 2354580"/>
              <a:gd name="connsiteX43" fmla="*/ 1760220 w 1874520"/>
              <a:gd name="connsiteY43" fmla="*/ 2034540 h 2354580"/>
              <a:gd name="connsiteX44" fmla="*/ 1680210 w 1874520"/>
              <a:gd name="connsiteY44" fmla="*/ 2148840 h 2354580"/>
              <a:gd name="connsiteX45" fmla="*/ 1634490 w 1874520"/>
              <a:gd name="connsiteY45" fmla="*/ 2183130 h 2354580"/>
              <a:gd name="connsiteX46" fmla="*/ 1565910 w 1874520"/>
              <a:gd name="connsiteY46" fmla="*/ 2240280 h 2354580"/>
              <a:gd name="connsiteX47" fmla="*/ 1474470 w 1874520"/>
              <a:gd name="connsiteY47" fmla="*/ 2286000 h 2354580"/>
              <a:gd name="connsiteX48" fmla="*/ 1383030 w 1874520"/>
              <a:gd name="connsiteY48" fmla="*/ 2343150 h 2354580"/>
              <a:gd name="connsiteX49" fmla="*/ 1314450 w 1874520"/>
              <a:gd name="connsiteY49" fmla="*/ 2354580 h 2354580"/>
              <a:gd name="connsiteX50" fmla="*/ 1245870 w 1874520"/>
              <a:gd name="connsiteY50" fmla="*/ 2343150 h 2354580"/>
              <a:gd name="connsiteX51" fmla="*/ 1200150 w 1874520"/>
              <a:gd name="connsiteY51" fmla="*/ 2308860 h 2354580"/>
              <a:gd name="connsiteX52" fmla="*/ 1097280 w 1874520"/>
              <a:gd name="connsiteY52" fmla="*/ 2240280 h 2354580"/>
              <a:gd name="connsiteX53" fmla="*/ 1051560 w 1874520"/>
              <a:gd name="connsiteY53" fmla="*/ 2217420 h 2354580"/>
              <a:gd name="connsiteX54" fmla="*/ 1017270 w 1874520"/>
              <a:gd name="connsiteY54" fmla="*/ 2183130 h 2354580"/>
              <a:gd name="connsiteX55" fmla="*/ 948690 w 1874520"/>
              <a:gd name="connsiteY55" fmla="*/ 2148840 h 2354580"/>
              <a:gd name="connsiteX56" fmla="*/ 880110 w 1874520"/>
              <a:gd name="connsiteY56" fmla="*/ 2080260 h 2354580"/>
              <a:gd name="connsiteX57" fmla="*/ 822960 w 1874520"/>
              <a:gd name="connsiteY57" fmla="*/ 2011680 h 2354580"/>
              <a:gd name="connsiteX58" fmla="*/ 777240 w 1874520"/>
              <a:gd name="connsiteY58" fmla="*/ 1931670 h 2354580"/>
              <a:gd name="connsiteX59" fmla="*/ 765810 w 1874520"/>
              <a:gd name="connsiteY59" fmla="*/ 1897380 h 2354580"/>
              <a:gd name="connsiteX60" fmla="*/ 697230 w 1874520"/>
              <a:gd name="connsiteY60" fmla="*/ 1805940 h 2354580"/>
              <a:gd name="connsiteX61" fmla="*/ 674370 w 1874520"/>
              <a:gd name="connsiteY61" fmla="*/ 1771650 h 2354580"/>
              <a:gd name="connsiteX62" fmla="*/ 651510 w 1874520"/>
              <a:gd name="connsiteY62" fmla="*/ 1691640 h 2354580"/>
              <a:gd name="connsiteX63" fmla="*/ 582930 w 1874520"/>
              <a:gd name="connsiteY63" fmla="*/ 1600200 h 2354580"/>
              <a:gd name="connsiteX64" fmla="*/ 525780 w 1874520"/>
              <a:gd name="connsiteY64" fmla="*/ 1520190 h 2354580"/>
              <a:gd name="connsiteX65" fmla="*/ 491490 w 1874520"/>
              <a:gd name="connsiteY65" fmla="*/ 1451610 h 2354580"/>
              <a:gd name="connsiteX66" fmla="*/ 445770 w 1874520"/>
              <a:gd name="connsiteY66" fmla="*/ 1405890 h 2354580"/>
              <a:gd name="connsiteX67" fmla="*/ 342900 w 1874520"/>
              <a:gd name="connsiteY67" fmla="*/ 1234440 h 2354580"/>
              <a:gd name="connsiteX68" fmla="*/ 297180 w 1874520"/>
              <a:gd name="connsiteY68" fmla="*/ 1165860 h 2354580"/>
              <a:gd name="connsiteX69" fmla="*/ 274320 w 1874520"/>
              <a:gd name="connsiteY69" fmla="*/ 1131570 h 2354580"/>
              <a:gd name="connsiteX70" fmla="*/ 240030 w 1874520"/>
              <a:gd name="connsiteY70" fmla="*/ 1085850 h 2354580"/>
              <a:gd name="connsiteX71" fmla="*/ 160020 w 1874520"/>
              <a:gd name="connsiteY71" fmla="*/ 994410 h 2354580"/>
              <a:gd name="connsiteX72" fmla="*/ 114300 w 1874520"/>
              <a:gd name="connsiteY72" fmla="*/ 971550 h 235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874520" h="2354580">
                <a:moveTo>
                  <a:pt x="171450" y="1017270"/>
                </a:moveTo>
                <a:cubicBezTo>
                  <a:pt x="175260" y="1005840"/>
                  <a:pt x="186690" y="994410"/>
                  <a:pt x="182880" y="982980"/>
                </a:cubicBezTo>
                <a:cubicBezTo>
                  <a:pt x="174192" y="956916"/>
                  <a:pt x="152400" y="937260"/>
                  <a:pt x="137160" y="914400"/>
                </a:cubicBezTo>
                <a:cubicBezTo>
                  <a:pt x="129540" y="902970"/>
                  <a:pt x="120443" y="892397"/>
                  <a:pt x="114300" y="880110"/>
                </a:cubicBezTo>
                <a:cubicBezTo>
                  <a:pt x="106680" y="864870"/>
                  <a:pt x="101344" y="848255"/>
                  <a:pt x="91440" y="834390"/>
                </a:cubicBezTo>
                <a:cubicBezTo>
                  <a:pt x="49309" y="775407"/>
                  <a:pt x="64525" y="826280"/>
                  <a:pt x="34290" y="765810"/>
                </a:cubicBezTo>
                <a:cubicBezTo>
                  <a:pt x="22035" y="741300"/>
                  <a:pt x="16647" y="697846"/>
                  <a:pt x="11430" y="674370"/>
                </a:cubicBezTo>
                <a:cubicBezTo>
                  <a:pt x="8022" y="659035"/>
                  <a:pt x="3810" y="643890"/>
                  <a:pt x="0" y="628650"/>
                </a:cubicBezTo>
                <a:cubicBezTo>
                  <a:pt x="3810" y="560070"/>
                  <a:pt x="4918" y="491286"/>
                  <a:pt x="11430" y="422910"/>
                </a:cubicBezTo>
                <a:cubicBezTo>
                  <a:pt x="12572" y="410916"/>
                  <a:pt x="17472" y="399396"/>
                  <a:pt x="22860" y="388620"/>
                </a:cubicBezTo>
                <a:cubicBezTo>
                  <a:pt x="38276" y="357788"/>
                  <a:pt x="66442" y="330483"/>
                  <a:pt x="91440" y="308610"/>
                </a:cubicBezTo>
                <a:cubicBezTo>
                  <a:pt x="105777" y="296065"/>
                  <a:pt x="123690" y="287790"/>
                  <a:pt x="137160" y="274320"/>
                </a:cubicBezTo>
                <a:cubicBezTo>
                  <a:pt x="146874" y="264606"/>
                  <a:pt x="149388" y="248729"/>
                  <a:pt x="160020" y="240030"/>
                </a:cubicBezTo>
                <a:cubicBezTo>
                  <a:pt x="248504" y="167634"/>
                  <a:pt x="248139" y="183455"/>
                  <a:pt x="331470" y="137160"/>
                </a:cubicBezTo>
                <a:cubicBezTo>
                  <a:pt x="343478" y="130489"/>
                  <a:pt x="353473" y="120443"/>
                  <a:pt x="365760" y="114300"/>
                </a:cubicBezTo>
                <a:cubicBezTo>
                  <a:pt x="384111" y="105124"/>
                  <a:pt x="404559" y="100616"/>
                  <a:pt x="422910" y="91440"/>
                </a:cubicBezTo>
                <a:cubicBezTo>
                  <a:pt x="435197" y="85297"/>
                  <a:pt x="444913" y="74723"/>
                  <a:pt x="457200" y="68580"/>
                </a:cubicBezTo>
                <a:cubicBezTo>
                  <a:pt x="467976" y="63192"/>
                  <a:pt x="480714" y="62538"/>
                  <a:pt x="491490" y="57150"/>
                </a:cubicBezTo>
                <a:cubicBezTo>
                  <a:pt x="503777" y="51007"/>
                  <a:pt x="513154" y="39701"/>
                  <a:pt x="525780" y="34290"/>
                </a:cubicBezTo>
                <a:cubicBezTo>
                  <a:pt x="540219" y="28102"/>
                  <a:pt x="556453" y="27374"/>
                  <a:pt x="571500" y="22860"/>
                </a:cubicBezTo>
                <a:cubicBezTo>
                  <a:pt x="594580" y="15936"/>
                  <a:pt x="640080" y="0"/>
                  <a:pt x="640080" y="0"/>
                </a:cubicBezTo>
                <a:cubicBezTo>
                  <a:pt x="723900" y="3810"/>
                  <a:pt x="807847" y="5452"/>
                  <a:pt x="891540" y="11430"/>
                </a:cubicBezTo>
                <a:cubicBezTo>
                  <a:pt x="914656" y="13081"/>
                  <a:pt x="937497" y="17833"/>
                  <a:pt x="960120" y="22860"/>
                </a:cubicBezTo>
                <a:cubicBezTo>
                  <a:pt x="971881" y="25474"/>
                  <a:pt x="982407" y="33246"/>
                  <a:pt x="994410" y="34290"/>
                </a:cubicBezTo>
                <a:cubicBezTo>
                  <a:pt x="1070418" y="40899"/>
                  <a:pt x="1146810" y="41910"/>
                  <a:pt x="1223010" y="45720"/>
                </a:cubicBezTo>
                <a:cubicBezTo>
                  <a:pt x="1245870" y="60960"/>
                  <a:pt x="1293547" y="64036"/>
                  <a:pt x="1291590" y="91440"/>
                </a:cubicBezTo>
                <a:cubicBezTo>
                  <a:pt x="1287780" y="144780"/>
                  <a:pt x="1286408" y="198350"/>
                  <a:pt x="1280160" y="251460"/>
                </a:cubicBezTo>
                <a:cubicBezTo>
                  <a:pt x="1276916" y="279033"/>
                  <a:pt x="1254921" y="307334"/>
                  <a:pt x="1245870" y="331470"/>
                </a:cubicBezTo>
                <a:cubicBezTo>
                  <a:pt x="1240354" y="346179"/>
                  <a:pt x="1238250" y="361950"/>
                  <a:pt x="1234440" y="377190"/>
                </a:cubicBezTo>
                <a:cubicBezTo>
                  <a:pt x="1220272" y="603883"/>
                  <a:pt x="1216432" y="561845"/>
                  <a:pt x="1234440" y="822960"/>
                </a:cubicBezTo>
                <a:cubicBezTo>
                  <a:pt x="1236035" y="846080"/>
                  <a:pt x="1241014" y="868879"/>
                  <a:pt x="1245870" y="891540"/>
                </a:cubicBezTo>
                <a:cubicBezTo>
                  <a:pt x="1252453" y="922261"/>
                  <a:pt x="1254679" y="954879"/>
                  <a:pt x="1268730" y="982980"/>
                </a:cubicBezTo>
                <a:cubicBezTo>
                  <a:pt x="1276350" y="998220"/>
                  <a:pt x="1282559" y="1014251"/>
                  <a:pt x="1291590" y="1028700"/>
                </a:cubicBezTo>
                <a:cubicBezTo>
                  <a:pt x="1308042" y="1055023"/>
                  <a:pt x="1335775" y="1088381"/>
                  <a:pt x="1360170" y="1108710"/>
                </a:cubicBezTo>
                <a:cubicBezTo>
                  <a:pt x="1434742" y="1170854"/>
                  <a:pt x="1349589" y="1083505"/>
                  <a:pt x="1440180" y="1165860"/>
                </a:cubicBezTo>
                <a:cubicBezTo>
                  <a:pt x="1468088" y="1191231"/>
                  <a:pt x="1488807" y="1224948"/>
                  <a:pt x="1520190" y="1245870"/>
                </a:cubicBezTo>
                <a:cubicBezTo>
                  <a:pt x="1531620" y="1253490"/>
                  <a:pt x="1543927" y="1259936"/>
                  <a:pt x="1554480" y="1268730"/>
                </a:cubicBezTo>
                <a:cubicBezTo>
                  <a:pt x="1616036" y="1320027"/>
                  <a:pt x="1559580" y="1289153"/>
                  <a:pt x="1634490" y="1337310"/>
                </a:cubicBezTo>
                <a:cubicBezTo>
                  <a:pt x="1671865" y="1361337"/>
                  <a:pt x="1713245" y="1379231"/>
                  <a:pt x="1748790" y="1405890"/>
                </a:cubicBezTo>
                <a:cubicBezTo>
                  <a:pt x="1853162" y="1484169"/>
                  <a:pt x="1813289" y="1447529"/>
                  <a:pt x="1874520" y="1508760"/>
                </a:cubicBezTo>
                <a:cubicBezTo>
                  <a:pt x="1870710" y="1634490"/>
                  <a:pt x="1870067" y="1760356"/>
                  <a:pt x="1863090" y="1885950"/>
                </a:cubicBezTo>
                <a:cubicBezTo>
                  <a:pt x="1861726" y="1910507"/>
                  <a:pt x="1841914" y="1936171"/>
                  <a:pt x="1828800" y="1954530"/>
                </a:cubicBezTo>
                <a:cubicBezTo>
                  <a:pt x="1817727" y="1970032"/>
                  <a:pt x="1806908" y="1985786"/>
                  <a:pt x="1794510" y="2000250"/>
                </a:cubicBezTo>
                <a:cubicBezTo>
                  <a:pt x="1783990" y="2012523"/>
                  <a:pt x="1770144" y="2021781"/>
                  <a:pt x="1760220" y="2034540"/>
                </a:cubicBezTo>
                <a:cubicBezTo>
                  <a:pt x="1747151" y="2051344"/>
                  <a:pt x="1701019" y="2128031"/>
                  <a:pt x="1680210" y="2148840"/>
                </a:cubicBezTo>
                <a:cubicBezTo>
                  <a:pt x="1666740" y="2162310"/>
                  <a:pt x="1648954" y="2170732"/>
                  <a:pt x="1634490" y="2183130"/>
                </a:cubicBezTo>
                <a:cubicBezTo>
                  <a:pt x="1592164" y="2219410"/>
                  <a:pt x="1612224" y="2215018"/>
                  <a:pt x="1565910" y="2240280"/>
                </a:cubicBezTo>
                <a:cubicBezTo>
                  <a:pt x="1535993" y="2256598"/>
                  <a:pt x="1501732" y="2265553"/>
                  <a:pt x="1474470" y="2286000"/>
                </a:cubicBezTo>
                <a:cubicBezTo>
                  <a:pt x="1446304" y="2307124"/>
                  <a:pt x="1417896" y="2332690"/>
                  <a:pt x="1383030" y="2343150"/>
                </a:cubicBezTo>
                <a:cubicBezTo>
                  <a:pt x="1360832" y="2349809"/>
                  <a:pt x="1337310" y="2350770"/>
                  <a:pt x="1314450" y="2354580"/>
                </a:cubicBezTo>
                <a:cubicBezTo>
                  <a:pt x="1291590" y="2350770"/>
                  <a:pt x="1267388" y="2351757"/>
                  <a:pt x="1245870" y="2343150"/>
                </a:cubicBezTo>
                <a:cubicBezTo>
                  <a:pt x="1228183" y="2336075"/>
                  <a:pt x="1215813" y="2319703"/>
                  <a:pt x="1200150" y="2308860"/>
                </a:cubicBezTo>
                <a:cubicBezTo>
                  <a:pt x="1166266" y="2285402"/>
                  <a:pt x="1134141" y="2258710"/>
                  <a:pt x="1097280" y="2240280"/>
                </a:cubicBezTo>
                <a:cubicBezTo>
                  <a:pt x="1082040" y="2232660"/>
                  <a:pt x="1065425" y="2227324"/>
                  <a:pt x="1051560" y="2217420"/>
                </a:cubicBezTo>
                <a:cubicBezTo>
                  <a:pt x="1038406" y="2208025"/>
                  <a:pt x="1029688" y="2193478"/>
                  <a:pt x="1017270" y="2183130"/>
                </a:cubicBezTo>
                <a:cubicBezTo>
                  <a:pt x="987727" y="2158511"/>
                  <a:pt x="983057" y="2160296"/>
                  <a:pt x="948690" y="2148840"/>
                </a:cubicBezTo>
                <a:cubicBezTo>
                  <a:pt x="925830" y="2125980"/>
                  <a:pt x="894568" y="2109176"/>
                  <a:pt x="880110" y="2080260"/>
                </a:cubicBezTo>
                <a:cubicBezTo>
                  <a:pt x="851107" y="2022253"/>
                  <a:pt x="871427" y="2043991"/>
                  <a:pt x="822960" y="2011680"/>
                </a:cubicBezTo>
                <a:cubicBezTo>
                  <a:pt x="796753" y="1933059"/>
                  <a:pt x="832599" y="2028548"/>
                  <a:pt x="777240" y="1931670"/>
                </a:cubicBezTo>
                <a:cubicBezTo>
                  <a:pt x="771262" y="1921209"/>
                  <a:pt x="772278" y="1907545"/>
                  <a:pt x="765810" y="1897380"/>
                </a:cubicBezTo>
                <a:cubicBezTo>
                  <a:pt x="745355" y="1865236"/>
                  <a:pt x="718364" y="1837641"/>
                  <a:pt x="697230" y="1805940"/>
                </a:cubicBezTo>
                <a:lnTo>
                  <a:pt x="674370" y="1771650"/>
                </a:lnTo>
                <a:cubicBezTo>
                  <a:pt x="672594" y="1764547"/>
                  <a:pt x="658262" y="1702250"/>
                  <a:pt x="651510" y="1691640"/>
                </a:cubicBezTo>
                <a:cubicBezTo>
                  <a:pt x="631055" y="1659496"/>
                  <a:pt x="604064" y="1631901"/>
                  <a:pt x="582930" y="1600200"/>
                </a:cubicBezTo>
                <a:cubicBezTo>
                  <a:pt x="549503" y="1550059"/>
                  <a:pt x="568312" y="1576900"/>
                  <a:pt x="525780" y="1520190"/>
                </a:cubicBezTo>
                <a:cubicBezTo>
                  <a:pt x="514717" y="1487001"/>
                  <a:pt x="515662" y="1479810"/>
                  <a:pt x="491490" y="1451610"/>
                </a:cubicBezTo>
                <a:cubicBezTo>
                  <a:pt x="477464" y="1435246"/>
                  <a:pt x="458297" y="1423428"/>
                  <a:pt x="445770" y="1405890"/>
                </a:cubicBezTo>
                <a:cubicBezTo>
                  <a:pt x="388620" y="1325880"/>
                  <a:pt x="388620" y="1303020"/>
                  <a:pt x="342900" y="1234440"/>
                </a:cubicBezTo>
                <a:lnTo>
                  <a:pt x="297180" y="1165860"/>
                </a:lnTo>
                <a:cubicBezTo>
                  <a:pt x="289560" y="1154430"/>
                  <a:pt x="282562" y="1142560"/>
                  <a:pt x="274320" y="1131570"/>
                </a:cubicBezTo>
                <a:cubicBezTo>
                  <a:pt x="262890" y="1116330"/>
                  <a:pt x="250954" y="1101456"/>
                  <a:pt x="240030" y="1085850"/>
                </a:cubicBezTo>
                <a:cubicBezTo>
                  <a:pt x="148285" y="954786"/>
                  <a:pt x="236372" y="1058037"/>
                  <a:pt x="160020" y="994410"/>
                </a:cubicBezTo>
                <a:cubicBezTo>
                  <a:pt x="118456" y="959774"/>
                  <a:pt x="138315" y="947535"/>
                  <a:pt x="114300" y="97155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357188" y="3714750"/>
          <a:ext cx="2357437" cy="1928813"/>
        </p:xfrm>
        <a:graphic>
          <a:graphicData uri="http://schemas.openxmlformats.org/presentationml/2006/ole">
            <p:oleObj spid="_x0000_s7172" name="Формула" r:id="rId5" imgW="520560" imgH="393480" progId="Equation.3">
              <p:embed/>
            </p:oleObj>
          </a:graphicData>
        </a:graphic>
      </p:graphicFrame>
      <p:sp>
        <p:nvSpPr>
          <p:cNvPr id="7176" name="Прямоугольник 10"/>
          <p:cNvSpPr>
            <a:spLocks noChangeArrowheads="1"/>
          </p:cNvSpPr>
          <p:nvPr/>
        </p:nvSpPr>
        <p:spPr bwMode="auto">
          <a:xfrm>
            <a:off x="3214688" y="4357688"/>
            <a:ext cx="85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=</a:t>
            </a:r>
            <a:r>
              <a:rPr lang="en-US" b="1">
                <a:latin typeface="Verdana" pitchFamily="34" charset="0"/>
              </a:rPr>
              <a:t>&gt;</a:t>
            </a:r>
            <a:endParaRPr lang="ru-RU" b="1">
              <a:latin typeface="Verdana" pitchFamily="34" charset="0"/>
            </a:endParaRPr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4857750" y="4071938"/>
          <a:ext cx="3357563" cy="1000125"/>
        </p:xfrm>
        <a:graphic>
          <a:graphicData uri="http://schemas.openxmlformats.org/presentationml/2006/ole">
            <p:oleObj spid="_x0000_s7173" name="Формула" r:id="rId6" imgW="647640" imgH="203040" progId="Equation.3">
              <p:embed/>
            </p:oleObj>
          </a:graphicData>
        </a:graphic>
      </p:graphicFrame>
      <p:sp>
        <p:nvSpPr>
          <p:cNvPr id="7177" name="Прямоугольник 12"/>
          <p:cNvSpPr>
            <a:spLocks noChangeArrowheads="1"/>
          </p:cNvSpPr>
          <p:nvPr/>
        </p:nvSpPr>
        <p:spPr bwMode="auto">
          <a:xfrm>
            <a:off x="4857750" y="5357813"/>
            <a:ext cx="3381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Основное уравнение </a:t>
            </a:r>
          </a:p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гемодинамики</a:t>
            </a:r>
          </a:p>
        </p:txBody>
      </p:sp>
      <p:sp>
        <p:nvSpPr>
          <p:cNvPr id="717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1571625"/>
            <a:ext cx="1643062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Средства обучение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928934"/>
            <a:ext cx="2476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show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928670"/>
            <a:ext cx="2184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5334000" y="928670"/>
            <a:ext cx="38100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u="sng" dirty="0">
                <a:solidFill>
                  <a:srgbClr val="0000FF"/>
                </a:solidFill>
              </a:rPr>
              <a:t>Манекены</a:t>
            </a:r>
            <a:r>
              <a:rPr lang="ru-RU" sz="2000" dirty="0">
                <a:solidFill>
                  <a:srgbClr val="0000FF"/>
                </a:solidFill>
              </a:rPr>
              <a:t> – простые изделия, которые не могут имитировать сложные физиологические реакции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i="1" u="sng" dirty="0">
                <a:solidFill>
                  <a:srgbClr val="0000FF"/>
                </a:solidFill>
              </a:rPr>
              <a:t>Симулятор</a:t>
            </a:r>
            <a:r>
              <a:rPr lang="ru-RU" sz="2000" dirty="0">
                <a:solidFill>
                  <a:srgbClr val="0000FF"/>
                </a:solidFill>
              </a:rPr>
              <a:t> - компьютер симулирует на экране изображение, полностью имитируя процессы происходящие в  организме человека  в ответ на действия врача</a:t>
            </a:r>
          </a:p>
          <a:p>
            <a:r>
              <a:rPr lang="ru-RU" dirty="0">
                <a:solidFill>
                  <a:schemeClr val="bg1"/>
                </a:solidFill>
              </a:rPr>
              <a:t>  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000372"/>
            <a:ext cx="250033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sho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857232"/>
            <a:ext cx="234791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7200" y="4929198"/>
            <a:ext cx="2400300" cy="1571636"/>
          </a:xfrm>
          <a:prstGeom prst="rect">
            <a:avLst/>
          </a:prstGeom>
          <a:noFill/>
        </p:spPr>
      </p:pic>
      <p:pic>
        <p:nvPicPr>
          <p:cNvPr id="9" name="Picture 12" descr="show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4857760"/>
            <a:ext cx="2276476" cy="1652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5334000" y="4857760"/>
            <a:ext cx="3810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i="1" u="sng" dirty="0">
                <a:solidFill>
                  <a:srgbClr val="0000FF"/>
                </a:solidFill>
              </a:rPr>
              <a:t>Фантом</a:t>
            </a:r>
            <a:r>
              <a:rPr lang="ru-RU" dirty="0">
                <a:solidFill>
                  <a:srgbClr val="0000FF"/>
                </a:solidFill>
              </a:rPr>
              <a:t> — модель человека или отдельные органы в натуральную величину, служащая наглядным </a:t>
            </a:r>
            <a:r>
              <a:rPr lang="ru-RU" dirty="0" smtClean="0">
                <a:solidFill>
                  <a:srgbClr val="0000FF"/>
                </a:solidFill>
              </a:rPr>
              <a:t>пособием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500063" y="142875"/>
            <a:ext cx="83581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u="sng">
                <a:solidFill>
                  <a:srgbClr val="0033CC"/>
                </a:solidFill>
                <a:latin typeface="Verdana" pitchFamily="34" charset="0"/>
                <a:cs typeface="Times New Roman" pitchFamily="18" charset="0"/>
              </a:rPr>
              <a:t>Распределение давление вдоль трубы переменного сечения</a:t>
            </a:r>
          </a:p>
        </p:txBody>
      </p:sp>
      <p:pic>
        <p:nvPicPr>
          <p:cNvPr id="26627" name="Picture 3" descr="F:\1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643063"/>
            <a:ext cx="7072312" cy="456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357188" y="214313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 </a:t>
            </a:r>
          </a:p>
          <a:p>
            <a:pPr algn="ctr"/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ПОСЛЕДОВАТЕЛЬНО СОЕДИНЕННЫЕ ТРУБЫ         РАЗЛИЧНОГО СЕЧЕНИЯ</a:t>
            </a:r>
            <a:endParaRPr lang="ru-RU" sz="240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8196" name="Прямоугольник 2"/>
          <p:cNvSpPr>
            <a:spLocks noChangeArrowheads="1"/>
          </p:cNvSpPr>
          <p:nvPr/>
        </p:nvSpPr>
        <p:spPr bwMode="auto">
          <a:xfrm>
            <a:off x="571500" y="1643063"/>
            <a:ext cx="2957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Сужение трубы</a:t>
            </a:r>
          </a:p>
        </p:txBody>
      </p:sp>
      <p:pic>
        <p:nvPicPr>
          <p:cNvPr id="8197" name="Picture 6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071688"/>
            <a:ext cx="43846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Прямоугольник 4"/>
          <p:cNvSpPr>
            <a:spLocks noChangeArrowheads="1"/>
          </p:cNvSpPr>
          <p:nvPr/>
        </p:nvSpPr>
        <p:spPr bwMode="auto">
          <a:xfrm>
            <a:off x="500063" y="3243263"/>
            <a:ext cx="368458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Скорость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потока возрастает</a:t>
            </a:r>
          </a:p>
        </p:txBody>
      </p:sp>
      <p:sp>
        <p:nvSpPr>
          <p:cNvPr id="8199" name="Прямоугольник 5"/>
          <p:cNvSpPr>
            <a:spLocks noChangeArrowheads="1"/>
          </p:cNvSpPr>
          <p:nvPr/>
        </p:nvSpPr>
        <p:spPr bwMode="auto">
          <a:xfrm>
            <a:off x="285750" y="4357688"/>
            <a:ext cx="410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Сопротивление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увеличивается</a:t>
            </a:r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5000625" y="4000500"/>
          <a:ext cx="1550988" cy="981075"/>
        </p:xfrm>
        <a:graphic>
          <a:graphicData uri="http://schemas.openxmlformats.org/presentationml/2006/ole">
            <p:oleObj spid="_x0000_s8194" name="Формула" r:id="rId4" imgW="533160" imgH="393480" progId="Equation.3">
              <p:embed/>
            </p:oleObj>
          </a:graphicData>
        </a:graphic>
      </p:graphicFrame>
      <p:sp>
        <p:nvSpPr>
          <p:cNvPr id="8200" name="Прямоугольник 8"/>
          <p:cNvSpPr>
            <a:spLocks noChangeArrowheads="1"/>
          </p:cNvSpPr>
          <p:nvPr/>
        </p:nvSpPr>
        <p:spPr bwMode="auto">
          <a:xfrm>
            <a:off x="4786313" y="4357688"/>
            <a:ext cx="30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Verdana" pitchFamily="34" charset="0"/>
                <a:cs typeface="Arial" charset="0"/>
              </a:rPr>
              <a:t>↑</a:t>
            </a:r>
          </a:p>
        </p:txBody>
      </p:sp>
      <p:sp>
        <p:nvSpPr>
          <p:cNvPr id="8201" name="Прямоугольник 9"/>
          <p:cNvSpPr>
            <a:spLocks noChangeArrowheads="1"/>
          </p:cNvSpPr>
          <p:nvPr/>
        </p:nvSpPr>
        <p:spPr bwMode="auto">
          <a:xfrm>
            <a:off x="5715000" y="3357563"/>
            <a:ext cx="3000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Verdana" pitchFamily="34" charset="0"/>
                <a:cs typeface="Arial" charset="0"/>
              </a:rPr>
              <a:t> </a:t>
            </a:r>
          </a:p>
          <a:p>
            <a:endParaRPr lang="ru-RU">
              <a:solidFill>
                <a:srgbClr val="FF0000"/>
              </a:solidFill>
              <a:latin typeface="Verdana" pitchFamily="34" charset="0"/>
              <a:cs typeface="Arial" charset="0"/>
            </a:endParaRPr>
          </a:p>
          <a:p>
            <a:endParaRPr lang="ru-RU">
              <a:solidFill>
                <a:srgbClr val="FF0000"/>
              </a:solidFill>
              <a:latin typeface="Verdana" pitchFamily="34" charset="0"/>
              <a:cs typeface="Arial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6001544" y="4785519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203" name="TextBox 13"/>
          <p:cNvSpPr txBox="1">
            <a:spLocks noChangeArrowheads="1"/>
          </p:cNvSpPr>
          <p:nvPr/>
        </p:nvSpPr>
        <p:spPr bwMode="auto">
          <a:xfrm>
            <a:off x="4929188" y="3214688"/>
            <a:ext cx="23574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↓</a:t>
            </a:r>
            <a:r>
              <a:rPr lang="en-US" sz="2400">
                <a:latin typeface="Verdana" pitchFamily="34" charset="0"/>
                <a:cs typeface="Times New Roman" pitchFamily="18" charset="0"/>
              </a:rPr>
              <a:t>S</a:t>
            </a:r>
            <a:r>
              <a:rPr lang="ar-SA" sz="2400">
                <a:latin typeface="Verdana" pitchFamily="34" charset="0"/>
              </a:rPr>
              <a:t>٠</a:t>
            </a:r>
            <a:r>
              <a:rPr lang="el-GR" sz="2400">
                <a:latin typeface="Verdana" pitchFamily="34" charset="0"/>
                <a:cs typeface="Times New Roman" pitchFamily="18" charset="0"/>
              </a:rPr>
              <a:t>υ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↑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=</a:t>
            </a:r>
            <a:r>
              <a:rPr lang="en-US" sz="240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const</a:t>
            </a:r>
            <a:endParaRPr lang="en-US" sz="2400">
              <a:solidFill>
                <a:srgbClr val="0000FF"/>
              </a:solidFill>
              <a:latin typeface="Verdana" pitchFamily="34" charset="0"/>
              <a:cs typeface="Arial" charset="0"/>
            </a:endParaRP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8204" name="Прямоугольник 14"/>
          <p:cNvSpPr>
            <a:spLocks noChangeArrowheads="1"/>
          </p:cNvSpPr>
          <p:nvPr/>
        </p:nvSpPr>
        <p:spPr bwMode="auto">
          <a:xfrm>
            <a:off x="5000625" y="5429250"/>
            <a:ext cx="174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↑</a:t>
            </a:r>
            <a:r>
              <a:rPr lang="el-GR" sz="2400">
                <a:latin typeface="Verdana" pitchFamily="34" charset="0"/>
                <a:cs typeface="Times New Roman" pitchFamily="18" charset="0"/>
              </a:rPr>
              <a:t>∆</a:t>
            </a:r>
            <a:r>
              <a:rPr lang="en-US" sz="2400">
                <a:latin typeface="Verdana" pitchFamily="34" charset="0"/>
                <a:cs typeface="Times New Roman" pitchFamily="18" charset="0"/>
              </a:rPr>
              <a:t>P=Q</a:t>
            </a:r>
            <a:r>
              <a:rPr lang="ar-SA" sz="2400">
                <a:latin typeface="Verdana" pitchFamily="34" charset="0"/>
              </a:rPr>
              <a:t>٠</a:t>
            </a:r>
            <a:r>
              <a:rPr lang="en-US" sz="2400">
                <a:latin typeface="Verdana" pitchFamily="34" charset="0"/>
                <a:cs typeface="Times New Roman" pitchFamily="18" charset="0"/>
              </a:rPr>
              <a:t>x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↑</a:t>
            </a:r>
            <a:endParaRPr lang="en-US" sz="2400">
              <a:solidFill>
                <a:srgbClr val="FF000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8205" name="TextBox 15"/>
          <p:cNvSpPr txBox="1">
            <a:spLocks noChangeArrowheads="1"/>
          </p:cNvSpPr>
          <p:nvPr/>
        </p:nvSpPr>
        <p:spPr bwMode="auto">
          <a:xfrm>
            <a:off x="571500" y="5286375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Перепад давлений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увеличивается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357188" y="500063"/>
            <a:ext cx="2397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Расширение</a:t>
            </a:r>
          </a:p>
        </p:txBody>
      </p:sp>
      <p:pic>
        <p:nvPicPr>
          <p:cNvPr id="9220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714375"/>
            <a:ext cx="3571875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428625" y="3786188"/>
            <a:ext cx="39385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Скорость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потока уменьшается</a:t>
            </a:r>
          </a:p>
        </p:txBody>
      </p:sp>
      <p:sp>
        <p:nvSpPr>
          <p:cNvPr id="9222" name="Прямоугольник 5"/>
          <p:cNvSpPr>
            <a:spLocks noChangeArrowheads="1"/>
          </p:cNvSpPr>
          <p:nvPr/>
        </p:nvSpPr>
        <p:spPr bwMode="auto">
          <a:xfrm>
            <a:off x="642938" y="4786313"/>
            <a:ext cx="3149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Сопротивление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падает</a:t>
            </a:r>
          </a:p>
        </p:txBody>
      </p:sp>
      <p:sp>
        <p:nvSpPr>
          <p:cNvPr id="9223" name="Прямоугольник 6"/>
          <p:cNvSpPr>
            <a:spLocks noChangeArrowheads="1"/>
          </p:cNvSpPr>
          <p:nvPr/>
        </p:nvSpPr>
        <p:spPr bwMode="auto">
          <a:xfrm>
            <a:off x="428625" y="5786438"/>
            <a:ext cx="4505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Перепад давлений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уменьшается </a:t>
            </a:r>
            <a:endParaRPr lang="ru-RU">
              <a:latin typeface="Verdana" pitchFamily="34" charset="0"/>
            </a:endParaRPr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5214938" y="4286250"/>
          <a:ext cx="1357312" cy="1285875"/>
        </p:xfrm>
        <a:graphic>
          <a:graphicData uri="http://schemas.openxmlformats.org/presentationml/2006/ole">
            <p:oleObj spid="_x0000_s14338" name="Формула" r:id="rId4" imgW="533160" imgH="393480" progId="Equation.3">
              <p:embed/>
            </p:oleObj>
          </a:graphicData>
        </a:graphic>
      </p:graphicFrame>
      <p:sp>
        <p:nvSpPr>
          <p:cNvPr id="9224" name="Прямоугольник 8"/>
          <p:cNvSpPr>
            <a:spLocks noChangeArrowheads="1"/>
          </p:cNvSpPr>
          <p:nvPr/>
        </p:nvSpPr>
        <p:spPr bwMode="auto">
          <a:xfrm>
            <a:off x="5072063" y="3643313"/>
            <a:ext cx="2571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  <a:cs typeface="Times New Roman" pitchFamily="18" charset="0"/>
              </a:rPr>
              <a:t> 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↑</a:t>
            </a:r>
            <a:r>
              <a:rPr lang="en-US" sz="2400">
                <a:latin typeface="Verdana" pitchFamily="34" charset="0"/>
                <a:cs typeface="Times New Roman" pitchFamily="18" charset="0"/>
              </a:rPr>
              <a:t>S</a:t>
            </a:r>
            <a:r>
              <a:rPr lang="ar-SA" sz="2400">
                <a:latin typeface="Verdana" pitchFamily="34" charset="0"/>
              </a:rPr>
              <a:t>٠</a:t>
            </a:r>
            <a:r>
              <a:rPr lang="el-GR" sz="2400">
                <a:latin typeface="Times New Roman" pitchFamily="18" charset="0"/>
                <a:cs typeface="Times New Roman" pitchFamily="18" charset="0"/>
              </a:rPr>
              <a:t>υ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cs typeface="Times New Roman" pitchFamily="18" charset="0"/>
              </a:rPr>
              <a:t>↓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=</a:t>
            </a:r>
            <a:r>
              <a:rPr lang="en-US" sz="240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const</a:t>
            </a:r>
            <a:endParaRPr lang="en-US" sz="2400">
              <a:solidFill>
                <a:srgbClr val="0000FF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9225" name="Прямоугольник 9"/>
          <p:cNvSpPr>
            <a:spLocks noChangeArrowheads="1"/>
          </p:cNvSpPr>
          <p:nvPr/>
        </p:nvSpPr>
        <p:spPr bwMode="auto">
          <a:xfrm>
            <a:off x="6500813" y="5072063"/>
            <a:ext cx="30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Verdana" pitchFamily="34" charset="0"/>
                <a:cs typeface="Arial" charset="0"/>
              </a:rPr>
              <a:t>↑</a:t>
            </a:r>
          </a:p>
        </p:txBody>
      </p:sp>
      <p:sp>
        <p:nvSpPr>
          <p:cNvPr id="9226" name="TextBox 11"/>
          <p:cNvSpPr txBox="1">
            <a:spLocks noChangeArrowheads="1"/>
          </p:cNvSpPr>
          <p:nvPr/>
        </p:nvSpPr>
        <p:spPr bwMode="auto">
          <a:xfrm>
            <a:off x="6643688" y="4000500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Verdana" pitchFamily="34" charset="0"/>
                <a:cs typeface="Arial" charset="0"/>
              </a:rPr>
              <a:t> </a:t>
            </a:r>
          </a:p>
          <a:p>
            <a:endParaRPr lang="ru-RU">
              <a:latin typeface="Verdana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16200000" flipH="1">
            <a:off x="4821237" y="5037138"/>
            <a:ext cx="64611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228" name="Прямоугольник 16"/>
          <p:cNvSpPr>
            <a:spLocks noChangeArrowheads="1"/>
          </p:cNvSpPr>
          <p:nvPr/>
        </p:nvSpPr>
        <p:spPr bwMode="auto">
          <a:xfrm>
            <a:off x="6143625" y="5643563"/>
            <a:ext cx="18748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 b="1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↓∆</a:t>
            </a:r>
            <a:r>
              <a:rPr lang="en-US" sz="2400" b="1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P=Q</a:t>
            </a:r>
            <a:r>
              <a:rPr lang="ar-SA" sz="2400" b="1">
                <a:solidFill>
                  <a:srgbClr val="0000FF"/>
                </a:solidFill>
                <a:latin typeface="Verdana" pitchFamily="34" charset="0"/>
              </a:rPr>
              <a:t>٠</a:t>
            </a:r>
            <a:r>
              <a:rPr lang="en-US" sz="2400" b="1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x↓</a:t>
            </a:r>
            <a:endParaRPr lang="en-US" sz="2400" b="1">
              <a:solidFill>
                <a:srgbClr val="0000FF"/>
              </a:solidFill>
              <a:latin typeface="Verdan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285750" y="1643063"/>
            <a:ext cx="1071563" cy="5715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7188" y="1643063"/>
            <a:ext cx="928687" cy="5715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143625" y="571500"/>
            <a:ext cx="311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4"/>
                </a:solidFill>
                <a:latin typeface="+mn-l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285875"/>
            <a:ext cx="85010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+mn-lt"/>
              </a:rPr>
              <a:t>  </a:t>
            </a:r>
          </a:p>
        </p:txBody>
      </p:sp>
      <p:sp>
        <p:nvSpPr>
          <p:cNvPr id="22534" name="TextBox 11"/>
          <p:cNvSpPr txBox="1">
            <a:spLocks noChangeArrowheads="1"/>
          </p:cNvSpPr>
          <p:nvPr/>
        </p:nvSpPr>
        <p:spPr bwMode="auto">
          <a:xfrm>
            <a:off x="1428750" y="5643563"/>
            <a:ext cx="32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2535" name="Прямоугольник 4"/>
          <p:cNvSpPr>
            <a:spLocks noChangeArrowheads="1"/>
          </p:cNvSpPr>
          <p:nvPr/>
        </p:nvSpPr>
        <p:spPr bwMode="auto">
          <a:xfrm>
            <a:off x="214313" y="357188"/>
            <a:ext cx="85725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0000FF"/>
                </a:solidFill>
                <a:latin typeface="Verdana" pitchFamily="34" charset="0"/>
              </a:rPr>
              <a:t>Гемодинамика – </a:t>
            </a: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раздел биофизики, в </a:t>
            </a:r>
          </a:p>
          <a:p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котором исследуется  движение крови  </a:t>
            </a:r>
          </a:p>
          <a:p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 по сосудистой системе.</a:t>
            </a:r>
          </a:p>
          <a:p>
            <a:r>
              <a:rPr lang="ru-RU" sz="2800" b="1">
                <a:solidFill>
                  <a:srgbClr val="0000FF"/>
                </a:solidFill>
                <a:latin typeface="Verdana" pitchFamily="34" charset="0"/>
              </a:rPr>
              <a:t>ССС</a:t>
            </a: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   состоит из </a:t>
            </a:r>
            <a:r>
              <a:rPr lang="ru-RU" sz="2800" b="1" u="sng">
                <a:solidFill>
                  <a:srgbClr val="0000FF"/>
                </a:solidFill>
                <a:latin typeface="Verdana" pitchFamily="34" charset="0"/>
              </a:rPr>
              <a:t>сердца и сосудов</a:t>
            </a: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: артерий,  капилляров  и вен. </a:t>
            </a:r>
          </a:p>
          <a:p>
            <a:endParaRPr lang="ru-RU" sz="280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22536" name="TextBox 8"/>
          <p:cNvSpPr txBox="1">
            <a:spLocks noChangeArrowheads="1"/>
          </p:cNvSpPr>
          <p:nvPr/>
        </p:nvSpPr>
        <p:spPr bwMode="auto">
          <a:xfrm>
            <a:off x="357188" y="4643438"/>
            <a:ext cx="8429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 </a:t>
            </a:r>
            <a:endParaRPr lang="ru-RU" sz="200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357188" y="2786063"/>
            <a:ext cx="31432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Транспортная функция ССС: </a:t>
            </a:r>
          </a:p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Сердце  (насос) обеспечивает  </a:t>
            </a:r>
            <a:r>
              <a:rPr lang="ru-RU" sz="2400" i="1" u="sng">
                <a:solidFill>
                  <a:srgbClr val="0000FF"/>
                </a:solidFill>
                <a:latin typeface="Verdana" pitchFamily="34" charset="0"/>
              </a:rPr>
              <a:t>продвижение  крови по замкнутой цепи сосудов.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4813" y="2500313"/>
            <a:ext cx="4572000" cy="8302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rgbClr val="0000FF"/>
                </a:solidFill>
                <a:latin typeface="+mn-lt"/>
              </a:rPr>
              <a:t>Основное назначение циркуляции крови</a:t>
            </a:r>
            <a:r>
              <a:rPr lang="ru-RU" sz="2400" u="sng" dirty="0">
                <a:solidFill>
                  <a:srgbClr val="0000FF"/>
                </a:solidFill>
                <a:latin typeface="+mn-lt"/>
              </a:rPr>
              <a:t>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3571876"/>
            <a:ext cx="1928826" cy="67710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rgbClr val="0000FF"/>
                </a:solidFill>
                <a:latin typeface="+mn-lt"/>
              </a:rPr>
              <a:t>Доставка</a:t>
            </a:r>
            <a:endParaRPr lang="ru-RU" sz="2000" b="1" dirty="0">
              <a:solidFill>
                <a:srgbClr val="0000FF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72250" y="3643313"/>
            <a:ext cx="2011363" cy="400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+mn-lt"/>
              </a:rPr>
              <a:t>&amp;</a:t>
            </a:r>
            <a:r>
              <a:rPr lang="ru-RU" sz="2000" b="1" u="sng" dirty="0">
                <a:solidFill>
                  <a:srgbClr val="0000FF"/>
                </a:solidFill>
                <a:latin typeface="+mn-lt"/>
              </a:rPr>
              <a:t>  Удаление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3929066"/>
            <a:ext cx="3143272" cy="255454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FF"/>
                </a:solidFill>
                <a:latin typeface="+mn-lt"/>
              </a:rPr>
              <a:t>Кровь приносит всем клеткам </a:t>
            </a:r>
            <a:r>
              <a:rPr lang="ru-RU" sz="2000" b="1" i="1" dirty="0">
                <a:solidFill>
                  <a:srgbClr val="0000FF"/>
                </a:solidFill>
                <a:latin typeface="+mn-lt"/>
              </a:rPr>
              <a:t>субстраты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, </a:t>
            </a:r>
            <a:r>
              <a:rPr lang="ru-RU" sz="2000" u="sng" dirty="0">
                <a:solidFill>
                  <a:srgbClr val="0000FF"/>
                </a:solidFill>
                <a:latin typeface="+mn-lt"/>
              </a:rPr>
              <a:t>необходимые для их нормального функционирования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u="sng" dirty="0">
                <a:solidFill>
                  <a:srgbClr val="00B050"/>
                </a:solidFill>
                <a:latin typeface="+mn-lt"/>
              </a:rPr>
              <a:t>Пример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: кислород, питательные вещества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72250" y="4071938"/>
            <a:ext cx="2214563" cy="2308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solidFill>
                  <a:srgbClr val="0000FF"/>
                </a:solidFill>
                <a:latin typeface="+mn-lt"/>
              </a:rPr>
              <a:t>Продуктов жизнедеятельности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u="sng" dirty="0">
                <a:solidFill>
                  <a:srgbClr val="00B050"/>
                </a:solidFill>
                <a:latin typeface="+mn-lt"/>
              </a:rPr>
              <a:t>Пример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00FF"/>
                </a:solidFill>
                <a:latin typeface="+mn-lt"/>
              </a:rPr>
              <a:t>углекислый газ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1\Рабочий стол\Презентации\Схема сердечно-сосудистой систем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7250" y="949325"/>
            <a:ext cx="31051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428604"/>
            <a:ext cx="3071834" cy="501675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FF"/>
                </a:solidFill>
                <a:latin typeface="+mn-lt"/>
              </a:rPr>
              <a:t>ССС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 состоит из </a:t>
            </a:r>
            <a:r>
              <a:rPr lang="ru-RU" sz="2000" b="1" dirty="0">
                <a:solidFill>
                  <a:srgbClr val="0000FF"/>
                </a:solidFill>
                <a:latin typeface="+mn-lt"/>
              </a:rPr>
              <a:t>двух 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последовательно соединенных отделов: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rgbClr val="0000FF"/>
                </a:solidFill>
                <a:latin typeface="+mn-lt"/>
              </a:rPr>
              <a:t>Большой 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круг</a:t>
            </a:r>
            <a:r>
              <a:rPr lang="ru-RU" sz="20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кровообращения. Насосом для этого отдела служит </a:t>
            </a:r>
            <a:r>
              <a:rPr lang="ru-RU" sz="2000" b="1" dirty="0">
                <a:solidFill>
                  <a:srgbClr val="0000FF"/>
                </a:solidFill>
                <a:latin typeface="+mn-lt"/>
              </a:rPr>
              <a:t>левое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 сердце.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rgbClr val="0000FF"/>
                </a:solidFill>
                <a:latin typeface="+mn-lt"/>
              </a:rPr>
              <a:t>Малый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(легочной) круг кровообращения. Движение в этом отделе обеспечивается </a:t>
            </a:r>
            <a:r>
              <a:rPr lang="ru-RU" sz="2000" b="1" dirty="0">
                <a:solidFill>
                  <a:srgbClr val="0000FF"/>
                </a:solidFill>
                <a:latin typeface="+mn-lt"/>
              </a:rPr>
              <a:t>правым</a:t>
            </a:r>
            <a:r>
              <a:rPr lang="ru-RU" sz="2000" dirty="0">
                <a:solidFill>
                  <a:srgbClr val="0000FF"/>
                </a:solidFill>
                <a:latin typeface="+mn-lt"/>
              </a:rPr>
              <a:t> сердцем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512" y="4500570"/>
            <a:ext cx="2571768" cy="203132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+mn-lt"/>
              </a:rPr>
              <a:t>последовательно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Следовательно, </a:t>
            </a:r>
            <a:r>
              <a:rPr lang="ru-RU" u="sng" dirty="0">
                <a:solidFill>
                  <a:srgbClr val="0000FF"/>
                </a:solidFill>
                <a:latin typeface="+mn-lt"/>
              </a:rPr>
              <a:t>выброс левого и правого 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желудочков должен быть строго 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одинаков.</a:t>
            </a:r>
          </a:p>
        </p:txBody>
      </p:sp>
      <p:pic>
        <p:nvPicPr>
          <p:cNvPr id="23561" name="Picture 2" descr="http://www.peoples.ru/medicine/founders/wiliam_harvey/harvey_3636_1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357188"/>
            <a:ext cx="2057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2" name="Прямоугольник 6"/>
          <p:cNvSpPr>
            <a:spLocks noChangeArrowheads="1"/>
          </p:cNvSpPr>
          <p:nvPr/>
        </p:nvSpPr>
        <p:spPr bwMode="auto">
          <a:xfrm>
            <a:off x="6572250" y="3214688"/>
            <a:ext cx="1103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Гарвей </a:t>
            </a:r>
          </a:p>
        </p:txBody>
      </p:sp>
      <p:sp>
        <p:nvSpPr>
          <p:cNvPr id="23563" name="Прямоугольник 7"/>
          <p:cNvSpPr>
            <a:spLocks noChangeArrowheads="1"/>
          </p:cNvSpPr>
          <p:nvPr/>
        </p:nvSpPr>
        <p:spPr bwMode="auto">
          <a:xfrm>
            <a:off x="7572375" y="3214688"/>
            <a:ext cx="1249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1628 год</a:t>
            </a:r>
          </a:p>
        </p:txBody>
      </p:sp>
      <p:sp>
        <p:nvSpPr>
          <p:cNvPr id="23564" name="Прямоугольник 8"/>
          <p:cNvSpPr>
            <a:spLocks noChangeArrowheads="1"/>
          </p:cNvSpPr>
          <p:nvPr/>
        </p:nvSpPr>
        <p:spPr bwMode="auto">
          <a:xfrm>
            <a:off x="6286500" y="3929063"/>
            <a:ext cx="2571750" cy="923925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Большой  и малый</a:t>
            </a:r>
          </a:p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круги соединены</a:t>
            </a:r>
            <a:endParaRPr lang="ru-RU">
              <a:latin typeface="Verdana" pitchFamily="34" charset="0"/>
            </a:endParaRPr>
          </a:p>
        </p:txBody>
      </p:sp>
      <p:sp>
        <p:nvSpPr>
          <p:cNvPr id="23565" name="TextBox 9"/>
          <p:cNvSpPr txBox="1">
            <a:spLocks noChangeArrowheads="1"/>
          </p:cNvSpPr>
          <p:nvPr/>
        </p:nvSpPr>
        <p:spPr bwMode="auto">
          <a:xfrm>
            <a:off x="6286500" y="3429000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Verdana" pitchFamily="34" charset="0"/>
              </a:rPr>
              <a:t>   Установил замкнутость</a:t>
            </a:r>
            <a:br>
              <a:rPr lang="ru-RU" sz="1400">
                <a:latin typeface="Verdana" pitchFamily="34" charset="0"/>
              </a:rPr>
            </a:br>
            <a:r>
              <a:rPr lang="ru-RU" sz="1400">
                <a:latin typeface="Verdana" pitchFamily="34" charset="0"/>
              </a:rPr>
              <a:t>       кровообращения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500063" y="428625"/>
            <a:ext cx="7526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u="sng">
                <a:solidFill>
                  <a:srgbClr val="0000FF"/>
                </a:solidFill>
                <a:latin typeface="Verdana" pitchFamily="34" charset="0"/>
              </a:rPr>
              <a:t>Структура сосудистой системы</a:t>
            </a:r>
          </a:p>
        </p:txBody>
      </p:sp>
      <p:pic>
        <p:nvPicPr>
          <p:cNvPr id="3" name="Picture 4" descr="F:\Лекция 15 Гемодинамика\слайд 4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2313726" y="758052"/>
            <a:ext cx="4273197" cy="732907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2357438" y="4572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2857500" y="4286250"/>
            <a:ext cx="78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160</a:t>
            </a:r>
          </a:p>
        </p:txBody>
      </p:sp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3643313" y="428625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5•10</a:t>
            </a:r>
            <a:r>
              <a:rPr lang="ru-RU" b="1" baseline="30000">
                <a:solidFill>
                  <a:srgbClr val="0000FF"/>
                </a:solidFill>
                <a:latin typeface="Verdana" pitchFamily="34" charset="0"/>
              </a:rPr>
              <a:t>7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  </a:t>
            </a:r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4714875" y="4286250"/>
            <a:ext cx="164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10</a:t>
            </a:r>
            <a:r>
              <a:rPr lang="ru-RU" b="1" baseline="30000">
                <a:solidFill>
                  <a:srgbClr val="0000FF"/>
                </a:solidFill>
                <a:latin typeface="Verdana" pitchFamily="34" charset="0"/>
              </a:rPr>
              <a:t>10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    10</a:t>
            </a:r>
            <a:r>
              <a:rPr lang="ru-RU" b="1" baseline="30000">
                <a:solidFill>
                  <a:srgbClr val="0000FF"/>
                </a:solidFill>
                <a:latin typeface="Verdana" pitchFamily="34" charset="0"/>
              </a:rPr>
              <a:t>8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4584" name="TextBox 7"/>
          <p:cNvSpPr txBox="1">
            <a:spLocks noChangeArrowheads="1"/>
          </p:cNvSpPr>
          <p:nvPr/>
        </p:nvSpPr>
        <p:spPr bwMode="auto">
          <a:xfrm flipH="1">
            <a:off x="6286500" y="4143375"/>
            <a:ext cx="6683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200</a:t>
            </a:r>
          </a:p>
        </p:txBody>
      </p:sp>
      <p:sp>
        <p:nvSpPr>
          <p:cNvPr id="24585" name="TextBox 8"/>
          <p:cNvSpPr txBox="1">
            <a:spLocks noChangeArrowheads="1"/>
          </p:cNvSpPr>
          <p:nvPr/>
        </p:nvSpPr>
        <p:spPr bwMode="auto">
          <a:xfrm>
            <a:off x="7143750" y="4214813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24586" name="TextBox 9"/>
          <p:cNvSpPr txBox="1">
            <a:spLocks noChangeArrowheads="1"/>
          </p:cNvSpPr>
          <p:nvPr/>
        </p:nvSpPr>
        <p:spPr bwMode="auto">
          <a:xfrm>
            <a:off x="285750" y="928688"/>
            <a:ext cx="8501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Кровеносные сосуды включают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артерии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(по ним кровь поступает в ткани и органы),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капилляры и вены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. Через вены перемещается обратный поток крови. Каждая большая артерия, начинающаяся с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аорты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, ветвится, формируя меньшие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артерии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, которые, в свою очередь, разветвляются дальше. </a:t>
            </a:r>
            <a:r>
              <a:rPr lang="ru-RU" sz="1600" u="sng">
                <a:solidFill>
                  <a:srgbClr val="0000FF"/>
                </a:solidFill>
                <a:latin typeface="Verdana" pitchFamily="34" charset="0"/>
              </a:rPr>
              <a:t>Наименьшие артерии 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называются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артериолами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. Кровь, в конце концов, достигает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капилляро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в, где происходит обмен веществ с окружающими тканями. Затем капилляры собираются в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венулы и вены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, которые собираются в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полые вены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, откуда кровь из тканей поступает в </a:t>
            </a:r>
            <a:r>
              <a:rPr lang="ru-RU" sz="1600" b="1">
                <a:solidFill>
                  <a:srgbClr val="0000FF"/>
                </a:solidFill>
                <a:latin typeface="Verdana" pitchFamily="34" charset="0"/>
              </a:rPr>
              <a:t>сердце</a:t>
            </a:r>
            <a:r>
              <a:rPr lang="ru-RU" sz="1600">
                <a:solidFill>
                  <a:srgbClr val="0000FF"/>
                </a:solidFill>
                <a:latin typeface="Verdana" pitchFamily="34" charset="0"/>
              </a:rPr>
              <a:t>. </a:t>
            </a:r>
          </a:p>
        </p:txBody>
      </p:sp>
      <p:sp>
        <p:nvSpPr>
          <p:cNvPr id="24587" name="TextBox 10"/>
          <p:cNvSpPr txBox="1">
            <a:spLocks noChangeArrowheads="1"/>
          </p:cNvSpPr>
          <p:nvPr/>
        </p:nvSpPr>
        <p:spPr bwMode="auto">
          <a:xfrm>
            <a:off x="428625" y="4286250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0000FF"/>
                </a:solidFill>
                <a:latin typeface="Verdana" pitchFamily="34" charset="0"/>
              </a:rPr>
              <a:t>Количество: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642938" y="428625"/>
            <a:ext cx="76438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u="sng">
                <a:solidFill>
                  <a:srgbClr val="0000FF"/>
                </a:solidFill>
                <a:latin typeface="Verdana" pitchFamily="34" charset="0"/>
              </a:rPr>
              <a:t>Структура сосудистой системы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(продолжение)</a:t>
            </a: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40105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1000125" y="428625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u="sng">
                <a:solidFill>
                  <a:srgbClr val="FF0000"/>
                </a:solidFill>
                <a:latin typeface="Verdana" pitchFamily="34" charset="0"/>
              </a:rPr>
              <a:t>Модели кровообращения</a:t>
            </a:r>
          </a:p>
        </p:txBody>
      </p:sp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357188" y="1000125"/>
            <a:ext cx="842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Кровеносная система </a:t>
            </a:r>
            <a:r>
              <a:rPr lang="ru-RU" sz="2000" b="1" u="sng">
                <a:solidFill>
                  <a:srgbClr val="0000FF"/>
                </a:solidFill>
                <a:latin typeface="Verdana" pitchFamily="34" charset="0"/>
              </a:rPr>
              <a:t>очень сложна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по своей конструкции: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625" y="1714500"/>
            <a:ext cx="3429000" cy="1571625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solidFill>
                  <a:srgbClr val="0000FF"/>
                </a:solidFill>
              </a:rPr>
              <a:t>Сосудов много. Сосуды ветвятся. Сосуды </a:t>
            </a:r>
            <a:r>
              <a:rPr lang="ru-RU" b="1" u="sng" dirty="0">
                <a:solidFill>
                  <a:srgbClr val="0000FF"/>
                </a:solidFill>
              </a:rPr>
              <a:t>радиально и продольно </a:t>
            </a:r>
            <a:r>
              <a:rPr lang="ru-RU" dirty="0">
                <a:solidFill>
                  <a:srgbClr val="0000FF"/>
                </a:solidFill>
              </a:rPr>
              <a:t>растяжимые.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50" y="1428750"/>
            <a:ext cx="4500563" cy="12858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</a:rPr>
              <a:t>2. </a:t>
            </a:r>
            <a:r>
              <a:rPr lang="ru-RU" sz="2000" dirty="0">
                <a:solidFill>
                  <a:srgbClr val="0000FF"/>
                </a:solidFill>
              </a:rPr>
              <a:t>В артериальной части течение крови </a:t>
            </a:r>
            <a:r>
              <a:rPr lang="ru-RU" sz="2000" b="1" u="sng" dirty="0">
                <a:solidFill>
                  <a:srgbClr val="0000FF"/>
                </a:solidFill>
              </a:rPr>
              <a:t>пульсирующее</a:t>
            </a:r>
            <a:r>
              <a:rPr lang="ru-RU" sz="2000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3375" y="3071813"/>
            <a:ext cx="4857750" cy="13573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</a:rPr>
              <a:t>4. </a:t>
            </a:r>
            <a:r>
              <a:rPr lang="ru-RU" sz="2000" dirty="0">
                <a:solidFill>
                  <a:srgbClr val="0000FF"/>
                </a:solidFill>
              </a:rPr>
              <a:t>В крупных сосудах могут возникать </a:t>
            </a:r>
            <a:r>
              <a:rPr lang="ru-RU" sz="2000" b="1" u="sng" dirty="0">
                <a:solidFill>
                  <a:srgbClr val="0000FF"/>
                </a:solidFill>
              </a:rPr>
              <a:t>турбулентные</a:t>
            </a:r>
            <a:r>
              <a:rPr lang="ru-RU" sz="2000" dirty="0">
                <a:solidFill>
                  <a:srgbClr val="0000FF"/>
                </a:solidFill>
              </a:rPr>
              <a:t> течения.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500438"/>
            <a:ext cx="3643338" cy="114300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00FF"/>
                </a:solidFill>
              </a:rPr>
              <a:t>3. Кровь – </a:t>
            </a:r>
            <a:r>
              <a:rPr lang="ru-RU" sz="2400" b="1" u="sng" dirty="0">
                <a:solidFill>
                  <a:srgbClr val="0000FF"/>
                </a:solidFill>
              </a:rPr>
              <a:t>неньютоновская </a:t>
            </a:r>
            <a:r>
              <a:rPr lang="ru-RU" sz="2400" dirty="0">
                <a:solidFill>
                  <a:srgbClr val="0000FF"/>
                </a:solidFill>
              </a:rPr>
              <a:t>жидкость.  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3" y="4714875"/>
            <a:ext cx="4143375" cy="1714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</a:rPr>
              <a:t>5. Вся артериальная система действует как </a:t>
            </a:r>
            <a:r>
              <a:rPr lang="ru-RU" b="1" dirty="0">
                <a:solidFill>
                  <a:srgbClr val="0000FF"/>
                </a:solidFill>
              </a:rPr>
              <a:t>одна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sz="2000" b="1" u="sng" dirty="0">
                <a:solidFill>
                  <a:srgbClr val="0000FF"/>
                </a:solidFill>
              </a:rPr>
              <a:t>упругая камера </a:t>
            </a:r>
            <a:r>
              <a:rPr lang="ru-RU" dirty="0">
                <a:solidFill>
                  <a:srgbClr val="0000FF"/>
                </a:solidFill>
              </a:rPr>
              <a:t>и значительно </a:t>
            </a:r>
            <a:r>
              <a:rPr lang="ru-RU" sz="2000" b="1" dirty="0">
                <a:solidFill>
                  <a:srgbClr val="0000FF"/>
                </a:solidFill>
              </a:rPr>
              <a:t>гасит</a:t>
            </a:r>
            <a:r>
              <a:rPr lang="ru-RU" sz="2000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колебания пульсовой волны.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357438" y="3000375"/>
            <a:ext cx="3357562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" idx="1"/>
          </p:cNvCxnSpPr>
          <p:nvPr/>
        </p:nvCxnSpPr>
        <p:spPr>
          <a:xfrm flipV="1">
            <a:off x="3857625" y="2071688"/>
            <a:ext cx="428625" cy="7143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7" idx="1"/>
          </p:cNvCxnSpPr>
          <p:nvPr/>
        </p:nvCxnSpPr>
        <p:spPr>
          <a:xfrm flipV="1">
            <a:off x="4000500" y="3751263"/>
            <a:ext cx="142875" cy="10636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5000625" y="4572000"/>
            <a:ext cx="3643313" cy="192881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Ввиду такой </a:t>
            </a:r>
            <a:r>
              <a:rPr lang="ru-RU" sz="2000" u="sng" dirty="0"/>
              <a:t>сложности </a:t>
            </a:r>
            <a:r>
              <a:rPr lang="ru-RU" sz="2000" b="1" dirty="0"/>
              <a:t>ССС </a:t>
            </a:r>
            <a:r>
              <a:rPr lang="ru-RU" sz="2000" dirty="0"/>
              <a:t>ее надо </a:t>
            </a:r>
            <a:r>
              <a:rPr lang="ru-RU" sz="2000" b="1" dirty="0"/>
              <a:t>упрощать</a:t>
            </a:r>
            <a:r>
              <a:rPr lang="ru-RU" sz="2000" dirty="0"/>
              <a:t>, т.е. использовать </a:t>
            </a:r>
            <a:r>
              <a:rPr lang="ru-RU" sz="2000" b="1" dirty="0"/>
              <a:t>модели.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86375" y="857250"/>
            <a:ext cx="3500438" cy="543242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FF"/>
                </a:solidFill>
                <a:latin typeface="+mn-lt"/>
              </a:rPr>
              <a:t>Элементы модели: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Упругий резервуар, артериальная часть системы кровообращения(С)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. Прерывистая и сплошная границы растяжимого сосуда – состояние в систолу и в конце диастолы.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dirty="0">
                <a:solidFill>
                  <a:srgbClr val="0000FF"/>
                </a:solidFill>
                <a:latin typeface="+mn-lt"/>
              </a:rPr>
              <a:t>Q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 – 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объемная скорость кровотока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, с которой кровь из сердца поступает в упругий резервуар;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dirty="0">
                <a:solidFill>
                  <a:srgbClr val="0000FF"/>
                </a:solidFill>
                <a:latin typeface="+mn-lt"/>
              </a:rPr>
              <a:t>X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 – </a:t>
            </a:r>
            <a:r>
              <a:rPr lang="ru-RU" sz="1600" b="1" dirty="0">
                <a:solidFill>
                  <a:srgbClr val="0000FF"/>
                </a:solidFill>
                <a:latin typeface="+mn-lt"/>
              </a:rPr>
              <a:t>гидравлическое сопротивление периферической системы </a:t>
            </a:r>
            <a:r>
              <a:rPr lang="ru-RU" sz="1600" dirty="0">
                <a:solidFill>
                  <a:srgbClr val="0000FF"/>
                </a:solidFill>
                <a:latin typeface="+mn-lt"/>
              </a:rPr>
              <a:t>(</a:t>
            </a:r>
            <a:r>
              <a:rPr lang="ru-RU" sz="1600" dirty="0" err="1">
                <a:solidFill>
                  <a:srgbClr val="0000FF"/>
                </a:solidFill>
                <a:latin typeface="+mn-lt"/>
              </a:rPr>
              <a:t>артериолы</a:t>
            </a:r>
            <a:r>
              <a:rPr lang="ru-RU" sz="1600" dirty="0">
                <a:solidFill>
                  <a:srgbClr val="0000FF"/>
                </a:solidFill>
                <a:latin typeface="+mn-lt"/>
              </a:rPr>
              <a:t>, капилляры).</a:t>
            </a:r>
          </a:p>
        </p:txBody>
      </p:sp>
      <p:pic>
        <p:nvPicPr>
          <p:cNvPr id="5" name="Picture 9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714625"/>
            <a:ext cx="4214812" cy="2057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9525">
            <a:noFill/>
            <a:miter lim="800000"/>
            <a:headEnd/>
            <a:tailEnd/>
          </a:ln>
        </p:spPr>
      </p:pic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57188" y="357188"/>
            <a:ext cx="49291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В  1899 г.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О. </a:t>
            </a:r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Франк 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предложил описывать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кровеносную систему по аналогии с электрическими схемами. </a:t>
            </a: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2571750" y="4429125"/>
            <a:ext cx="642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Прямоугольник 1"/>
          <p:cNvSpPr>
            <a:spLocks noChangeArrowheads="1"/>
          </p:cNvSpPr>
          <p:nvPr/>
        </p:nvSpPr>
        <p:spPr bwMode="auto">
          <a:xfrm>
            <a:off x="1571625" y="571500"/>
            <a:ext cx="2608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При диастоле</a:t>
            </a:r>
          </a:p>
        </p:txBody>
      </p:sp>
      <p:sp>
        <p:nvSpPr>
          <p:cNvPr id="2054" name="Прямоугольник 3"/>
          <p:cNvSpPr>
            <a:spLocks noChangeArrowheads="1"/>
          </p:cNvSpPr>
          <p:nvPr/>
        </p:nvSpPr>
        <p:spPr bwMode="auto">
          <a:xfrm>
            <a:off x="1285875" y="2214563"/>
            <a:ext cx="1506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Решение</a:t>
            </a:r>
          </a:p>
        </p:txBody>
      </p:sp>
      <p:sp>
        <p:nvSpPr>
          <p:cNvPr id="2055" name="Прямоугольник 6"/>
          <p:cNvSpPr>
            <a:spLocks noChangeArrowheads="1"/>
          </p:cNvSpPr>
          <p:nvPr/>
        </p:nvSpPr>
        <p:spPr bwMode="auto">
          <a:xfrm>
            <a:off x="357188" y="4000500"/>
            <a:ext cx="4757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Для любого кардиоцикла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708525" y="569913"/>
            <a:ext cx="2244725" cy="2006600"/>
            <a:chOff x="2966" y="359"/>
            <a:chExt cx="1414" cy="1264"/>
          </a:xfrm>
        </p:grpSpPr>
        <p:sp>
          <p:nvSpPr>
            <p:cNvPr id="2083" name="Line 10"/>
            <p:cNvSpPr>
              <a:spLocks noChangeShapeType="1"/>
            </p:cNvSpPr>
            <p:nvPr/>
          </p:nvSpPr>
          <p:spPr bwMode="auto">
            <a:xfrm flipV="1">
              <a:off x="3216" y="528"/>
              <a:ext cx="0" cy="91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Line 11"/>
            <p:cNvSpPr>
              <a:spLocks noChangeShapeType="1"/>
            </p:cNvSpPr>
            <p:nvPr/>
          </p:nvSpPr>
          <p:spPr bwMode="auto">
            <a:xfrm>
              <a:off x="3216" y="1440"/>
              <a:ext cx="105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Arc 12"/>
            <p:cNvSpPr>
              <a:spLocks/>
            </p:cNvSpPr>
            <p:nvPr/>
          </p:nvSpPr>
          <p:spPr bwMode="auto">
            <a:xfrm flipH="1" flipV="1">
              <a:off x="3216" y="672"/>
              <a:ext cx="1056" cy="768"/>
            </a:xfrm>
            <a:custGeom>
              <a:avLst/>
              <a:gdLst>
                <a:gd name="T0" fmla="*/ 1 w 21600"/>
                <a:gd name="T1" fmla="*/ 0 h 20979"/>
                <a:gd name="T2" fmla="*/ 3 w 21600"/>
                <a:gd name="T3" fmla="*/ 1 h 20979"/>
                <a:gd name="T4" fmla="*/ 0 w 21600"/>
                <a:gd name="T5" fmla="*/ 1 h 20979"/>
                <a:gd name="T6" fmla="*/ 0 60000 65536"/>
                <a:gd name="T7" fmla="*/ 0 60000 65536"/>
                <a:gd name="T8" fmla="*/ 0 60000 65536"/>
                <a:gd name="T9" fmla="*/ 0 w 21600"/>
                <a:gd name="T10" fmla="*/ 0 h 20979"/>
                <a:gd name="T11" fmla="*/ 21600 w 21600"/>
                <a:gd name="T12" fmla="*/ 20979 h 209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0979" fill="none" extrusionOk="0">
                  <a:moveTo>
                    <a:pt x="5143" y="0"/>
                  </a:moveTo>
                  <a:cubicBezTo>
                    <a:pt x="14805" y="2369"/>
                    <a:pt x="21600" y="11031"/>
                    <a:pt x="21600" y="20979"/>
                  </a:cubicBezTo>
                </a:path>
                <a:path w="21600" h="20979" stroke="0" extrusionOk="0">
                  <a:moveTo>
                    <a:pt x="5143" y="0"/>
                  </a:moveTo>
                  <a:cubicBezTo>
                    <a:pt x="14805" y="2369"/>
                    <a:pt x="21600" y="11031"/>
                    <a:pt x="21600" y="20979"/>
                  </a:cubicBezTo>
                  <a:lnTo>
                    <a:pt x="0" y="20979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086" name="Text Box 13"/>
            <p:cNvSpPr txBox="1">
              <a:spLocks noChangeArrowheads="1"/>
            </p:cNvSpPr>
            <p:nvPr/>
          </p:nvSpPr>
          <p:spPr bwMode="auto">
            <a:xfrm>
              <a:off x="2966" y="359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Verdana" pitchFamily="34" charset="0"/>
                </a:rPr>
                <a:t>P</a:t>
              </a:r>
              <a:endParaRPr lang="ru-RU">
                <a:latin typeface="Verdana" pitchFamily="34" charset="0"/>
              </a:endParaRPr>
            </a:p>
          </p:txBody>
        </p:sp>
        <p:sp>
          <p:nvSpPr>
            <p:cNvPr id="2087" name="Text Box 14"/>
            <p:cNvSpPr txBox="1">
              <a:spLocks noChangeArrowheads="1"/>
            </p:cNvSpPr>
            <p:nvPr/>
          </p:nvSpPr>
          <p:spPr bwMode="auto">
            <a:xfrm>
              <a:off x="2976" y="672"/>
              <a:ext cx="2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Verdana" pitchFamily="34" charset="0"/>
                </a:rPr>
                <a:t>P</a:t>
              </a:r>
              <a:r>
                <a:rPr lang="en-US" baseline="-25000">
                  <a:latin typeface="Verdana" pitchFamily="34" charset="0"/>
                </a:rPr>
                <a:t>0</a:t>
              </a:r>
              <a:endParaRPr lang="ru-RU">
                <a:latin typeface="Verdana" pitchFamily="34" charset="0"/>
              </a:endParaRPr>
            </a:p>
          </p:txBody>
        </p:sp>
        <p:sp>
          <p:nvSpPr>
            <p:cNvPr id="2088" name="Text Box 15"/>
            <p:cNvSpPr txBox="1">
              <a:spLocks noChangeArrowheads="1"/>
            </p:cNvSpPr>
            <p:nvPr/>
          </p:nvSpPr>
          <p:spPr bwMode="auto">
            <a:xfrm>
              <a:off x="4224" y="1392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Verdana" pitchFamily="34" charset="0"/>
                </a:rPr>
                <a:t>t</a:t>
              </a:r>
              <a:endParaRPr lang="ru-RU">
                <a:latin typeface="Verdana" pitchFamily="34" charset="0"/>
              </a:endParaRPr>
            </a:p>
          </p:txBody>
        </p:sp>
        <p:sp>
          <p:nvSpPr>
            <p:cNvPr id="2089" name="Text Box 16"/>
            <p:cNvSpPr txBox="1">
              <a:spLocks noChangeArrowheads="1"/>
            </p:cNvSpPr>
            <p:nvPr/>
          </p:nvSpPr>
          <p:spPr bwMode="auto">
            <a:xfrm>
              <a:off x="3024" y="139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Verdana" pitchFamily="34" charset="0"/>
                </a:rPr>
                <a:t>0</a:t>
              </a:r>
              <a:endParaRPr lang="ru-RU">
                <a:latin typeface="Verdana" pitchFamily="34" charset="0"/>
              </a:endParaRPr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4857750" y="3000375"/>
            <a:ext cx="2092325" cy="2006600"/>
            <a:chOff x="3062" y="1751"/>
            <a:chExt cx="1318" cy="1264"/>
          </a:xfrm>
        </p:grpSpPr>
        <p:sp>
          <p:nvSpPr>
            <p:cNvPr id="2078" name="Line 21"/>
            <p:cNvSpPr>
              <a:spLocks noChangeShapeType="1"/>
            </p:cNvSpPr>
            <p:nvPr/>
          </p:nvSpPr>
          <p:spPr bwMode="auto">
            <a:xfrm flipV="1">
              <a:off x="3264" y="1872"/>
              <a:ext cx="0" cy="96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Line 22"/>
            <p:cNvSpPr>
              <a:spLocks noChangeShapeType="1"/>
            </p:cNvSpPr>
            <p:nvPr/>
          </p:nvSpPr>
          <p:spPr bwMode="auto">
            <a:xfrm>
              <a:off x="3264" y="2832"/>
              <a:ext cx="1008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Freeform 23"/>
            <p:cNvSpPr>
              <a:spLocks/>
            </p:cNvSpPr>
            <p:nvPr/>
          </p:nvSpPr>
          <p:spPr bwMode="auto">
            <a:xfrm>
              <a:off x="3372" y="2226"/>
              <a:ext cx="720" cy="600"/>
            </a:xfrm>
            <a:custGeom>
              <a:avLst/>
              <a:gdLst>
                <a:gd name="T0" fmla="*/ 0 w 288"/>
                <a:gd name="T1" fmla="*/ 500 h 720"/>
                <a:gd name="T2" fmla="*/ 900 w 288"/>
                <a:gd name="T3" fmla="*/ 0 h 720"/>
                <a:gd name="T4" fmla="*/ 1800 w 288"/>
                <a:gd name="T5" fmla="*/ 500 h 720"/>
                <a:gd name="T6" fmla="*/ 0 60000 65536"/>
                <a:gd name="T7" fmla="*/ 0 60000 65536"/>
                <a:gd name="T8" fmla="*/ 0 60000 65536"/>
                <a:gd name="T9" fmla="*/ 0 w 288"/>
                <a:gd name="T10" fmla="*/ 0 h 720"/>
                <a:gd name="T11" fmla="*/ 288 w 288"/>
                <a:gd name="T12" fmla="*/ 720 h 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720">
                  <a:moveTo>
                    <a:pt x="0" y="720"/>
                  </a:moveTo>
                  <a:cubicBezTo>
                    <a:pt x="48" y="360"/>
                    <a:pt x="96" y="0"/>
                    <a:pt x="144" y="0"/>
                  </a:cubicBezTo>
                  <a:cubicBezTo>
                    <a:pt x="192" y="0"/>
                    <a:pt x="240" y="360"/>
                    <a:pt x="288" y="720"/>
                  </a:cubicBezTo>
                </a:path>
              </a:pathLst>
            </a:cu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Verdana" pitchFamily="34" charset="0"/>
              </a:endParaRPr>
            </a:p>
          </p:txBody>
        </p:sp>
        <p:sp>
          <p:nvSpPr>
            <p:cNvPr id="2081" name="Text Box 24"/>
            <p:cNvSpPr txBox="1">
              <a:spLocks noChangeArrowheads="1"/>
            </p:cNvSpPr>
            <p:nvPr/>
          </p:nvSpPr>
          <p:spPr bwMode="auto">
            <a:xfrm>
              <a:off x="3062" y="1751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Verdana" pitchFamily="34" charset="0"/>
                </a:rPr>
                <a:t>P</a:t>
              </a:r>
              <a:endParaRPr lang="ru-RU">
                <a:latin typeface="Verdana" pitchFamily="34" charset="0"/>
              </a:endParaRPr>
            </a:p>
          </p:txBody>
        </p:sp>
        <p:sp>
          <p:nvSpPr>
            <p:cNvPr id="2082" name="Text Box 25"/>
            <p:cNvSpPr txBox="1">
              <a:spLocks noChangeArrowheads="1"/>
            </p:cNvSpPr>
            <p:nvPr/>
          </p:nvSpPr>
          <p:spPr bwMode="auto">
            <a:xfrm>
              <a:off x="4224" y="2784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Verdana" pitchFamily="34" charset="0"/>
                </a:rPr>
                <a:t>t</a:t>
              </a:r>
              <a:endParaRPr lang="ru-RU">
                <a:latin typeface="Verdana" pitchFamily="34" charset="0"/>
              </a:endParaRPr>
            </a:p>
          </p:txBody>
        </p:sp>
      </p:grpSp>
      <p:sp>
        <p:nvSpPr>
          <p:cNvPr id="2058" name="Прямоугольник 24"/>
          <p:cNvSpPr>
            <a:spLocks noChangeArrowheads="1"/>
          </p:cNvSpPr>
          <p:nvPr/>
        </p:nvSpPr>
        <p:spPr bwMode="auto">
          <a:xfrm>
            <a:off x="4071938" y="5072063"/>
            <a:ext cx="485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00FF"/>
                </a:solidFill>
                <a:latin typeface="Verdana" pitchFamily="34" charset="0"/>
              </a:rPr>
              <a:t>Недостатки модели Франка</a:t>
            </a:r>
          </a:p>
        </p:txBody>
      </p:sp>
      <p:sp>
        <p:nvSpPr>
          <p:cNvPr id="26" name="AutoShape 28"/>
          <p:cNvSpPr>
            <a:spLocks noChangeArrowheads="1"/>
          </p:cNvSpPr>
          <p:nvPr/>
        </p:nvSpPr>
        <p:spPr bwMode="auto">
          <a:xfrm>
            <a:off x="3500438" y="5715000"/>
            <a:ext cx="2000250" cy="790575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>
                <a:solidFill>
                  <a:srgbClr val="000000"/>
                </a:solidFill>
                <a:latin typeface="Verdana" pitchFamily="34" charset="0"/>
              </a:rPr>
              <a:t>t</a:t>
            </a:r>
            <a:r>
              <a:rPr lang="en-US" sz="3200" baseline="-25000">
                <a:solidFill>
                  <a:srgbClr val="000000"/>
                </a:solidFill>
                <a:latin typeface="Verdana" pitchFamily="34" charset="0"/>
              </a:rPr>
              <a:t>S</a:t>
            </a:r>
            <a:r>
              <a:rPr lang="en-US" sz="3200">
                <a:solidFill>
                  <a:srgbClr val="000000"/>
                </a:solidFill>
                <a:latin typeface="Verdana" pitchFamily="34" charset="0"/>
              </a:rPr>
              <a:t> = t</a:t>
            </a:r>
            <a:r>
              <a:rPr lang="en-US" sz="3200" baseline="-25000">
                <a:solidFill>
                  <a:srgbClr val="000000"/>
                </a:solidFill>
                <a:latin typeface="Verdana" pitchFamily="34" charset="0"/>
              </a:rPr>
              <a:t>d</a:t>
            </a:r>
            <a:endParaRPr lang="ru-RU" sz="320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7" name="AutoShape 29"/>
          <p:cNvSpPr>
            <a:spLocks noChangeArrowheads="1"/>
          </p:cNvSpPr>
          <p:nvPr/>
        </p:nvSpPr>
        <p:spPr bwMode="auto">
          <a:xfrm>
            <a:off x="5643563" y="5638800"/>
            <a:ext cx="3143250" cy="790575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Не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описывает изменений</a:t>
            </a:r>
          </a:p>
          <a:p>
            <a:pPr algn="ctr"/>
            <a:r>
              <a:rPr lang="ru-RU">
                <a:solidFill>
                  <a:srgbClr val="0000FF"/>
                </a:solidFill>
                <a:latin typeface="Verdana" pitchFamily="34" charset="0"/>
              </a:rPr>
              <a:t>в начале диастолы</a:t>
            </a:r>
          </a:p>
        </p:txBody>
      </p:sp>
      <p:sp>
        <p:nvSpPr>
          <p:cNvPr id="2061" name="Arc 12"/>
          <p:cNvSpPr>
            <a:spLocks/>
          </p:cNvSpPr>
          <p:nvPr/>
        </p:nvSpPr>
        <p:spPr bwMode="auto">
          <a:xfrm flipH="1" flipV="1">
            <a:off x="5257800" y="1219200"/>
            <a:ext cx="1676400" cy="1219200"/>
          </a:xfrm>
          <a:custGeom>
            <a:avLst/>
            <a:gdLst>
              <a:gd name="T0" fmla="*/ 1511865 w 21600"/>
              <a:gd name="T1" fmla="*/ 0 h 20979"/>
              <a:gd name="T2" fmla="*/ 6360774 w 21600"/>
              <a:gd name="T3" fmla="*/ 2593858 h 20979"/>
              <a:gd name="T4" fmla="*/ 0 w 21600"/>
              <a:gd name="T5" fmla="*/ 2593858 h 20979"/>
              <a:gd name="T6" fmla="*/ 0 60000 65536"/>
              <a:gd name="T7" fmla="*/ 0 60000 65536"/>
              <a:gd name="T8" fmla="*/ 0 60000 65536"/>
              <a:gd name="T9" fmla="*/ 0 w 21600"/>
              <a:gd name="T10" fmla="*/ 0 h 20979"/>
              <a:gd name="T11" fmla="*/ 21600 w 21600"/>
              <a:gd name="T12" fmla="*/ 20979 h 209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979" fill="none" extrusionOk="0">
                <a:moveTo>
                  <a:pt x="5143" y="0"/>
                </a:moveTo>
                <a:cubicBezTo>
                  <a:pt x="14805" y="2369"/>
                  <a:pt x="21600" y="11031"/>
                  <a:pt x="21600" y="20979"/>
                </a:cubicBezTo>
              </a:path>
              <a:path w="21600" h="20979" stroke="0" extrusionOk="0">
                <a:moveTo>
                  <a:pt x="5143" y="0"/>
                </a:moveTo>
                <a:cubicBezTo>
                  <a:pt x="14805" y="2369"/>
                  <a:pt x="21600" y="11031"/>
                  <a:pt x="21600" y="20979"/>
                </a:cubicBezTo>
                <a:lnTo>
                  <a:pt x="0" y="20979"/>
                </a:lnTo>
                <a:close/>
              </a:path>
            </a:pathLst>
          </a:cu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062" name="Line 10"/>
          <p:cNvSpPr>
            <a:spLocks noChangeShapeType="1"/>
          </p:cNvSpPr>
          <p:nvPr/>
        </p:nvSpPr>
        <p:spPr bwMode="auto">
          <a:xfrm flipV="1">
            <a:off x="5257800" y="990600"/>
            <a:ext cx="0" cy="1446213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39" name="Прямая соединительная линия 38"/>
          <p:cNvCxnSpPr>
            <a:stCxn id="2062" idx="1"/>
          </p:cNvCxnSpPr>
          <p:nvPr/>
        </p:nvCxnSpPr>
        <p:spPr>
          <a:xfrm rot="5400000">
            <a:off x="4533901" y="1714500"/>
            <a:ext cx="1447800" cy="317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286375" y="2500313"/>
            <a:ext cx="1957388" cy="15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65" name="Arc 12"/>
          <p:cNvSpPr>
            <a:spLocks/>
          </p:cNvSpPr>
          <p:nvPr/>
        </p:nvSpPr>
        <p:spPr bwMode="auto">
          <a:xfrm flipH="1" flipV="1">
            <a:off x="5357813" y="1143000"/>
            <a:ext cx="1800225" cy="1219200"/>
          </a:xfrm>
          <a:custGeom>
            <a:avLst/>
            <a:gdLst>
              <a:gd name="T0" fmla="*/ 0 w 21600"/>
              <a:gd name="T1" fmla="*/ 0 h 20979"/>
              <a:gd name="T2" fmla="*/ 0 w 21600"/>
              <a:gd name="T3" fmla="*/ 0 h 20979"/>
              <a:gd name="T4" fmla="*/ 0 w 21600"/>
              <a:gd name="T5" fmla="*/ 0 h 20979"/>
              <a:gd name="T6" fmla="*/ 0 60000 65536"/>
              <a:gd name="T7" fmla="*/ 0 60000 65536"/>
              <a:gd name="T8" fmla="*/ 0 60000 65536"/>
              <a:gd name="T9" fmla="*/ 0 w 21600"/>
              <a:gd name="T10" fmla="*/ 0 h 20979"/>
              <a:gd name="T11" fmla="*/ 21600 w 21600"/>
              <a:gd name="T12" fmla="*/ 20979 h 209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979" fill="none" extrusionOk="0">
                <a:moveTo>
                  <a:pt x="5143" y="0"/>
                </a:moveTo>
                <a:cubicBezTo>
                  <a:pt x="14805" y="2369"/>
                  <a:pt x="21600" y="11031"/>
                  <a:pt x="21600" y="20979"/>
                </a:cubicBezTo>
              </a:path>
              <a:path w="21600" h="20979" stroke="0" extrusionOk="0">
                <a:moveTo>
                  <a:pt x="5143" y="0"/>
                </a:moveTo>
                <a:cubicBezTo>
                  <a:pt x="14805" y="2369"/>
                  <a:pt x="21600" y="11031"/>
                  <a:pt x="21600" y="20979"/>
                </a:cubicBezTo>
                <a:lnTo>
                  <a:pt x="0" y="20979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2066" name="Line 10"/>
          <p:cNvSpPr>
            <a:spLocks noChangeShapeType="1"/>
          </p:cNvSpPr>
          <p:nvPr/>
        </p:nvSpPr>
        <p:spPr bwMode="auto">
          <a:xfrm flipH="1" flipV="1">
            <a:off x="5143500" y="3214688"/>
            <a:ext cx="142875" cy="164306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49" name="Прямая соединительная линия 48"/>
          <p:cNvCxnSpPr>
            <a:stCxn id="2066" idx="1"/>
          </p:cNvCxnSpPr>
          <p:nvPr/>
        </p:nvCxnSpPr>
        <p:spPr>
          <a:xfrm rot="16200000" flipH="1">
            <a:off x="4357688" y="4000500"/>
            <a:ext cx="1643062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68" name="Line 11"/>
          <p:cNvSpPr>
            <a:spLocks noChangeShapeType="1"/>
          </p:cNvSpPr>
          <p:nvPr/>
        </p:nvSpPr>
        <p:spPr bwMode="auto">
          <a:xfrm flipV="1">
            <a:off x="5214938" y="4857750"/>
            <a:ext cx="2000250" cy="71438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V="1">
            <a:off x="5214938" y="4857750"/>
            <a:ext cx="2071687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70" name="Freeform 23"/>
          <p:cNvSpPr>
            <a:spLocks/>
          </p:cNvSpPr>
          <p:nvPr/>
        </p:nvSpPr>
        <p:spPr bwMode="auto">
          <a:xfrm>
            <a:off x="5357813" y="4000500"/>
            <a:ext cx="1071562" cy="857250"/>
          </a:xfrm>
          <a:custGeom>
            <a:avLst/>
            <a:gdLst>
              <a:gd name="T0" fmla="*/ 0 w 288"/>
              <a:gd name="T1" fmla="*/ 164440809 h 720"/>
              <a:gd name="T2" fmla="*/ 2147483647 w 288"/>
              <a:gd name="T3" fmla="*/ 0 h 720"/>
              <a:gd name="T4" fmla="*/ 2147483647 w 288"/>
              <a:gd name="T5" fmla="*/ 164440809 h 720"/>
              <a:gd name="T6" fmla="*/ 0 60000 65536"/>
              <a:gd name="T7" fmla="*/ 0 60000 65536"/>
              <a:gd name="T8" fmla="*/ 0 60000 65536"/>
              <a:gd name="T9" fmla="*/ 0 w 288"/>
              <a:gd name="T10" fmla="*/ 0 h 720"/>
              <a:gd name="T11" fmla="*/ 288 w 288"/>
              <a:gd name="T12" fmla="*/ 720 h 7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720">
                <a:moveTo>
                  <a:pt x="0" y="720"/>
                </a:moveTo>
                <a:cubicBezTo>
                  <a:pt x="48" y="360"/>
                  <a:pt x="96" y="0"/>
                  <a:pt x="144" y="0"/>
                </a:cubicBezTo>
                <a:cubicBezTo>
                  <a:pt x="192" y="0"/>
                  <a:pt x="240" y="360"/>
                  <a:pt x="288" y="720"/>
                </a:cubicBezTo>
              </a:path>
            </a:pathLst>
          </a:cu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Verdana" pitchFamily="34" charset="0"/>
            </a:endParaRPr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1143000" y="1071563"/>
          <a:ext cx="2857500" cy="1144587"/>
        </p:xfrm>
        <a:graphic>
          <a:graphicData uri="http://schemas.openxmlformats.org/presentationml/2006/ole">
            <p:oleObj spid="_x0000_s9218" name="Формула" r:id="rId4" imgW="1079280" imgH="545760" progId="Equation.3">
              <p:embed/>
            </p:oleObj>
          </a:graphicData>
        </a:graphic>
      </p:graphicFrame>
      <p:graphicFrame>
        <p:nvGraphicFramePr>
          <p:cNvPr id="2051" name="Object 7" descr="Букет"/>
          <p:cNvGraphicFramePr>
            <a:graphicFrameLocks noChangeAspect="1"/>
          </p:cNvGraphicFramePr>
          <p:nvPr/>
        </p:nvGraphicFramePr>
        <p:xfrm>
          <a:off x="1027113" y="2847975"/>
          <a:ext cx="2733675" cy="1089025"/>
        </p:xfrm>
        <a:graphic>
          <a:graphicData uri="http://schemas.openxmlformats.org/presentationml/2006/ole">
            <p:oleObj spid="_x0000_s9219" name="Формула" r:id="rId5" imgW="1155600" imgH="749160" progId="Equation.3">
              <p:embed/>
            </p:oleObj>
          </a:graphicData>
        </a:graphic>
      </p:graphicFrame>
      <p:graphicFrame>
        <p:nvGraphicFramePr>
          <p:cNvPr id="2052" name="Object 19" descr="Букет"/>
          <p:cNvGraphicFramePr>
            <a:graphicFrameLocks noChangeAspect="1"/>
          </p:cNvGraphicFramePr>
          <p:nvPr/>
        </p:nvGraphicFramePr>
        <p:xfrm>
          <a:off x="1000125" y="4429125"/>
          <a:ext cx="2714625" cy="1082675"/>
        </p:xfrm>
        <a:graphic>
          <a:graphicData uri="http://schemas.openxmlformats.org/presentationml/2006/ole">
            <p:oleObj spid="_x0000_s9220" name="Формула" r:id="rId6" imgW="1130040" imgH="545760" progId="Equation.3">
              <p:embed/>
            </p:oleObj>
          </a:graphicData>
        </a:graphic>
      </p:graphicFrame>
      <p:cxnSp>
        <p:nvCxnSpPr>
          <p:cNvPr id="59" name="Прямая соединительная линия 58"/>
          <p:cNvCxnSpPr/>
          <p:nvPr/>
        </p:nvCxnSpPr>
        <p:spPr>
          <a:xfrm rot="5400000">
            <a:off x="5072856" y="5930107"/>
            <a:ext cx="100012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26" idx="3"/>
            <a:endCxn id="27" idx="1"/>
          </p:cNvCxnSpPr>
          <p:nvPr/>
        </p:nvCxnSpPr>
        <p:spPr>
          <a:xfrm flipV="1">
            <a:off x="5500688" y="6034088"/>
            <a:ext cx="142875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Arc 12"/>
          <p:cNvSpPr>
            <a:spLocks/>
          </p:cNvSpPr>
          <p:nvPr/>
        </p:nvSpPr>
        <p:spPr bwMode="auto">
          <a:xfrm flipH="1" flipV="1">
            <a:off x="5286375" y="1285875"/>
            <a:ext cx="1676400" cy="1219200"/>
          </a:xfrm>
          <a:custGeom>
            <a:avLst/>
            <a:gdLst>
              <a:gd name="T0" fmla="*/ 0 w 21600"/>
              <a:gd name="T1" fmla="*/ 0 h 20979"/>
              <a:gd name="T2" fmla="*/ 0 w 21600"/>
              <a:gd name="T3" fmla="*/ 0 h 20979"/>
              <a:gd name="T4" fmla="*/ 0 w 21600"/>
              <a:gd name="T5" fmla="*/ 0 h 20979"/>
              <a:gd name="T6" fmla="*/ 0 60000 65536"/>
              <a:gd name="T7" fmla="*/ 0 60000 65536"/>
              <a:gd name="T8" fmla="*/ 0 60000 65536"/>
              <a:gd name="T9" fmla="*/ 0 w 21600"/>
              <a:gd name="T10" fmla="*/ 0 h 20979"/>
              <a:gd name="T11" fmla="*/ 21600 w 21600"/>
              <a:gd name="T12" fmla="*/ 20979 h 209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979" fill="none" extrusionOk="0">
                <a:moveTo>
                  <a:pt x="5143" y="0"/>
                </a:moveTo>
                <a:cubicBezTo>
                  <a:pt x="14805" y="2369"/>
                  <a:pt x="21600" y="11031"/>
                  <a:pt x="21600" y="20979"/>
                </a:cubicBezTo>
              </a:path>
              <a:path w="21600" h="20979" stroke="0" extrusionOk="0">
                <a:moveTo>
                  <a:pt x="5143" y="0"/>
                </a:moveTo>
                <a:cubicBezTo>
                  <a:pt x="14805" y="2369"/>
                  <a:pt x="21600" y="11031"/>
                  <a:pt x="21600" y="20979"/>
                </a:cubicBezTo>
                <a:lnTo>
                  <a:pt x="0" y="20979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Freeform 23"/>
          <p:cNvSpPr>
            <a:spLocks/>
          </p:cNvSpPr>
          <p:nvPr/>
        </p:nvSpPr>
        <p:spPr bwMode="auto">
          <a:xfrm>
            <a:off x="5357813" y="3857625"/>
            <a:ext cx="1143000" cy="1000125"/>
          </a:xfrm>
          <a:custGeom>
            <a:avLst/>
            <a:gdLst>
              <a:gd name="T0" fmla="*/ 0 w 288"/>
              <a:gd name="T1" fmla="*/ 116 h 720"/>
              <a:gd name="T2" fmla="*/ 1373250 w 288"/>
              <a:gd name="T3" fmla="*/ 0 h 720"/>
              <a:gd name="T4" fmla="*/ 2746563 w 288"/>
              <a:gd name="T5" fmla="*/ 116 h 720"/>
              <a:gd name="T6" fmla="*/ 0 60000 65536"/>
              <a:gd name="T7" fmla="*/ 0 60000 65536"/>
              <a:gd name="T8" fmla="*/ 0 60000 65536"/>
              <a:gd name="T9" fmla="*/ 0 w 288"/>
              <a:gd name="T10" fmla="*/ 0 h 720"/>
              <a:gd name="T11" fmla="*/ 288 w 288"/>
              <a:gd name="T12" fmla="*/ 720 h 7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720">
                <a:moveTo>
                  <a:pt x="0" y="720"/>
                </a:moveTo>
                <a:cubicBezTo>
                  <a:pt x="48" y="360"/>
                  <a:pt x="96" y="0"/>
                  <a:pt x="144" y="0"/>
                </a:cubicBezTo>
                <a:cubicBezTo>
                  <a:pt x="192" y="0"/>
                  <a:pt x="240" y="360"/>
                  <a:pt x="288" y="720"/>
                </a:cubicBezTo>
              </a:path>
            </a:pathLst>
          </a:cu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75" name="Picture 4" descr="F:\Лекция 15 Гемодинамика\слайд 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63" y="285750"/>
            <a:ext cx="2000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6" name="TextBox 43"/>
          <p:cNvSpPr txBox="1">
            <a:spLocks noChangeArrowheads="1"/>
          </p:cNvSpPr>
          <p:nvPr/>
        </p:nvSpPr>
        <p:spPr bwMode="auto">
          <a:xfrm>
            <a:off x="6858000" y="357188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Реальная</a:t>
            </a:r>
          </a:p>
        </p:txBody>
      </p:sp>
      <p:sp>
        <p:nvSpPr>
          <p:cNvPr id="2077" name="TextBox 44"/>
          <p:cNvSpPr txBox="1">
            <a:spLocks noChangeArrowheads="1"/>
          </p:cNvSpPr>
          <p:nvPr/>
        </p:nvSpPr>
        <p:spPr bwMode="auto">
          <a:xfrm>
            <a:off x="3500438" y="285750"/>
            <a:ext cx="1928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33CC"/>
                </a:solidFill>
                <a:latin typeface="Verdana" pitchFamily="34" charset="0"/>
              </a:rPr>
              <a:t>На модели: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 autoUpdateAnimBg="0"/>
      <p:bldP spid="27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Средства обучение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928934"/>
            <a:ext cx="2476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show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928670"/>
            <a:ext cx="2184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5334000" y="928670"/>
            <a:ext cx="38100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u="sng" dirty="0">
                <a:solidFill>
                  <a:srgbClr val="0000FF"/>
                </a:solidFill>
              </a:rPr>
              <a:t>Манекены</a:t>
            </a:r>
            <a:r>
              <a:rPr lang="ru-RU" sz="2000" dirty="0">
                <a:solidFill>
                  <a:srgbClr val="0000FF"/>
                </a:solidFill>
              </a:rPr>
              <a:t> – простые изделия, которые не могут имитировать сложные физиологические реакции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i="1" u="sng" dirty="0">
                <a:solidFill>
                  <a:srgbClr val="0000FF"/>
                </a:solidFill>
              </a:rPr>
              <a:t>Симулятор</a:t>
            </a:r>
            <a:r>
              <a:rPr lang="ru-RU" sz="2000" dirty="0">
                <a:solidFill>
                  <a:srgbClr val="0000FF"/>
                </a:solidFill>
              </a:rPr>
              <a:t> - компьютер симулирует на экране изображение, полностью имитируя процессы происходящие в  организме человека  в ответ на действия врача</a:t>
            </a:r>
          </a:p>
          <a:p>
            <a:r>
              <a:rPr lang="ru-RU" dirty="0">
                <a:solidFill>
                  <a:schemeClr val="bg1"/>
                </a:solidFill>
              </a:rPr>
              <a:t>  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000372"/>
            <a:ext cx="250033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sho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857232"/>
            <a:ext cx="234791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7200" y="4929198"/>
            <a:ext cx="2400300" cy="1571636"/>
          </a:xfrm>
          <a:prstGeom prst="rect">
            <a:avLst/>
          </a:prstGeom>
          <a:noFill/>
        </p:spPr>
      </p:pic>
      <p:pic>
        <p:nvPicPr>
          <p:cNvPr id="9" name="Picture 12" descr="show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4857760"/>
            <a:ext cx="2276476" cy="1652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5334000" y="4857760"/>
            <a:ext cx="3810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i="1" u="sng" dirty="0">
                <a:solidFill>
                  <a:srgbClr val="0000FF"/>
                </a:solidFill>
              </a:rPr>
              <a:t>Фантом</a:t>
            </a:r>
            <a:r>
              <a:rPr lang="ru-RU" dirty="0">
                <a:solidFill>
                  <a:srgbClr val="0000FF"/>
                </a:solidFill>
              </a:rPr>
              <a:t> — модель человека или отдельные органы в натуральную величину, служащая наглядным </a:t>
            </a:r>
            <a:r>
              <a:rPr lang="ru-RU" dirty="0" smtClean="0">
                <a:solidFill>
                  <a:srgbClr val="0000FF"/>
                </a:solidFill>
              </a:rPr>
              <a:t>пособием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357188" y="500063"/>
            <a:ext cx="8358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Электрическая модель системы кровообращения</a:t>
            </a: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1643063" y="2428875"/>
            <a:ext cx="15240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214688" y="2071688"/>
            <a:ext cx="609600" cy="850900"/>
            <a:chOff x="2248" y="936"/>
            <a:chExt cx="384" cy="536"/>
          </a:xfrm>
        </p:grpSpPr>
        <p:sp>
          <p:nvSpPr>
            <p:cNvPr id="5" name="AutoShape 9"/>
            <p:cNvSpPr>
              <a:spLocks noChangeArrowheads="1"/>
            </p:cNvSpPr>
            <p:nvPr/>
          </p:nvSpPr>
          <p:spPr bwMode="auto">
            <a:xfrm rot="5400000">
              <a:off x="2176" y="1008"/>
              <a:ext cx="528" cy="384"/>
            </a:xfrm>
            <a:prstGeom prst="triangle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2632" y="944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8677" name="Прямоугольник 6"/>
          <p:cNvSpPr>
            <a:spLocks noChangeArrowheads="1"/>
          </p:cNvSpPr>
          <p:nvPr/>
        </p:nvSpPr>
        <p:spPr bwMode="auto">
          <a:xfrm>
            <a:off x="2857500" y="1643063"/>
            <a:ext cx="1276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Клапан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214438" y="3571875"/>
            <a:ext cx="914400" cy="914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~</a:t>
            </a:r>
            <a:endParaRPr lang="ru-RU" sz="4000" dirty="0"/>
          </a:p>
        </p:txBody>
      </p:sp>
      <p:sp>
        <p:nvSpPr>
          <p:cNvPr id="28679" name="Прямоугольник 8"/>
          <p:cNvSpPr>
            <a:spLocks noChangeArrowheads="1"/>
          </p:cNvSpPr>
          <p:nvPr/>
        </p:nvSpPr>
        <p:spPr bwMode="auto">
          <a:xfrm>
            <a:off x="2357438" y="3786188"/>
            <a:ext cx="1255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Сердце</a:t>
            </a:r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>
            <a:off x="4214813" y="3929063"/>
            <a:ext cx="3048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286375" y="2357438"/>
            <a:ext cx="1814513" cy="304800"/>
            <a:chOff x="3408" y="2016"/>
            <a:chExt cx="1008" cy="192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456" y="2064"/>
              <a:ext cx="192" cy="144"/>
            </a:xfrm>
            <a:custGeom>
              <a:avLst/>
              <a:gdLst>
                <a:gd name="T0" fmla="*/ 0 w 192"/>
                <a:gd name="T1" fmla="*/ 144 h 144"/>
                <a:gd name="T2" fmla="*/ 96 w 192"/>
                <a:gd name="T3" fmla="*/ 0 h 144"/>
                <a:gd name="T4" fmla="*/ 192 w 192"/>
                <a:gd name="T5" fmla="*/ 144 h 144"/>
                <a:gd name="T6" fmla="*/ 0 60000 65536"/>
                <a:gd name="T7" fmla="*/ 0 60000 65536"/>
                <a:gd name="T8" fmla="*/ 0 60000 65536"/>
                <a:gd name="T9" fmla="*/ 0 w 192"/>
                <a:gd name="T10" fmla="*/ 0 h 144"/>
                <a:gd name="T11" fmla="*/ 192 w 192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144">
                  <a:moveTo>
                    <a:pt x="0" y="144"/>
                  </a:moveTo>
                  <a:cubicBezTo>
                    <a:pt x="32" y="72"/>
                    <a:pt x="64" y="0"/>
                    <a:pt x="96" y="0"/>
                  </a:cubicBezTo>
                  <a:cubicBezTo>
                    <a:pt x="128" y="0"/>
                    <a:pt x="160" y="72"/>
                    <a:pt x="192" y="144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48" y="2064"/>
              <a:ext cx="192" cy="144"/>
            </a:xfrm>
            <a:custGeom>
              <a:avLst/>
              <a:gdLst>
                <a:gd name="T0" fmla="*/ 0 w 192"/>
                <a:gd name="T1" fmla="*/ 144 h 144"/>
                <a:gd name="T2" fmla="*/ 96 w 192"/>
                <a:gd name="T3" fmla="*/ 0 h 144"/>
                <a:gd name="T4" fmla="*/ 192 w 192"/>
                <a:gd name="T5" fmla="*/ 144 h 144"/>
                <a:gd name="T6" fmla="*/ 0 60000 65536"/>
                <a:gd name="T7" fmla="*/ 0 60000 65536"/>
                <a:gd name="T8" fmla="*/ 0 60000 65536"/>
                <a:gd name="T9" fmla="*/ 0 w 192"/>
                <a:gd name="T10" fmla="*/ 0 h 144"/>
                <a:gd name="T11" fmla="*/ 192 w 192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144">
                  <a:moveTo>
                    <a:pt x="0" y="144"/>
                  </a:moveTo>
                  <a:cubicBezTo>
                    <a:pt x="32" y="72"/>
                    <a:pt x="64" y="0"/>
                    <a:pt x="96" y="0"/>
                  </a:cubicBezTo>
                  <a:cubicBezTo>
                    <a:pt x="128" y="0"/>
                    <a:pt x="160" y="72"/>
                    <a:pt x="192" y="144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840" y="2064"/>
              <a:ext cx="192" cy="144"/>
            </a:xfrm>
            <a:custGeom>
              <a:avLst/>
              <a:gdLst>
                <a:gd name="T0" fmla="*/ 0 w 192"/>
                <a:gd name="T1" fmla="*/ 144 h 144"/>
                <a:gd name="T2" fmla="*/ 96 w 192"/>
                <a:gd name="T3" fmla="*/ 0 h 144"/>
                <a:gd name="T4" fmla="*/ 192 w 192"/>
                <a:gd name="T5" fmla="*/ 144 h 144"/>
                <a:gd name="T6" fmla="*/ 0 60000 65536"/>
                <a:gd name="T7" fmla="*/ 0 60000 65536"/>
                <a:gd name="T8" fmla="*/ 0 60000 65536"/>
                <a:gd name="T9" fmla="*/ 0 w 192"/>
                <a:gd name="T10" fmla="*/ 0 h 144"/>
                <a:gd name="T11" fmla="*/ 192 w 192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144">
                  <a:moveTo>
                    <a:pt x="0" y="144"/>
                  </a:moveTo>
                  <a:cubicBezTo>
                    <a:pt x="32" y="72"/>
                    <a:pt x="64" y="0"/>
                    <a:pt x="96" y="0"/>
                  </a:cubicBezTo>
                  <a:cubicBezTo>
                    <a:pt x="128" y="0"/>
                    <a:pt x="160" y="72"/>
                    <a:pt x="192" y="144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032" y="2064"/>
              <a:ext cx="190" cy="144"/>
            </a:xfrm>
            <a:custGeom>
              <a:avLst/>
              <a:gdLst>
                <a:gd name="T0" fmla="*/ 0 w 192"/>
                <a:gd name="T1" fmla="*/ 144 h 144"/>
                <a:gd name="T2" fmla="*/ 96 w 192"/>
                <a:gd name="T3" fmla="*/ 0 h 144"/>
                <a:gd name="T4" fmla="*/ 192 w 192"/>
                <a:gd name="T5" fmla="*/ 144 h 144"/>
                <a:gd name="T6" fmla="*/ 0 60000 65536"/>
                <a:gd name="T7" fmla="*/ 0 60000 65536"/>
                <a:gd name="T8" fmla="*/ 0 60000 65536"/>
                <a:gd name="T9" fmla="*/ 0 w 192"/>
                <a:gd name="T10" fmla="*/ 0 h 144"/>
                <a:gd name="T11" fmla="*/ 192 w 192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144">
                  <a:moveTo>
                    <a:pt x="0" y="144"/>
                  </a:moveTo>
                  <a:cubicBezTo>
                    <a:pt x="32" y="72"/>
                    <a:pt x="64" y="0"/>
                    <a:pt x="96" y="0"/>
                  </a:cubicBezTo>
                  <a:cubicBezTo>
                    <a:pt x="128" y="0"/>
                    <a:pt x="160" y="72"/>
                    <a:pt x="192" y="144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224" y="2064"/>
              <a:ext cx="192" cy="144"/>
            </a:xfrm>
            <a:custGeom>
              <a:avLst/>
              <a:gdLst>
                <a:gd name="T0" fmla="*/ 0 w 192"/>
                <a:gd name="T1" fmla="*/ 144 h 144"/>
                <a:gd name="T2" fmla="*/ 96 w 192"/>
                <a:gd name="T3" fmla="*/ 0 h 144"/>
                <a:gd name="T4" fmla="*/ 192 w 192"/>
                <a:gd name="T5" fmla="*/ 144 h 144"/>
                <a:gd name="T6" fmla="*/ 0 60000 65536"/>
                <a:gd name="T7" fmla="*/ 0 60000 65536"/>
                <a:gd name="T8" fmla="*/ 0 60000 65536"/>
                <a:gd name="T9" fmla="*/ 0 w 192"/>
                <a:gd name="T10" fmla="*/ 0 h 144"/>
                <a:gd name="T11" fmla="*/ 192 w 192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144">
                  <a:moveTo>
                    <a:pt x="0" y="144"/>
                  </a:moveTo>
                  <a:cubicBezTo>
                    <a:pt x="32" y="72"/>
                    <a:pt x="64" y="0"/>
                    <a:pt x="96" y="0"/>
                  </a:cubicBezTo>
                  <a:cubicBezTo>
                    <a:pt x="128" y="0"/>
                    <a:pt x="160" y="72"/>
                    <a:pt x="192" y="144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3408" y="2016"/>
              <a:ext cx="100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Line 30"/>
          <p:cNvSpPr>
            <a:spLocks noChangeShapeType="1"/>
          </p:cNvSpPr>
          <p:nvPr/>
        </p:nvSpPr>
        <p:spPr bwMode="auto">
          <a:xfrm>
            <a:off x="4214813" y="4214813"/>
            <a:ext cx="3048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Line 27"/>
          <p:cNvSpPr>
            <a:spLocks noChangeShapeType="1"/>
          </p:cNvSpPr>
          <p:nvPr/>
        </p:nvSpPr>
        <p:spPr bwMode="auto">
          <a:xfrm>
            <a:off x="4429125" y="2500313"/>
            <a:ext cx="0" cy="13716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7358063" y="3357563"/>
            <a:ext cx="304800" cy="1219200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 flipV="1">
            <a:off x="1714500" y="4500563"/>
            <a:ext cx="0" cy="11430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 flipV="1">
            <a:off x="1643063" y="2428875"/>
            <a:ext cx="0" cy="11430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1714500" y="5643563"/>
            <a:ext cx="5786438" cy="460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88" name="Прямоугольник 25"/>
          <p:cNvSpPr>
            <a:spLocks noChangeArrowheads="1"/>
          </p:cNvSpPr>
          <p:nvPr/>
        </p:nvSpPr>
        <p:spPr bwMode="auto">
          <a:xfrm>
            <a:off x="4929188" y="371475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Эластичность</a:t>
            </a:r>
          </a:p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аорты</a:t>
            </a:r>
          </a:p>
        </p:txBody>
      </p:sp>
      <p:sp>
        <p:nvSpPr>
          <p:cNvPr id="28689" name="Line 28"/>
          <p:cNvSpPr>
            <a:spLocks noChangeShapeType="1"/>
          </p:cNvSpPr>
          <p:nvPr/>
        </p:nvSpPr>
        <p:spPr bwMode="auto">
          <a:xfrm>
            <a:off x="4038600" y="3505200"/>
            <a:ext cx="0" cy="16764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857625" y="2500313"/>
            <a:ext cx="15240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91" name="Прямоугольник 28"/>
          <p:cNvSpPr>
            <a:spLocks noChangeArrowheads="1"/>
          </p:cNvSpPr>
          <p:nvPr/>
        </p:nvSpPr>
        <p:spPr bwMode="auto">
          <a:xfrm>
            <a:off x="5357813" y="1643063"/>
            <a:ext cx="2233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Инерция крови</a:t>
            </a:r>
          </a:p>
        </p:txBody>
      </p:sp>
      <p:sp>
        <p:nvSpPr>
          <p:cNvPr id="28692" name="Line 29"/>
          <p:cNvSpPr>
            <a:spLocks noChangeShapeType="1"/>
          </p:cNvSpPr>
          <p:nvPr/>
        </p:nvSpPr>
        <p:spPr bwMode="auto">
          <a:xfrm>
            <a:off x="3886200" y="3352800"/>
            <a:ext cx="3048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27"/>
          <p:cNvSpPr>
            <a:spLocks noChangeShapeType="1"/>
          </p:cNvSpPr>
          <p:nvPr/>
        </p:nvSpPr>
        <p:spPr bwMode="auto">
          <a:xfrm>
            <a:off x="4429125" y="4214813"/>
            <a:ext cx="0" cy="13716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Line 27"/>
          <p:cNvSpPr>
            <a:spLocks noChangeShapeType="1"/>
          </p:cNvSpPr>
          <p:nvPr/>
        </p:nvSpPr>
        <p:spPr bwMode="auto">
          <a:xfrm>
            <a:off x="7475538" y="2500313"/>
            <a:ext cx="46037" cy="85725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>
            <a:off x="7500938" y="4572000"/>
            <a:ext cx="46037" cy="11430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Line 26"/>
          <p:cNvSpPr>
            <a:spLocks noChangeShapeType="1"/>
          </p:cNvSpPr>
          <p:nvPr/>
        </p:nvSpPr>
        <p:spPr bwMode="auto">
          <a:xfrm>
            <a:off x="7072313" y="2500313"/>
            <a:ext cx="4572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97" name="Прямоугольник 34"/>
          <p:cNvSpPr>
            <a:spLocks noChangeArrowheads="1"/>
          </p:cNvSpPr>
          <p:nvPr/>
        </p:nvSpPr>
        <p:spPr bwMode="auto">
          <a:xfrm>
            <a:off x="7500938" y="2643188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Перифе-</a:t>
            </a:r>
          </a:p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рическое</a:t>
            </a:r>
          </a:p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сопротив</a:t>
            </a:r>
          </a:p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ление</a:t>
            </a:r>
          </a:p>
        </p:txBody>
      </p:sp>
      <p:sp>
        <p:nvSpPr>
          <p:cNvPr id="28698" name="Line 7"/>
          <p:cNvSpPr>
            <a:spLocks noChangeShapeType="1"/>
          </p:cNvSpPr>
          <p:nvPr/>
        </p:nvSpPr>
        <p:spPr bwMode="auto">
          <a:xfrm flipV="1">
            <a:off x="1371600" y="4038600"/>
            <a:ext cx="0" cy="11430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928688" y="428625"/>
            <a:ext cx="6929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>
                <a:solidFill>
                  <a:srgbClr val="0000FF"/>
                </a:solidFill>
                <a:latin typeface="Verdana" pitchFamily="34" charset="0"/>
              </a:rPr>
              <a:t>Ударный объем крови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8643998" cy="138499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  <a:latin typeface="+mn-lt"/>
              </a:rPr>
              <a:t>Это объем крови, который выталкивается из сердца за одно сокращение</a:t>
            </a:r>
          </a:p>
        </p:txBody>
      </p:sp>
      <p:sp>
        <p:nvSpPr>
          <p:cNvPr id="29702" name="TextBox 3"/>
          <p:cNvSpPr txBox="1">
            <a:spLocks noChangeArrowheads="1"/>
          </p:cNvSpPr>
          <p:nvPr/>
        </p:nvSpPr>
        <p:spPr bwMode="auto">
          <a:xfrm>
            <a:off x="642938" y="3071813"/>
            <a:ext cx="1928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Он равен </a:t>
            </a:r>
          </a:p>
        </p:txBody>
      </p:sp>
      <p:sp>
        <p:nvSpPr>
          <p:cNvPr id="29703" name="TextBox 4"/>
          <p:cNvSpPr txBox="1">
            <a:spLocks noChangeArrowheads="1"/>
          </p:cNvSpPr>
          <p:nvPr/>
        </p:nvSpPr>
        <p:spPr bwMode="auto">
          <a:xfrm>
            <a:off x="2714625" y="2928938"/>
            <a:ext cx="15716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>
              <a:solidFill>
                <a:srgbClr val="0000FF"/>
              </a:solidFill>
              <a:latin typeface="Verdana" pitchFamily="34" charset="0"/>
            </a:endParaRPr>
          </a:p>
          <a:p>
            <a:endParaRPr lang="ru-RU" sz="2800" b="1">
              <a:solidFill>
                <a:srgbClr val="0000FF"/>
              </a:solidFill>
              <a:latin typeface="Verdana" pitchFamily="34" charset="0"/>
            </a:endParaRPr>
          </a:p>
          <a:p>
            <a:endParaRPr lang="ru-RU" sz="2800" b="1">
              <a:solidFill>
                <a:srgbClr val="0000FF"/>
              </a:solidFill>
              <a:latin typeface="Verdana" pitchFamily="34" charset="0"/>
            </a:endParaRPr>
          </a:p>
        </p:txBody>
      </p:sp>
      <p:pic>
        <p:nvPicPr>
          <p:cNvPr id="41986" name="Picture 2" descr="http://www.beared.ru/pictures/serebro-6490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2643188"/>
            <a:ext cx="14763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http://bse.sci-lib.com/pictures/05/06/2102073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3500438"/>
            <a:ext cx="27432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00563" y="4143375"/>
            <a:ext cx="15001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600 мл</a:t>
            </a:r>
          </a:p>
          <a:p>
            <a:endParaRPr lang="ru-RU">
              <a:latin typeface="Verdana" pitchFamily="34" charset="0"/>
            </a:endParaRPr>
          </a:p>
        </p:txBody>
      </p:sp>
      <p:pic>
        <p:nvPicPr>
          <p:cNvPr id="41992" name="Picture 8" descr="http://spim.ru/i/tolk/vedr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000500"/>
            <a:ext cx="2214563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5750" y="4143375"/>
            <a:ext cx="10715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6 л</a:t>
            </a:r>
          </a:p>
          <a:p>
            <a:endParaRPr lang="ru-RU">
              <a:latin typeface="Verdana" pitchFamily="34" charset="0"/>
            </a:endParaRPr>
          </a:p>
        </p:txBody>
      </p:sp>
      <p:pic>
        <p:nvPicPr>
          <p:cNvPr id="41994" name="Picture 10" descr="История происхождения столовой лож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313" y="5000625"/>
            <a:ext cx="16430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Равнобедренный треугольник 12"/>
          <p:cNvSpPr/>
          <p:nvPr/>
        </p:nvSpPr>
        <p:spPr>
          <a:xfrm rot="13488322" flipV="1">
            <a:off x="3068638" y="4968875"/>
            <a:ext cx="1717675" cy="6159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286000" y="4357688"/>
            <a:ext cx="1928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0000FF"/>
                </a:solidFill>
                <a:latin typeface="Verdana" pitchFamily="34" charset="0"/>
              </a:rPr>
              <a:t>Столовая ложка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15 г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86063" y="2643188"/>
            <a:ext cx="10001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6 мл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428875" y="3857625"/>
            <a:ext cx="1643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60 мл</a:t>
            </a:r>
          </a:p>
          <a:p>
            <a:endParaRPr lang="ru-RU" sz="2400">
              <a:latin typeface="Verdana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357688" y="5286375"/>
            <a:ext cx="1857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00B050"/>
                </a:solidFill>
                <a:latin typeface="Verdana" pitchFamily="34" charset="0"/>
              </a:rPr>
              <a:t>Ответ: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 60 мл</a:t>
            </a:r>
          </a:p>
        </p:txBody>
      </p:sp>
      <p:sp>
        <p:nvSpPr>
          <p:cNvPr id="29715" name="TextBox 17"/>
          <p:cNvSpPr txBox="1">
            <a:spLocks noChangeArrowheads="1"/>
          </p:cNvSpPr>
          <p:nvPr/>
        </p:nvSpPr>
        <p:spPr bwMode="auto">
          <a:xfrm>
            <a:off x="357188" y="2714625"/>
            <a:ext cx="2071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u="sng">
                <a:solidFill>
                  <a:srgbClr val="00B050"/>
                </a:solidFill>
                <a:latin typeface="Verdana" pitchFamily="34" charset="0"/>
              </a:rPr>
              <a:t>ВОПРОС: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  <p:bldP spid="14" grpId="0" autoUpdateAnimBg="0"/>
      <p:bldP spid="15" grpId="0" autoUpdateAnimBg="0"/>
      <p:bldP spid="16" grpId="0" autoUpdateAnimBg="0"/>
      <p:bldP spid="17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571500" y="571500"/>
            <a:ext cx="8143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30723" name="Прямоугольник 3"/>
          <p:cNvSpPr>
            <a:spLocks noChangeArrowheads="1"/>
          </p:cNvSpPr>
          <p:nvPr/>
        </p:nvSpPr>
        <p:spPr bwMode="auto">
          <a:xfrm>
            <a:off x="571500" y="428625"/>
            <a:ext cx="82153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0000FF"/>
                </a:solidFill>
                <a:latin typeface="Verdana" pitchFamily="34" charset="0"/>
              </a:rPr>
              <a:t>Пульсовая волна, зависимость ее скорости распространения от параметров сосудов</a:t>
            </a:r>
          </a:p>
        </p:txBody>
      </p:sp>
      <p:pic>
        <p:nvPicPr>
          <p:cNvPr id="30724" name="Picture 8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0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2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4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6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18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20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22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24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26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28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30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32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7" name="Picture 34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8" name="Picture 36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9" name="Picture 38" descr="http://nehworay.ru/wp-content/uploads/post-562399-12403150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1428750"/>
            <a:ext cx="25955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0" name="Picture 2" descr="Пульсовая диагностика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2143125"/>
            <a:ext cx="450056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8" y="357188"/>
            <a:ext cx="8429625" cy="11080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u="sng" dirty="0">
                <a:solidFill>
                  <a:srgbClr val="0000FF"/>
                </a:solidFill>
                <a:latin typeface="+mn-lt"/>
              </a:rPr>
              <a:t>Пульсовая волна </a:t>
            </a:r>
            <a:r>
              <a:rPr lang="ru-RU" sz="2400" b="1" dirty="0">
                <a:solidFill>
                  <a:srgbClr val="0000FF"/>
                </a:solidFill>
                <a:latin typeface="+mn-lt"/>
              </a:rPr>
              <a:t>- это волна деформации стенок артерии.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428736"/>
            <a:ext cx="8429684" cy="15696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u="sng" dirty="0">
                <a:solidFill>
                  <a:srgbClr val="0000FF"/>
                </a:solidFill>
                <a:latin typeface="+mn-lt"/>
              </a:rPr>
              <a:t>Пульсовая волна </a:t>
            </a:r>
            <a:r>
              <a:rPr lang="ru-RU" sz="2400" b="1" dirty="0">
                <a:solidFill>
                  <a:srgbClr val="0000FF"/>
                </a:solidFill>
                <a:latin typeface="+mn-lt"/>
              </a:rPr>
              <a:t>– это распространяющаяся по аорте и артериям волна повышенного давления, вызванная выбросом крови из левого желудочка в аорту в период систолы. </a:t>
            </a:r>
            <a:endParaRPr lang="ru-RU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3000375"/>
            <a:ext cx="8501063" cy="46196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rgbClr val="0000FF"/>
                </a:solidFill>
                <a:latin typeface="+mn-lt"/>
              </a:rPr>
              <a:t>Причина</a:t>
            </a:r>
            <a:r>
              <a:rPr lang="ru-RU" sz="2400" b="1" dirty="0">
                <a:solidFill>
                  <a:srgbClr val="0000FF"/>
                </a:solidFill>
                <a:latin typeface="+mn-lt"/>
              </a:rPr>
              <a:t>: упругость аортальной стенки</a:t>
            </a:r>
          </a:p>
        </p:txBody>
      </p:sp>
      <p:sp>
        <p:nvSpPr>
          <p:cNvPr id="31754" name="Прямоугольник 9"/>
          <p:cNvSpPr>
            <a:spLocks noChangeArrowheads="1"/>
          </p:cNvSpPr>
          <p:nvPr/>
        </p:nvSpPr>
        <p:spPr bwMode="auto">
          <a:xfrm>
            <a:off x="357188" y="357187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 </a:t>
            </a:r>
            <a:endParaRPr lang="ru-RU">
              <a:solidFill>
                <a:srgbClr val="0000FF"/>
              </a:solidFill>
              <a:latin typeface="Verdana" pitchFamily="34" charset="0"/>
            </a:endParaRPr>
          </a:p>
        </p:txBody>
      </p:sp>
      <p:pic>
        <p:nvPicPr>
          <p:cNvPr id="31755" name="Picture 8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10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12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2" descr="C:\Documents and Settings\1\Рабочий стол\Презентации\Схема распр. пульсовой волны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00438"/>
            <a:ext cx="85725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1\Рабочий стол\Презентации\Схема распр. пульсовой волны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57188"/>
            <a:ext cx="50006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" descr="F:\Лекция 15 Гемодинамика\слайд 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14750"/>
            <a:ext cx="57864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Прямоугольник 3"/>
          <p:cNvSpPr>
            <a:spLocks noChangeArrowheads="1"/>
          </p:cNvSpPr>
          <p:nvPr/>
        </p:nvSpPr>
        <p:spPr bwMode="auto">
          <a:xfrm>
            <a:off x="6000750" y="3786188"/>
            <a:ext cx="28575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FF"/>
                </a:solidFill>
                <a:latin typeface="Verdana" pitchFamily="34" charset="0"/>
              </a:rPr>
              <a:t>t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з</a:t>
            </a:r>
            <a:r>
              <a:rPr lang="en-US" sz="2000">
                <a:solidFill>
                  <a:srgbClr val="0000FF"/>
                </a:solidFill>
                <a:latin typeface="Verdana" pitchFamily="34" charset="0"/>
              </a:rPr>
              <a:t> -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время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запаздывания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пульсовой волны, зарегистрированной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дистальнее.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 </a:t>
            </a:r>
          </a:p>
          <a:p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Площадь под кривой – это </a:t>
            </a:r>
            <a:r>
              <a:rPr lang="ru-RU" sz="2000" b="1" i="1">
                <a:solidFill>
                  <a:srgbClr val="0000FF"/>
                </a:solidFill>
                <a:latin typeface="Verdana" pitchFamily="34" charset="0"/>
              </a:rPr>
              <a:t>ударный объем.</a:t>
            </a:r>
          </a:p>
        </p:txBody>
      </p:sp>
      <p:sp>
        <p:nvSpPr>
          <p:cNvPr id="32773" name="TextBox 4"/>
          <p:cNvSpPr txBox="1">
            <a:spLocks noChangeArrowheads="1"/>
          </p:cNvSpPr>
          <p:nvPr/>
        </p:nvSpPr>
        <p:spPr bwMode="auto">
          <a:xfrm>
            <a:off x="5429250" y="428625"/>
            <a:ext cx="3286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Пульсовая волна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1"/>
          <p:cNvSpPr>
            <a:spLocks noChangeArrowheads="1"/>
          </p:cNvSpPr>
          <p:nvPr/>
        </p:nvSpPr>
        <p:spPr bwMode="auto">
          <a:xfrm>
            <a:off x="428625" y="857250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СРПВ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–</a:t>
            </a:r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количественный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показатель упругих свойств артерии. </a:t>
            </a:r>
          </a:p>
        </p:txBody>
      </p:sp>
      <p:graphicFrame>
        <p:nvGraphicFramePr>
          <p:cNvPr id="3074" name="Object 5" descr="Розовая тисненая бумага"/>
          <p:cNvGraphicFramePr>
            <a:graphicFrameLocks noChangeAspect="1"/>
          </p:cNvGraphicFramePr>
          <p:nvPr/>
        </p:nvGraphicFramePr>
        <p:xfrm>
          <a:off x="714375" y="2286000"/>
          <a:ext cx="4724400" cy="2971800"/>
        </p:xfrm>
        <a:graphic>
          <a:graphicData uri="http://schemas.openxmlformats.org/presentationml/2006/ole">
            <p:oleObj spid="_x0000_s10242" name="Формула" r:id="rId3" imgW="927000" imgH="495000" progId="Equation.3">
              <p:embed/>
            </p:oleObj>
          </a:graphicData>
        </a:graphic>
      </p:graphicFrame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642938" y="5429250"/>
            <a:ext cx="3929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Формула Моенса- Кортевега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85750" y="357188"/>
            <a:ext cx="864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Скорость распространения пульсовой волны</a:t>
            </a:r>
            <a:r>
              <a:rPr lang="en-US" sz="2400" b="1" u="sng">
                <a:solidFill>
                  <a:srgbClr val="0000FF"/>
                </a:solidFill>
                <a:latin typeface="Verdana" pitchFamily="34" charset="0"/>
              </a:rPr>
              <a:t> v</a:t>
            </a:r>
            <a:endParaRPr lang="ru-RU" sz="2400" b="1" u="sng">
              <a:solidFill>
                <a:srgbClr val="0000FF"/>
              </a:solidFill>
              <a:latin typeface="Verdana" pitchFamily="34" charset="0"/>
            </a:endParaRPr>
          </a:p>
        </p:txBody>
      </p:sp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1714500"/>
            <a:ext cx="2428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Box 7"/>
          <p:cNvSpPr txBox="1">
            <a:spLocks noChangeArrowheads="1"/>
          </p:cNvSpPr>
          <p:nvPr/>
        </p:nvSpPr>
        <p:spPr bwMode="auto">
          <a:xfrm>
            <a:off x="5715000" y="3357563"/>
            <a:ext cx="3071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Е –модуль Юнга</a:t>
            </a:r>
          </a:p>
          <a:p>
            <a:r>
              <a:rPr lang="en-US">
                <a:latin typeface="Verdana" pitchFamily="34" charset="0"/>
              </a:rPr>
              <a:t>h- </a:t>
            </a:r>
            <a:r>
              <a:rPr lang="ru-RU">
                <a:latin typeface="Verdana" pitchFamily="34" charset="0"/>
              </a:rPr>
              <a:t>толщина стенки</a:t>
            </a:r>
          </a:p>
          <a:p>
            <a:r>
              <a:rPr lang="en-US">
                <a:latin typeface="Verdana" pitchFamily="34" charset="0"/>
              </a:rPr>
              <a:t>d –</a:t>
            </a:r>
            <a:r>
              <a:rPr lang="ru-RU">
                <a:latin typeface="Verdana" pitchFamily="34" charset="0"/>
              </a:rPr>
              <a:t>диаметр сосуда</a:t>
            </a:r>
          </a:p>
          <a:p>
            <a:r>
              <a:rPr lang="el-GR">
                <a:latin typeface="Verdana" pitchFamily="34" charset="0"/>
              </a:rPr>
              <a:t>ρ</a:t>
            </a:r>
            <a:r>
              <a:rPr lang="ru-RU">
                <a:latin typeface="Verdana" pitchFamily="34" charset="0"/>
              </a:rPr>
              <a:t> – плотность крови</a:t>
            </a:r>
          </a:p>
        </p:txBody>
      </p:sp>
      <p:sp>
        <p:nvSpPr>
          <p:cNvPr id="3080" name="TextBox 8"/>
          <p:cNvSpPr txBox="1">
            <a:spLocks noChangeArrowheads="1"/>
          </p:cNvSpPr>
          <p:nvPr/>
        </p:nvSpPr>
        <p:spPr bwMode="auto">
          <a:xfrm>
            <a:off x="4714875" y="5429250"/>
            <a:ext cx="392906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Verdana" pitchFamily="34" charset="0"/>
              </a:rPr>
              <a:t>В норме 5-10 м/с.</a:t>
            </a: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625" y="6000750"/>
            <a:ext cx="4643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Что происходит с СРПВ с возрастом?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143500" y="6000750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Она увеличивается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F:\Лекция 15 Гемодинамика\слайд 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000125"/>
            <a:ext cx="8358187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357188" y="428625"/>
            <a:ext cx="8572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>
                <a:solidFill>
                  <a:srgbClr val="0000FF"/>
                </a:solidFill>
                <a:latin typeface="Verdana" pitchFamily="34" charset="0"/>
              </a:rPr>
              <a:t>Пульсовая волна при некоторых патологиях ССС</a:t>
            </a:r>
          </a:p>
        </p:txBody>
      </p:sp>
      <p:sp>
        <p:nvSpPr>
          <p:cNvPr id="33796" name="Прямоугольник 4"/>
          <p:cNvSpPr>
            <a:spLocks noChangeArrowheads="1"/>
          </p:cNvSpPr>
          <p:nvPr/>
        </p:nvSpPr>
        <p:spPr bwMode="auto">
          <a:xfrm>
            <a:off x="357188" y="5500688"/>
            <a:ext cx="8358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Изменение </a:t>
            </a:r>
            <a:r>
              <a:rPr lang="ru-RU" b="1" u="sng">
                <a:solidFill>
                  <a:srgbClr val="0000FF"/>
                </a:solidFill>
                <a:latin typeface="Verdana" pitchFamily="34" charset="0"/>
              </a:rPr>
              <a:t>формы и амплитуды 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пульсовой волны </a:t>
            </a:r>
            <a:r>
              <a:rPr lang="ru-RU" u="sng">
                <a:solidFill>
                  <a:srgbClr val="0000FF"/>
                </a:solidFill>
                <a:latin typeface="Verdana" pitchFamily="34" charset="0"/>
              </a:rPr>
              <a:t>в лучевой и подключичной артериях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при некоторых нарушениях функций сердечно - сосудистой системы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428625" y="357188"/>
            <a:ext cx="7858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u="sng">
                <a:solidFill>
                  <a:srgbClr val="0000FF"/>
                </a:solidFill>
                <a:latin typeface="Verdana" pitchFamily="34" charset="0"/>
              </a:rPr>
              <a:t>Основные параметры циркуляции крови</a:t>
            </a: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428625" y="1428750"/>
            <a:ext cx="8286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В клинике наиболее часто исследуют </a:t>
            </a:r>
            <a:r>
              <a:rPr lang="ru-RU" sz="3200" b="1">
                <a:solidFill>
                  <a:srgbClr val="FF0000"/>
                </a:solidFill>
                <a:latin typeface="Verdana" pitchFamily="34" charset="0"/>
              </a:rPr>
              <a:t>давление и скорость </a:t>
            </a: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течения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 sz="2800">
                <a:solidFill>
                  <a:srgbClr val="0000FF"/>
                </a:solidFill>
                <a:latin typeface="Verdana" pitchFamily="34" charset="0"/>
              </a:rPr>
              <a:t>крови.</a:t>
            </a: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357188" y="2500313"/>
            <a:ext cx="83581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Давление крови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в артериях колеблется от </a:t>
            </a:r>
            <a:r>
              <a:rPr lang="ru-RU" sz="2000" u="sng">
                <a:solidFill>
                  <a:srgbClr val="0000FF"/>
                </a:solidFill>
                <a:latin typeface="Verdana" pitchFamily="34" charset="0"/>
              </a:rPr>
              <a:t>максимального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  во время сокращения сердца (систолы) до </a:t>
            </a:r>
            <a:r>
              <a:rPr lang="ru-RU" sz="2000" u="sng">
                <a:solidFill>
                  <a:srgbClr val="0000FF"/>
                </a:solidFill>
                <a:latin typeface="Verdana" pitchFamily="34" charset="0"/>
              </a:rPr>
              <a:t>минимального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 во время расслабления (диастолы).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3714750"/>
            <a:ext cx="8429625" cy="12001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+mn-lt"/>
              </a:rPr>
              <a:t>При </a:t>
            </a:r>
            <a:r>
              <a:rPr lang="ru-RU" sz="2400" b="1" u="sng" dirty="0">
                <a:solidFill>
                  <a:srgbClr val="0000FF"/>
                </a:solidFill>
                <a:latin typeface="+mn-lt"/>
              </a:rPr>
              <a:t>каждом </a:t>
            </a:r>
            <a:r>
              <a:rPr lang="ru-RU" sz="2400" b="1" dirty="0">
                <a:solidFill>
                  <a:srgbClr val="0000FF"/>
                </a:solidFill>
                <a:latin typeface="+mn-lt"/>
              </a:rPr>
              <a:t>сердцебиении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 давление крови </a:t>
            </a:r>
            <a:r>
              <a:rPr lang="ru-RU" sz="2400" u="sng" dirty="0">
                <a:solidFill>
                  <a:srgbClr val="0000FF"/>
                </a:solidFill>
                <a:latin typeface="+mn-lt"/>
              </a:rPr>
              <a:t>поднимается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 до систолического уровня, а между ударами </a:t>
            </a:r>
            <a:r>
              <a:rPr lang="ru-RU" sz="2400" u="sng" dirty="0">
                <a:solidFill>
                  <a:srgbClr val="0000FF"/>
                </a:solidFill>
                <a:latin typeface="+mn-lt"/>
              </a:rPr>
              <a:t>падает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 до </a:t>
            </a:r>
            <a:r>
              <a:rPr lang="ru-RU" sz="2400" dirty="0" err="1">
                <a:solidFill>
                  <a:srgbClr val="0000FF"/>
                </a:solidFill>
                <a:latin typeface="+mn-lt"/>
              </a:rPr>
              <a:t>диастолического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 уровня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4822" name="TextBox 7"/>
          <p:cNvSpPr txBox="1">
            <a:spLocks noChangeArrowheads="1"/>
          </p:cNvSpPr>
          <p:nvPr/>
        </p:nvSpPr>
        <p:spPr bwMode="auto">
          <a:xfrm>
            <a:off x="357188" y="4857750"/>
            <a:ext cx="84296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Поэтому артериальное давление определяют как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максимальное</a:t>
            </a:r>
            <a:r>
              <a:rPr lang="en-US" sz="2000" b="1">
                <a:solidFill>
                  <a:srgbClr val="0000FF"/>
                </a:solidFill>
                <a:latin typeface="Verdana" pitchFamily="34" charset="0"/>
              </a:rPr>
              <a:t>/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минимальное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значения (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систолическое</a:t>
            </a:r>
            <a:r>
              <a:rPr lang="en-US" sz="2000" b="1">
                <a:solidFill>
                  <a:srgbClr val="0000FF"/>
                </a:solidFill>
                <a:latin typeface="Verdana" pitchFamily="34" charset="0"/>
              </a:rPr>
              <a:t>/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диастолическое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). Обычно его измеряют в миллиметрах ртутного столба. В норме 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120</a:t>
            </a:r>
            <a:r>
              <a:rPr lang="en-US" sz="2000" b="1">
                <a:solidFill>
                  <a:srgbClr val="0000FF"/>
                </a:solidFill>
                <a:latin typeface="Verdana" pitchFamily="34" charset="0"/>
              </a:rPr>
              <a:t>/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80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мм рт.ст.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для здоровых взрослых людей.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500042"/>
            <a:ext cx="6000792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14313" y="1214438"/>
            <a:ext cx="3929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АД: 120</a:t>
            </a:r>
            <a:r>
              <a:rPr lang="en-US" sz="2400" b="1">
                <a:solidFill>
                  <a:srgbClr val="0000FF"/>
                </a:solidFill>
                <a:latin typeface="Verdana" pitchFamily="34" charset="0"/>
              </a:rPr>
              <a:t>/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80 мм рт.ст</a:t>
            </a:r>
            <a:r>
              <a:rPr lang="ru-RU">
                <a:latin typeface="Verdana" pitchFamily="34" charset="0"/>
              </a:rPr>
              <a:t>.</a:t>
            </a:r>
          </a:p>
        </p:txBody>
      </p:sp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571500" y="1714500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16</a:t>
            </a:r>
            <a:r>
              <a:rPr lang="en-US" sz="2000" b="1">
                <a:solidFill>
                  <a:srgbClr val="0000FF"/>
                </a:solidFill>
                <a:latin typeface="Verdana" pitchFamily="34" charset="0"/>
              </a:rPr>
              <a:t>/</a:t>
            </a:r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11 кПа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0688" y="285750"/>
            <a:ext cx="3143250" cy="92392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+mn-lt"/>
              </a:rPr>
              <a:t>Систолическое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давление характеризует работу </a:t>
            </a:r>
            <a:r>
              <a:rPr lang="ru-RU" b="1" u="sng" dirty="0">
                <a:solidFill>
                  <a:srgbClr val="0000FF"/>
                </a:solidFill>
                <a:latin typeface="+mn-lt"/>
              </a:rPr>
              <a:t>сердца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2214563"/>
            <a:ext cx="2357438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00FF"/>
                </a:solidFill>
                <a:latin typeface="+mn-lt"/>
              </a:rPr>
              <a:t>Диастолическое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давление  -</a:t>
            </a:r>
            <a:r>
              <a:rPr lang="ru-RU" b="1" u="sng" dirty="0">
                <a:solidFill>
                  <a:srgbClr val="0000FF"/>
                </a:solidFill>
                <a:latin typeface="+mn-lt"/>
              </a:rPr>
              <a:t>сосудистое</a:t>
            </a:r>
            <a:r>
              <a:rPr lang="ru-RU" u="sng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dirty="0">
                <a:solidFill>
                  <a:srgbClr val="0000FF"/>
                </a:solidFill>
                <a:latin typeface="+mn-lt"/>
              </a:rPr>
              <a:t>давление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00688" y="1214438"/>
            <a:ext cx="3214687" cy="4302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FF"/>
                </a:solidFill>
                <a:latin typeface="+mn-lt"/>
              </a:rPr>
              <a:t>P</a:t>
            </a:r>
            <a:r>
              <a:rPr lang="en-US" sz="2200" b="1" baseline="-25000" dirty="0">
                <a:solidFill>
                  <a:srgbClr val="0000FF"/>
                </a:solidFill>
                <a:latin typeface="+mn-lt"/>
              </a:rPr>
              <a:t>s </a:t>
            </a:r>
            <a:r>
              <a:rPr lang="en-US" sz="2200" b="1" dirty="0">
                <a:solidFill>
                  <a:srgbClr val="0000FF"/>
                </a:solidFill>
                <a:latin typeface="+mn-lt"/>
              </a:rPr>
              <a:t>=120 </a:t>
            </a:r>
            <a:r>
              <a:rPr lang="ru-RU" sz="2200" b="1" dirty="0">
                <a:solidFill>
                  <a:srgbClr val="0000FF"/>
                </a:solidFill>
                <a:latin typeface="+mn-lt"/>
              </a:rPr>
              <a:t>мм </a:t>
            </a:r>
            <a:r>
              <a:rPr lang="ru-RU" sz="2200" b="1" dirty="0" err="1">
                <a:solidFill>
                  <a:srgbClr val="0000FF"/>
                </a:solidFill>
                <a:latin typeface="+mn-lt"/>
              </a:rPr>
              <a:t>рт.ст</a:t>
            </a:r>
            <a:r>
              <a:rPr lang="ru-RU" sz="2200" b="1" dirty="0">
                <a:solidFill>
                  <a:srgbClr val="0000FF"/>
                </a:solidFill>
                <a:latin typeface="+mn-lt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50" y="3429000"/>
            <a:ext cx="2357438" cy="1108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FF"/>
                </a:solidFill>
                <a:latin typeface="+mn-lt"/>
              </a:rPr>
              <a:t>P</a:t>
            </a:r>
            <a:r>
              <a:rPr lang="en-US" sz="2200" b="1" baseline="-25000" dirty="0">
                <a:solidFill>
                  <a:srgbClr val="0000FF"/>
                </a:solidFill>
                <a:latin typeface="+mn-lt"/>
              </a:rPr>
              <a:t>d </a:t>
            </a:r>
            <a:r>
              <a:rPr lang="en-US" sz="2200" b="1" dirty="0">
                <a:solidFill>
                  <a:srgbClr val="0000FF"/>
                </a:solidFill>
                <a:latin typeface="+mn-lt"/>
              </a:rPr>
              <a:t>=80 </a:t>
            </a:r>
            <a:r>
              <a:rPr lang="ru-RU" sz="2200" b="1" dirty="0">
                <a:solidFill>
                  <a:srgbClr val="0000FF"/>
                </a:solidFill>
                <a:latin typeface="+mn-lt"/>
              </a:rPr>
              <a:t>мм </a:t>
            </a:r>
            <a:r>
              <a:rPr lang="ru-RU" sz="2200" b="1" dirty="0" err="1">
                <a:solidFill>
                  <a:srgbClr val="0000FF"/>
                </a:solidFill>
                <a:latin typeface="+mn-lt"/>
              </a:rPr>
              <a:t>рт.ст</a:t>
            </a:r>
            <a:r>
              <a:rPr lang="ru-RU" sz="2200" b="1" dirty="0">
                <a:solidFill>
                  <a:srgbClr val="0000FF"/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latin typeface="+mn-lt"/>
            </a:endParaRPr>
          </a:p>
        </p:txBody>
      </p:sp>
      <p:sp>
        <p:nvSpPr>
          <p:cNvPr id="35849" name="TextBox 9"/>
          <p:cNvSpPr txBox="1">
            <a:spLocks noChangeArrowheads="1"/>
          </p:cNvSpPr>
          <p:nvPr/>
        </p:nvSpPr>
        <p:spPr bwMode="auto">
          <a:xfrm>
            <a:off x="3714750" y="4643438"/>
            <a:ext cx="1500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Verdana" pitchFamily="34" charset="0"/>
              </a:rPr>
              <a:t>t</a:t>
            </a:r>
            <a:r>
              <a:rPr lang="en-US" baseline="-25000">
                <a:solidFill>
                  <a:srgbClr val="0000FF"/>
                </a:solidFill>
                <a:latin typeface="Verdana" pitchFamily="34" charset="0"/>
              </a:rPr>
              <a:t>s </a:t>
            </a:r>
            <a:r>
              <a:rPr lang="en-US">
                <a:solidFill>
                  <a:srgbClr val="0000FF"/>
                </a:solidFill>
                <a:latin typeface="Verdana" pitchFamily="34" charset="0"/>
              </a:rPr>
              <a:t>=0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,26 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5000" y="4143375"/>
            <a:ext cx="1500188" cy="5000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FF"/>
                </a:solidFill>
              </a:rPr>
              <a:t>t</a:t>
            </a:r>
            <a:r>
              <a:rPr lang="en-US" baseline="-25000" dirty="0">
                <a:solidFill>
                  <a:srgbClr val="0000FF"/>
                </a:solidFill>
              </a:rPr>
              <a:t>d </a:t>
            </a:r>
            <a:r>
              <a:rPr lang="en-US" dirty="0">
                <a:solidFill>
                  <a:srgbClr val="0000FF"/>
                </a:solidFill>
              </a:rPr>
              <a:t>=0</a:t>
            </a:r>
            <a:r>
              <a:rPr lang="ru-RU" dirty="0">
                <a:solidFill>
                  <a:srgbClr val="0000FF"/>
                </a:solidFill>
              </a:rPr>
              <a:t>,54 с</a:t>
            </a:r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>
            <a:off x="3000375" y="5643563"/>
            <a:ext cx="1500188" cy="369887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T=</a:t>
            </a:r>
            <a:endParaRPr lang="ru-RU">
              <a:latin typeface="Verdana" pitchFamily="34" charset="0"/>
            </a:endParaRPr>
          </a:p>
        </p:txBody>
      </p:sp>
      <p:sp>
        <p:nvSpPr>
          <p:cNvPr id="35852" name="Прямоугольник 12"/>
          <p:cNvSpPr>
            <a:spLocks noChangeArrowheads="1"/>
          </p:cNvSpPr>
          <p:nvPr/>
        </p:nvSpPr>
        <p:spPr bwMode="auto">
          <a:xfrm>
            <a:off x="3429000" y="5643563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t</a:t>
            </a:r>
            <a:r>
              <a:rPr lang="en-US" baseline="-25000">
                <a:latin typeface="Verdana" pitchFamily="34" charset="0"/>
              </a:rPr>
              <a:t>s </a:t>
            </a:r>
            <a:r>
              <a:rPr lang="en-US">
                <a:latin typeface="Verdana" pitchFamily="34" charset="0"/>
              </a:rPr>
              <a:t>+</a:t>
            </a:r>
            <a:endParaRPr lang="ru-RU">
              <a:latin typeface="Verdana" pitchFamily="34" charset="0"/>
            </a:endParaRPr>
          </a:p>
        </p:txBody>
      </p:sp>
      <p:sp>
        <p:nvSpPr>
          <p:cNvPr id="35853" name="TextBox 13"/>
          <p:cNvSpPr txBox="1">
            <a:spLocks noChangeArrowheads="1"/>
          </p:cNvSpPr>
          <p:nvPr/>
        </p:nvSpPr>
        <p:spPr bwMode="auto">
          <a:xfrm>
            <a:off x="4000500" y="5643563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t</a:t>
            </a:r>
            <a:r>
              <a:rPr lang="en-US" baseline="-25000">
                <a:latin typeface="Verdana" pitchFamily="34" charset="0"/>
              </a:rPr>
              <a:t>d</a:t>
            </a:r>
            <a:endParaRPr lang="ru-RU">
              <a:latin typeface="Verdana" pitchFamily="34" charset="0"/>
            </a:endParaRPr>
          </a:p>
        </p:txBody>
      </p:sp>
      <p:sp>
        <p:nvSpPr>
          <p:cNvPr id="35854" name="TextBox 14"/>
          <p:cNvSpPr txBox="1">
            <a:spLocks noChangeArrowheads="1"/>
          </p:cNvSpPr>
          <p:nvPr/>
        </p:nvSpPr>
        <p:spPr bwMode="auto">
          <a:xfrm>
            <a:off x="4857750" y="5715000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T=</a:t>
            </a:r>
            <a:r>
              <a:rPr lang="ru-RU">
                <a:latin typeface="Verdana" pitchFamily="34" charset="0"/>
              </a:rPr>
              <a:t>0,8 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15074" y="5572140"/>
            <a:ext cx="2571768" cy="36933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СВ=</a:t>
            </a:r>
            <a:r>
              <a:rPr lang="en-US" dirty="0">
                <a:latin typeface="+mn-lt"/>
              </a:rPr>
              <a:t>V</a:t>
            </a:r>
            <a:r>
              <a:rPr lang="ru-RU" baseline="-25000" dirty="0" err="1">
                <a:latin typeface="+mn-lt"/>
              </a:rPr>
              <a:t>уд</a:t>
            </a:r>
            <a:r>
              <a:rPr lang="ru-RU" dirty="0" err="1">
                <a:latin typeface="+mn-lt"/>
              </a:rPr>
              <a:t>ЧСС</a:t>
            </a:r>
            <a:endParaRPr lang="ru-RU" dirty="0">
              <a:latin typeface="+mn-lt"/>
            </a:endParaRPr>
          </a:p>
        </p:txBody>
      </p:sp>
      <p:sp>
        <p:nvSpPr>
          <p:cNvPr id="35858" name="TextBox 16"/>
          <p:cNvSpPr txBox="1">
            <a:spLocks noChangeArrowheads="1"/>
          </p:cNvSpPr>
          <p:nvPr/>
        </p:nvSpPr>
        <p:spPr bwMode="auto">
          <a:xfrm>
            <a:off x="1714500" y="6000750"/>
            <a:ext cx="7072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FF"/>
                </a:solidFill>
                <a:latin typeface="Verdana" pitchFamily="34" charset="0"/>
              </a:rPr>
              <a:t>Ударный объем крови – это площадь под графиком</a:t>
            </a:r>
          </a:p>
        </p:txBody>
      </p:sp>
      <p:sp>
        <p:nvSpPr>
          <p:cNvPr id="35859" name="Прямоугольник 17"/>
          <p:cNvSpPr>
            <a:spLocks noChangeArrowheads="1"/>
          </p:cNvSpPr>
          <p:nvPr/>
        </p:nvSpPr>
        <p:spPr bwMode="auto">
          <a:xfrm>
            <a:off x="285750" y="4643438"/>
            <a:ext cx="28575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ΔР – </a:t>
            </a:r>
            <a:r>
              <a:rPr lang="ru-RU" b="1">
                <a:latin typeface="Verdana" pitchFamily="34" charset="0"/>
              </a:rPr>
              <a:t>пульсовое</a:t>
            </a:r>
            <a:r>
              <a:rPr lang="ru-RU">
                <a:latin typeface="Verdana" pitchFamily="34" charset="0"/>
              </a:rPr>
              <a:t> давление. ΔР =</a:t>
            </a:r>
            <a:r>
              <a:rPr lang="en-US">
                <a:latin typeface="Verdana" pitchFamily="34" charset="0"/>
              </a:rPr>
              <a:t>Ps</a:t>
            </a:r>
            <a:r>
              <a:rPr lang="ru-RU">
                <a:latin typeface="Verdana" pitchFamily="34" charset="0"/>
              </a:rPr>
              <a:t> -</a:t>
            </a:r>
            <a:r>
              <a:rPr lang="en-US">
                <a:latin typeface="Verdana" pitchFamily="34" charset="0"/>
              </a:rPr>
              <a:t>Pd</a:t>
            </a:r>
            <a:endParaRPr lang="ru-RU">
              <a:latin typeface="Verdana" pitchFamily="34" charset="0"/>
            </a:endParaRPr>
          </a:p>
          <a:p>
            <a:r>
              <a:rPr lang="ru-RU">
                <a:latin typeface="Verdana" pitchFamily="34" charset="0"/>
              </a:rPr>
              <a:t>Рср -  </a:t>
            </a:r>
            <a:r>
              <a:rPr lang="ru-RU" b="1">
                <a:latin typeface="Verdana" pitchFamily="34" charset="0"/>
              </a:rPr>
              <a:t>среднее </a:t>
            </a:r>
            <a:r>
              <a:rPr lang="ru-RU">
                <a:latin typeface="Verdana" pitchFamily="34" charset="0"/>
              </a:rPr>
              <a:t>динамическое давление. 13 кПа.</a:t>
            </a:r>
          </a:p>
        </p:txBody>
      </p:sp>
      <p:sp>
        <p:nvSpPr>
          <p:cNvPr id="35860" name="TextBox 18"/>
          <p:cNvSpPr txBox="1">
            <a:spLocks noChangeArrowheads="1"/>
          </p:cNvSpPr>
          <p:nvPr/>
        </p:nvSpPr>
        <p:spPr bwMode="auto">
          <a:xfrm>
            <a:off x="357188" y="357188"/>
            <a:ext cx="5000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solidFill>
                  <a:srgbClr val="0000FF"/>
                </a:solidFill>
                <a:latin typeface="Verdana" pitchFamily="34" charset="0"/>
              </a:rPr>
              <a:t>Пульсовые колебания давления:</a:t>
            </a:r>
            <a:endParaRPr lang="ru-RU" sz="2400" b="1" u="sng">
              <a:solidFill>
                <a:srgbClr val="0000FF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.travel.ru/images2/2006/01/object86515/310106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024175" y="-1766888"/>
            <a:ext cx="5715000" cy="378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Прямоугольник 2"/>
          <p:cNvSpPr>
            <a:spLocks noChangeArrowheads="1"/>
          </p:cNvSpPr>
          <p:nvPr/>
        </p:nvSpPr>
        <p:spPr bwMode="auto">
          <a:xfrm>
            <a:off x="357188" y="357188"/>
            <a:ext cx="8429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0000FF"/>
                </a:solidFill>
                <a:latin typeface="Verdana" pitchFamily="34" charset="0"/>
              </a:rPr>
              <a:t>Давление крови  в различных участках сосудистого русла</a:t>
            </a: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/>
          <a:srcRect t="4671" r="443" b="6651"/>
          <a:stretch>
            <a:fillRect/>
          </a:stretch>
        </p:blipFill>
        <p:spPr bwMode="auto">
          <a:xfrm>
            <a:off x="357188" y="1643063"/>
            <a:ext cx="84296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Denis\Рабочий стол\Э.В\Вилям Осл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1857388" cy="25665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3214686"/>
            <a:ext cx="18213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Сэр Вильям </a:t>
            </a: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</a:rPr>
              <a:t>Ослер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3643314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3074" name="Picture 2" descr="http://www.intuitivesurgical.com/assets/corporate/newsroom/mediakit/gallery/si/000797_si_patient_cart_arms_together_1000x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4694"/>
            <a:ext cx="3500462" cy="61047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6143644"/>
            <a:ext cx="2965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Робот-хирург да Винчи</a:t>
            </a:r>
            <a:endParaRPr lang="ru-RU" dirty="0"/>
          </a:p>
        </p:txBody>
      </p:sp>
      <p:pic>
        <p:nvPicPr>
          <p:cNvPr id="29081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66"/>
            <a:ext cx="4211635" cy="315799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1" name="Picture 2" descr="Бесплатный софт для хирургов упрощает операц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786190"/>
            <a:ext cx="5143536" cy="26432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Лекция 15 Гемодинамика\слайд 1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00100" y="5286388"/>
            <a:ext cx="5143536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Прямоугольник 1"/>
          <p:cNvSpPr>
            <a:spLocks noChangeArrowheads="1"/>
          </p:cNvSpPr>
          <p:nvPr/>
        </p:nvSpPr>
        <p:spPr bwMode="auto">
          <a:xfrm>
            <a:off x="285750" y="357188"/>
            <a:ext cx="85010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Артерии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содержат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20%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объема крови. </a:t>
            </a:r>
            <a:br>
              <a:rPr lang="ru-RU" sz="2400">
                <a:solidFill>
                  <a:srgbClr val="0000FF"/>
                </a:solidFill>
                <a:latin typeface="Verdana" pitchFamily="34" charset="0"/>
              </a:rPr>
            </a:b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Вены – 75%</a:t>
            </a:r>
          </a:p>
        </p:txBody>
      </p:sp>
      <p:pic>
        <p:nvPicPr>
          <p:cNvPr id="37892" name="Picture 4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143000"/>
            <a:ext cx="5286375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Box 10"/>
          <p:cNvSpPr txBox="1">
            <a:spLocks noChangeArrowheads="1"/>
          </p:cNvSpPr>
          <p:nvPr/>
        </p:nvSpPr>
        <p:spPr bwMode="auto">
          <a:xfrm>
            <a:off x="6286500" y="1285875"/>
            <a:ext cx="25003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Через каждый уровень поперечного сечения, обозначенный вертикальными линиями, протекает 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одинаковый</a:t>
            </a:r>
            <a:r>
              <a:rPr lang="ru-RU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 b="1">
                <a:solidFill>
                  <a:srgbClr val="0000FF"/>
                </a:solidFill>
                <a:latin typeface="Verdana" pitchFamily="34" charset="0"/>
              </a:rPr>
              <a:t>объем крови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572250" y="4143375"/>
            <a:ext cx="2000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  <a:latin typeface="Verdana" pitchFamily="34" charset="0"/>
              </a:rPr>
              <a:t>Как называется такой поток?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43625" y="5286375"/>
            <a:ext cx="2500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Verdana" pitchFamily="34" charset="0"/>
              </a:rPr>
              <a:t>Стационарным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500063" y="500063"/>
            <a:ext cx="82867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u="sng">
                <a:solidFill>
                  <a:srgbClr val="0000FF"/>
                </a:solidFill>
                <a:latin typeface="Verdana" pitchFamily="34" charset="0"/>
              </a:rPr>
              <a:t>Скорость течения 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крови также значительно различается в разных отделах кровеносной системы. Она определяется уравнением неразрывности струи.</a:t>
            </a:r>
          </a:p>
        </p:txBody>
      </p:sp>
      <p:graphicFrame>
        <p:nvGraphicFramePr>
          <p:cNvPr id="4098" name="Object 15" descr="Букет"/>
          <p:cNvGraphicFramePr>
            <a:graphicFrameLocks noChangeAspect="1"/>
          </p:cNvGraphicFramePr>
          <p:nvPr/>
        </p:nvGraphicFramePr>
        <p:xfrm>
          <a:off x="1285875" y="2143125"/>
          <a:ext cx="6215063" cy="1214438"/>
        </p:xfrm>
        <a:graphic>
          <a:graphicData uri="http://schemas.openxmlformats.org/presentationml/2006/ole">
            <p:oleObj spid="_x0000_s15362" name="Формула" r:id="rId3" imgW="1409400" imgH="266400" progId="Equation.3">
              <p:embed/>
            </p:oleObj>
          </a:graphicData>
        </a:graphic>
      </p:graphicFrame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500063" y="364331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u="sng">
                <a:solidFill>
                  <a:srgbClr val="00B050"/>
                </a:solidFill>
                <a:latin typeface="Verdana" pitchFamily="34" charset="0"/>
              </a:rPr>
              <a:t>НАПРИМЕР: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500063" y="4143375"/>
            <a:ext cx="8358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Площадь поперечного сечения аорты в 600 раз меньше, чем капилляров. Поэтому в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капиллярах 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скорость кровотока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низкая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5286375"/>
            <a:ext cx="5715000" cy="10779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n-lt"/>
              </a:rPr>
              <a:t>V</a:t>
            </a:r>
            <a:r>
              <a:rPr lang="ru-RU" sz="3200" b="1" baseline="-25000" dirty="0">
                <a:latin typeface="+mn-lt"/>
              </a:rPr>
              <a:t>аорт.   </a:t>
            </a:r>
            <a:r>
              <a:rPr lang="ru-RU" sz="3200" b="1" dirty="0">
                <a:latin typeface="+mn-lt"/>
              </a:rPr>
              <a:t>=0,5 м</a:t>
            </a:r>
            <a:r>
              <a:rPr lang="en-US" sz="3200" b="1" dirty="0">
                <a:latin typeface="+mn-lt"/>
              </a:rPr>
              <a:t>/</a:t>
            </a:r>
            <a:r>
              <a:rPr lang="ru-RU" sz="3200" b="1" dirty="0">
                <a:latin typeface="+mn-lt"/>
              </a:rPr>
              <a:t>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n-lt"/>
              </a:rPr>
              <a:t>V</a:t>
            </a:r>
            <a:r>
              <a:rPr lang="ru-RU" sz="3200" b="1" baseline="-25000" dirty="0" err="1">
                <a:latin typeface="+mn-lt"/>
              </a:rPr>
              <a:t>капил.</a:t>
            </a:r>
            <a:r>
              <a:rPr lang="ru-RU" sz="3200" b="1" dirty="0" err="1">
                <a:latin typeface="+mn-lt"/>
              </a:rPr>
              <a:t>=</a:t>
            </a:r>
            <a:r>
              <a:rPr lang="ru-RU" sz="3200" b="1" dirty="0">
                <a:latin typeface="+mn-lt"/>
              </a:rPr>
              <a:t> 0,5 мм</a:t>
            </a:r>
            <a:r>
              <a:rPr lang="en-US" sz="3200" b="1" dirty="0">
                <a:latin typeface="+mn-lt"/>
              </a:rPr>
              <a:t>/</a:t>
            </a:r>
            <a:r>
              <a:rPr lang="ru-RU" sz="3200" b="1" dirty="0">
                <a:latin typeface="+mn-lt"/>
              </a:rPr>
              <a:t>с</a:t>
            </a:r>
          </a:p>
        </p:txBody>
      </p:sp>
      <p:sp>
        <p:nvSpPr>
          <p:cNvPr id="4103" name="Прямоугольник 6"/>
          <p:cNvSpPr>
            <a:spLocks noChangeArrowheads="1"/>
          </p:cNvSpPr>
          <p:nvPr/>
        </p:nvSpPr>
        <p:spPr bwMode="auto">
          <a:xfrm>
            <a:off x="4500563" y="5429250"/>
            <a:ext cx="328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Verdana" pitchFamily="34" charset="0"/>
              </a:rPr>
              <a:t> </a:t>
            </a:r>
          </a:p>
        </p:txBody>
      </p:sp>
      <p:sp>
        <p:nvSpPr>
          <p:cNvPr id="4104" name="Прямоугольник 7"/>
          <p:cNvSpPr>
            <a:spLocks noChangeArrowheads="1"/>
          </p:cNvSpPr>
          <p:nvPr/>
        </p:nvSpPr>
        <p:spPr bwMode="auto">
          <a:xfrm>
            <a:off x="4500563" y="5929313"/>
            <a:ext cx="266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6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r="-587" b="5086"/>
          <a:stretch>
            <a:fillRect/>
          </a:stretch>
        </p:blipFill>
        <p:spPr>
          <a:xfrm>
            <a:off x="1500166" y="1571612"/>
            <a:ext cx="6215106" cy="472916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8915" name="Прямоугольник 1"/>
          <p:cNvSpPr>
            <a:spLocks noChangeArrowheads="1"/>
          </p:cNvSpPr>
          <p:nvPr/>
        </p:nvSpPr>
        <p:spPr bwMode="auto">
          <a:xfrm>
            <a:off x="357188" y="428625"/>
            <a:ext cx="8286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Связь между поперечным сечением и скоростью кровотока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42918"/>
            <a:ext cx="9144000" cy="621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85794"/>
            <a:ext cx="9144000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Лекция 15 Гемодинамика\слайд 13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57422" y="500042"/>
            <a:ext cx="435771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3857625"/>
            <a:ext cx="728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Назовите самое </a:t>
            </a:r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узкое 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место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ССС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4357688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Аорта</a:t>
            </a:r>
          </a:p>
        </p:txBody>
      </p:sp>
      <p:graphicFrame>
        <p:nvGraphicFramePr>
          <p:cNvPr id="5122" name="Object 15" descr="Букет"/>
          <p:cNvGraphicFramePr>
            <a:graphicFrameLocks noChangeAspect="1"/>
          </p:cNvGraphicFramePr>
          <p:nvPr/>
        </p:nvGraphicFramePr>
        <p:xfrm>
          <a:off x="928688" y="2643188"/>
          <a:ext cx="6215062" cy="1214437"/>
        </p:xfrm>
        <a:graphic>
          <a:graphicData uri="http://schemas.openxmlformats.org/presentationml/2006/ole">
            <p:oleObj spid="_x0000_s16386" name="Формула" r:id="rId4" imgW="1409400" imgH="266400" progId="Equation.3">
              <p:embed/>
            </p:oleObj>
          </a:graphicData>
        </a:graphic>
      </p:graphicFrame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357188" y="5214938"/>
            <a:ext cx="8501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7188" y="4857750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Почему скорость кровотока в венах ниже, чем в артериях?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50" y="5786438"/>
            <a:ext cx="8572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Калибр вен больше, чем калибр артерий.</a:t>
            </a:r>
          </a:p>
        </p:txBody>
      </p:sp>
      <p:sp>
        <p:nvSpPr>
          <p:cNvPr id="5129" name="TextBox 15"/>
          <p:cNvSpPr txBox="1">
            <a:spLocks noChangeArrowheads="1"/>
          </p:cNvSpPr>
          <p:nvPr/>
        </p:nvSpPr>
        <p:spPr bwMode="auto">
          <a:xfrm>
            <a:off x="428625" y="714375"/>
            <a:ext cx="2214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u="sng">
                <a:solidFill>
                  <a:srgbClr val="00B050"/>
                </a:solidFill>
                <a:latin typeface="Verdana" pitchFamily="34" charset="0"/>
              </a:rPr>
              <a:t>ВОПРОСЫ: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13" grpId="0" autoUpdateAnimBg="0"/>
      <p:bldP spid="14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1"/>
          <p:cNvSpPr>
            <a:spLocks noChangeArrowheads="1"/>
          </p:cNvSpPr>
          <p:nvPr/>
        </p:nvSpPr>
        <p:spPr bwMode="auto">
          <a:xfrm>
            <a:off x="1143000" y="428625"/>
            <a:ext cx="5754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u="sng">
                <a:solidFill>
                  <a:srgbClr val="0000FF"/>
                </a:solidFill>
                <a:latin typeface="Verdana" pitchFamily="34" charset="0"/>
              </a:rPr>
              <a:t>Работа и мощность сердца</a:t>
            </a:r>
          </a:p>
        </p:txBody>
      </p:sp>
      <p:sp>
        <p:nvSpPr>
          <p:cNvPr id="54275" name="TextBox 2"/>
          <p:cNvSpPr txBox="1">
            <a:spLocks noChangeArrowheads="1"/>
          </p:cNvSpPr>
          <p:nvPr/>
        </p:nvSpPr>
        <p:spPr bwMode="auto">
          <a:xfrm>
            <a:off x="428625" y="928688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Миокард- источник энергии. Обеспечивает </a:t>
            </a:r>
            <a:r>
              <a:rPr lang="ru-RU" sz="2400" b="1" u="sng">
                <a:solidFill>
                  <a:srgbClr val="0000FF"/>
                </a:solidFill>
                <a:latin typeface="Verdana" pitchFamily="34" charset="0"/>
              </a:rPr>
              <a:t>непрерывное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движение крови по сосудистой системе.</a:t>
            </a:r>
          </a:p>
        </p:txBody>
      </p:sp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2"/>
          <a:srcRect l="563" t="752" r="36185" b="3163"/>
          <a:stretch>
            <a:fillRect/>
          </a:stretch>
        </p:blipFill>
        <p:spPr bwMode="auto">
          <a:xfrm>
            <a:off x="285750" y="2000250"/>
            <a:ext cx="37147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14813" y="1857375"/>
            <a:ext cx="4429125" cy="1200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+mn-lt"/>
              </a:rPr>
              <a:t>Работа, совершаемая сердцем, 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затрачивается на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43372" y="3357562"/>
            <a:ext cx="2071702" cy="70788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FF"/>
                </a:solidFill>
                <a:latin typeface="+mn-lt"/>
              </a:rPr>
              <a:t>преодоление сил давления</a:t>
            </a: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4857750" y="3071813"/>
            <a:ext cx="285750" cy="2857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7215188" y="3071813"/>
            <a:ext cx="357187" cy="21431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375" y="3286125"/>
            <a:ext cx="2214563" cy="100012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</a:rPr>
              <a:t>и сообщение крови кинетической  энергии</a:t>
            </a:r>
          </a:p>
        </p:txBody>
      </p:sp>
      <p:pic>
        <p:nvPicPr>
          <p:cNvPr id="54284" name="Picture 4"/>
          <p:cNvPicPr>
            <a:picLocks noChangeAspect="1" noChangeArrowheads="1"/>
          </p:cNvPicPr>
          <p:nvPr/>
        </p:nvPicPr>
        <p:blipFill>
          <a:blip r:embed="rId3"/>
          <a:srcRect t="975" r="30988" b="6429"/>
          <a:stretch>
            <a:fillRect/>
          </a:stretch>
        </p:blipFill>
        <p:spPr bwMode="auto">
          <a:xfrm>
            <a:off x="4071938" y="4286250"/>
            <a:ext cx="4714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72560" cy="304698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Физика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-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это </a:t>
            </a:r>
            <a:r>
              <a:rPr lang="ru-RU" sz="3200" u="sng" dirty="0" smtClean="0">
                <a:solidFill>
                  <a:schemeClr val="accent4">
                    <a:lumMod val="75000"/>
                  </a:schemeClr>
                </a:solidFill>
              </a:rPr>
              <a:t>наука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</a:p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Изучающая простейшие и 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наиболее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u="sng" dirty="0" smtClean="0">
                <a:solidFill>
                  <a:schemeClr val="accent4">
                    <a:lumMod val="75000"/>
                  </a:schemeClr>
                </a:solidFill>
              </a:rPr>
              <a:t>общие</a:t>
            </a:r>
            <a:r>
              <a:rPr lang="ru-RU" sz="3200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количественные</a:t>
            </a:r>
            <a:r>
              <a:rPr lang="ru-RU" sz="3200" b="1" dirty="0" smtClean="0">
                <a:solidFill>
                  <a:srgbClr val="FF0000"/>
                </a:solidFill>
              </a:rPr>
              <a:t>!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закономерности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явлений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rgbClr val="0000FF"/>
                </a:solidFill>
              </a:rPr>
              <a:t>природы,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свойства и строение материи и законы ее естествознания.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3500438"/>
            <a:ext cx="4214842" cy="18774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Биофизика </a:t>
            </a:r>
            <a:r>
              <a:rPr lang="ru-RU" sz="2400" u="sng" dirty="0" smtClean="0">
                <a:solidFill>
                  <a:srgbClr val="0000FF"/>
                </a:solidFill>
              </a:rPr>
              <a:t>–</a:t>
            </a:r>
            <a:r>
              <a:rPr lang="ru-RU" sz="2400" dirty="0" smtClean="0">
                <a:solidFill>
                  <a:srgbClr val="0000FF"/>
                </a:solidFill>
              </a:rPr>
              <a:t> один из самых </a:t>
            </a:r>
            <a:r>
              <a:rPr lang="ru-RU" sz="2400" i="1" dirty="0" smtClean="0">
                <a:solidFill>
                  <a:srgbClr val="0000FF"/>
                </a:solidFill>
              </a:rPr>
              <a:t>интересных</a:t>
            </a:r>
            <a:r>
              <a:rPr lang="ru-RU" sz="2400" dirty="0" smtClean="0">
                <a:solidFill>
                  <a:srgbClr val="0000FF"/>
                </a:solidFill>
              </a:rPr>
              <a:t> разделов физики. ( </a:t>
            </a:r>
            <a:r>
              <a:rPr lang="ru-RU" sz="2000" dirty="0" smtClean="0">
                <a:solidFill>
                  <a:srgbClr val="0000FF"/>
                </a:solidFill>
              </a:rPr>
              <a:t>от др. греч. </a:t>
            </a:r>
            <a:r>
              <a:rPr lang="ru-RU" sz="2000" b="1" dirty="0" smtClean="0">
                <a:solidFill>
                  <a:srgbClr val="0000FF"/>
                </a:solidFill>
              </a:rPr>
              <a:t>жизнь</a:t>
            </a:r>
            <a:r>
              <a:rPr lang="ru-RU" sz="2000" dirty="0" smtClean="0">
                <a:solidFill>
                  <a:srgbClr val="0000FF"/>
                </a:solidFill>
              </a:rPr>
              <a:t>, др. </a:t>
            </a:r>
            <a:r>
              <a:rPr lang="ru-RU" sz="2000" dirty="0" err="1" smtClean="0">
                <a:solidFill>
                  <a:srgbClr val="0000FF"/>
                </a:solidFill>
              </a:rPr>
              <a:t>греч.-</a:t>
            </a:r>
            <a:r>
              <a:rPr lang="ru-RU" sz="2000" b="1" dirty="0" err="1" smtClean="0">
                <a:solidFill>
                  <a:srgbClr val="0000FF"/>
                </a:solidFill>
              </a:rPr>
              <a:t>природа</a:t>
            </a:r>
            <a:r>
              <a:rPr lang="ru-RU" sz="2400" dirty="0" smtClean="0">
                <a:solidFill>
                  <a:srgbClr val="0000FF"/>
                </a:solidFill>
              </a:rPr>
              <a:t>)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249858" name="Picture 2" descr="C:\Documents and Settings\1\Мои документы\Мои рисунки\74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14818"/>
            <a:ext cx="1643073" cy="2286016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49860" name="Picture 4" descr="C:\Documents and Settings\1\Мои документы\Мои рисунки\atom.jpg"/>
          <p:cNvPicPr>
            <a:picLocks noChangeAspect="1" noChangeArrowheads="1"/>
          </p:cNvPicPr>
          <p:nvPr/>
        </p:nvPicPr>
        <p:blipFill>
          <a:blip r:embed="rId3"/>
          <a:srcRect l="4778" t="5777" r="2721" b="4222"/>
          <a:stretch>
            <a:fillRect/>
          </a:stretch>
        </p:blipFill>
        <p:spPr bwMode="auto">
          <a:xfrm>
            <a:off x="7143768" y="285728"/>
            <a:ext cx="1839529" cy="1789812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249861" name="Picture 5" descr="C:\Documents and Settings\1\Мои документы\Мои рисунки\Белок бактерии родопсин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786322"/>
            <a:ext cx="1866900" cy="18383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57818" y="5929330"/>
            <a:ext cx="1928826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Белок бактерии родопсин</a:t>
            </a:r>
            <a:endParaRPr lang="ru-RU" sz="1600" i="1" dirty="0"/>
          </a:p>
        </p:txBody>
      </p:sp>
      <p:pic>
        <p:nvPicPr>
          <p:cNvPr id="9" name="Picture 1" descr="C:\Documents and Settings\1\Мои документы\Мои рисунки\Ремиз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143380"/>
            <a:ext cx="1571636" cy="2322268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85794"/>
            <a:ext cx="9144000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Прямоугольник 1"/>
          <p:cNvSpPr>
            <a:spLocks noChangeArrowheads="1"/>
          </p:cNvSpPr>
          <p:nvPr/>
        </p:nvSpPr>
        <p:spPr bwMode="auto">
          <a:xfrm>
            <a:off x="357188" y="428625"/>
            <a:ext cx="4437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Работа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левого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желудочка</a:t>
            </a:r>
          </a:p>
        </p:txBody>
      </p:sp>
      <p:graphicFrame>
        <p:nvGraphicFramePr>
          <p:cNvPr id="6146" name="Object 4" descr="Розовая тисненая бумага"/>
          <p:cNvGraphicFramePr>
            <a:graphicFrameLocks noChangeAspect="1"/>
          </p:cNvGraphicFramePr>
          <p:nvPr/>
        </p:nvGraphicFramePr>
        <p:xfrm>
          <a:off x="357188" y="2714625"/>
          <a:ext cx="3689350" cy="1905000"/>
        </p:xfrm>
        <a:graphic>
          <a:graphicData uri="http://schemas.openxmlformats.org/presentationml/2006/ole">
            <p:oleObj spid="_x0000_s11266" name="Формула" r:id="rId3" imgW="1701720" imgH="660240" progId="Equation.3">
              <p:embed/>
            </p:oleObj>
          </a:graphicData>
        </a:graphic>
      </p:graphicFrame>
      <p:graphicFrame>
        <p:nvGraphicFramePr>
          <p:cNvPr id="6147" name="Object 3" descr="Розовая тисненая бумага"/>
          <p:cNvGraphicFramePr>
            <a:graphicFrameLocks noChangeAspect="1"/>
          </p:cNvGraphicFramePr>
          <p:nvPr/>
        </p:nvGraphicFramePr>
        <p:xfrm>
          <a:off x="428625" y="785813"/>
          <a:ext cx="3571875" cy="1905000"/>
        </p:xfrm>
        <a:graphic>
          <a:graphicData uri="http://schemas.openxmlformats.org/presentationml/2006/ole">
            <p:oleObj spid="_x0000_s11267" name="Формула" r:id="rId4" imgW="1320480" imgH="647640" progId="Equation.3">
              <p:embed/>
            </p:oleObj>
          </a:graphicData>
        </a:graphic>
      </p:graphicFrame>
      <p:sp>
        <p:nvSpPr>
          <p:cNvPr id="6150" name="Прямоугольник 4"/>
          <p:cNvSpPr>
            <a:spLocks noChangeArrowheads="1"/>
          </p:cNvSpPr>
          <p:nvPr/>
        </p:nvSpPr>
        <p:spPr bwMode="auto">
          <a:xfrm>
            <a:off x="4649788" y="428625"/>
            <a:ext cx="4565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>
                <a:solidFill>
                  <a:srgbClr val="0000FF"/>
                </a:solidFill>
                <a:latin typeface="Verdana" pitchFamily="34" charset="0"/>
              </a:rPr>
              <a:t>Работа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правого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ru-RU" sz="2200">
                <a:solidFill>
                  <a:srgbClr val="0000FF"/>
                </a:solidFill>
                <a:latin typeface="Verdana" pitchFamily="34" charset="0"/>
              </a:rPr>
              <a:t>желудочка</a:t>
            </a:r>
          </a:p>
        </p:txBody>
      </p:sp>
      <p:sp>
        <p:nvSpPr>
          <p:cNvPr id="6151" name="Прямоугольник 5"/>
          <p:cNvSpPr>
            <a:spLocks noChangeArrowheads="1"/>
          </p:cNvSpPr>
          <p:nvPr/>
        </p:nvSpPr>
        <p:spPr bwMode="auto">
          <a:xfrm>
            <a:off x="5000625" y="1285875"/>
            <a:ext cx="3751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solidFill>
                  <a:srgbClr val="0000FF"/>
                </a:solidFill>
                <a:latin typeface="Verdana" pitchFamily="34" charset="0"/>
              </a:rPr>
              <a:t>А</a:t>
            </a:r>
            <a:r>
              <a:rPr lang="ru-RU" sz="2400" i="1" baseline="-25000">
                <a:solidFill>
                  <a:srgbClr val="0000FF"/>
                </a:solidFill>
                <a:latin typeface="Verdana" pitchFamily="34" charset="0"/>
              </a:rPr>
              <a:t>пр</a:t>
            </a:r>
            <a:r>
              <a:rPr lang="ru-RU" sz="2400" i="1">
                <a:solidFill>
                  <a:srgbClr val="0000FF"/>
                </a:solidFill>
                <a:latin typeface="Verdana" pitchFamily="34" charset="0"/>
              </a:rPr>
              <a:t> = </a:t>
            </a:r>
            <a:r>
              <a:rPr lang="ru-RU" sz="2400" b="1" i="1">
                <a:solidFill>
                  <a:srgbClr val="0000FF"/>
                </a:solidFill>
                <a:latin typeface="Verdana" pitchFamily="34" charset="0"/>
              </a:rPr>
              <a:t>0,2</a:t>
            </a:r>
            <a:r>
              <a:rPr lang="ru-RU" sz="2400" i="1">
                <a:solidFill>
                  <a:srgbClr val="0000FF"/>
                </a:solidFill>
                <a:latin typeface="Verdana" pitchFamily="34" charset="0"/>
              </a:rPr>
              <a:t> А лев.         </a:t>
            </a:r>
          </a:p>
        </p:txBody>
      </p:sp>
      <p:sp>
        <p:nvSpPr>
          <p:cNvPr id="6152" name="Прямоугольник 6"/>
          <p:cNvSpPr>
            <a:spLocks noChangeArrowheads="1"/>
          </p:cNvSpPr>
          <p:nvPr/>
        </p:nvSpPr>
        <p:spPr bwMode="auto">
          <a:xfrm>
            <a:off x="4786313" y="3929063"/>
            <a:ext cx="38052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Всего: Работа сердца   </a:t>
            </a:r>
            <a:r>
              <a:rPr lang="ru-RU">
                <a:latin typeface="Verdana" pitchFamily="34" charset="0"/>
              </a:rPr>
              <a:t> </a:t>
            </a:r>
          </a:p>
        </p:txBody>
      </p:sp>
      <p:graphicFrame>
        <p:nvGraphicFramePr>
          <p:cNvPr id="6148" name="Object 5" descr="Розовая тисненая бумага"/>
          <p:cNvGraphicFramePr>
            <a:graphicFrameLocks noChangeAspect="1"/>
          </p:cNvGraphicFramePr>
          <p:nvPr/>
        </p:nvGraphicFramePr>
        <p:xfrm>
          <a:off x="1265238" y="4746625"/>
          <a:ext cx="5365750" cy="1798638"/>
        </p:xfrm>
        <a:graphic>
          <a:graphicData uri="http://schemas.openxmlformats.org/presentationml/2006/ole">
            <p:oleObj spid="_x0000_s11268" name="Формула" r:id="rId5" imgW="2577960" imgH="86328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00562" y="1785926"/>
            <a:ext cx="4214842" cy="1200329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Р – среднее динамическое давление. 13 кПа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V</a:t>
            </a:r>
            <a:r>
              <a:rPr lang="ru-RU" dirty="0">
                <a:latin typeface="+mn-lt"/>
              </a:rPr>
              <a:t> – ударный объем крови. 70 мл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615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643188"/>
            <a:ext cx="39846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7" name="TextBox 10"/>
          <p:cNvSpPr txBox="1">
            <a:spLocks noChangeArrowheads="1"/>
          </p:cNvSpPr>
          <p:nvPr/>
        </p:nvSpPr>
        <p:spPr bwMode="auto">
          <a:xfrm>
            <a:off x="5000625" y="2714625"/>
            <a:ext cx="3714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Плотность крови 1050 кг</a:t>
            </a:r>
            <a:r>
              <a:rPr lang="en-US">
                <a:latin typeface="Verdana" pitchFamily="34" charset="0"/>
              </a:rPr>
              <a:t>/</a:t>
            </a:r>
            <a:r>
              <a:rPr lang="ru-RU">
                <a:latin typeface="Verdana" pitchFamily="34" charset="0"/>
              </a:rPr>
              <a:t>м</a:t>
            </a:r>
            <a:r>
              <a:rPr lang="ru-RU" baseline="30000">
                <a:latin typeface="Verdana" pitchFamily="34" charset="0"/>
              </a:rPr>
              <a:t>3</a:t>
            </a:r>
            <a:endParaRPr lang="ru-RU">
              <a:latin typeface="Verdana" pitchFamily="34" charset="0"/>
            </a:endParaRPr>
          </a:p>
        </p:txBody>
      </p:sp>
      <p:pic>
        <p:nvPicPr>
          <p:cNvPr id="615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3000375"/>
            <a:ext cx="285750" cy="428625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929190" y="3000372"/>
            <a:ext cx="3929090" cy="36933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-скорость кровотока 0,5 м</a:t>
            </a:r>
            <a:r>
              <a:rPr lang="en-US" dirty="0">
                <a:latin typeface="+mn-lt"/>
              </a:rPr>
              <a:t>/</a:t>
            </a:r>
            <a:r>
              <a:rPr lang="ru-RU" dirty="0">
                <a:latin typeface="+mn-lt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Прямоугольник 1"/>
          <p:cNvSpPr>
            <a:spLocks noChangeArrowheads="1"/>
          </p:cNvSpPr>
          <p:nvPr/>
        </p:nvSpPr>
        <p:spPr bwMode="auto">
          <a:xfrm>
            <a:off x="1143000" y="357188"/>
            <a:ext cx="49037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u="sng">
                <a:solidFill>
                  <a:srgbClr val="0000FF"/>
                </a:solidFill>
                <a:latin typeface="Verdana" pitchFamily="34" charset="0"/>
              </a:rPr>
              <a:t>Мощность сердца</a:t>
            </a:r>
          </a:p>
        </p:txBody>
      </p:sp>
      <p:graphicFrame>
        <p:nvGraphicFramePr>
          <p:cNvPr id="7170" name="Object 3" descr="Розовая тисненая бумага"/>
          <p:cNvGraphicFramePr>
            <a:graphicFrameLocks noChangeAspect="1"/>
          </p:cNvGraphicFramePr>
          <p:nvPr/>
        </p:nvGraphicFramePr>
        <p:xfrm>
          <a:off x="500063" y="1285875"/>
          <a:ext cx="2317750" cy="2020888"/>
        </p:xfrm>
        <a:graphic>
          <a:graphicData uri="http://schemas.openxmlformats.org/presentationml/2006/ole">
            <p:oleObj spid="_x0000_s12290" name="Формула" r:id="rId3" imgW="495000" imgH="431640" progId="Equation.3">
              <p:embed/>
            </p:oleObj>
          </a:graphicData>
        </a:graphic>
      </p:graphicFrame>
      <p:graphicFrame>
        <p:nvGraphicFramePr>
          <p:cNvPr id="7171" name="Object 4"/>
          <p:cNvGraphicFramePr>
            <a:graphicFrameLocks noChangeAspect="1"/>
          </p:cNvGraphicFramePr>
          <p:nvPr/>
        </p:nvGraphicFramePr>
        <p:xfrm>
          <a:off x="500063" y="3714750"/>
          <a:ext cx="4462462" cy="1524000"/>
        </p:xfrm>
        <a:graphic>
          <a:graphicData uri="http://schemas.openxmlformats.org/presentationml/2006/ole">
            <p:oleObj spid="_x0000_s12291" name="Формула" r:id="rId4" imgW="1206360" imgH="419040" progId="Equation.3">
              <p:embed/>
            </p:oleObj>
          </a:graphicData>
        </a:graphic>
      </p:graphicFrame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25" y="857250"/>
            <a:ext cx="30718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714500"/>
            <a:ext cx="63579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Box 2"/>
          <p:cNvSpPr txBox="1">
            <a:spLocks noChangeArrowheads="1"/>
          </p:cNvSpPr>
          <p:nvPr/>
        </p:nvSpPr>
        <p:spPr bwMode="auto">
          <a:xfrm>
            <a:off x="428625" y="500063"/>
            <a:ext cx="8358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Доли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статической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и </a:t>
            </a:r>
            <a:r>
              <a:rPr lang="ru-RU" sz="2400" b="1">
                <a:solidFill>
                  <a:srgbClr val="0000FF"/>
                </a:solidFill>
                <a:latin typeface="Verdana" pitchFamily="34" charset="0"/>
              </a:rPr>
              <a:t>кинетической</a:t>
            </a:r>
            <a:r>
              <a:rPr lang="ru-RU" sz="2400">
                <a:solidFill>
                  <a:srgbClr val="0000FF"/>
                </a:solidFill>
                <a:latin typeface="Verdana" pitchFamily="34" charset="0"/>
              </a:rPr>
              <a:t> компоненты работы сердца: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91528" cy="535785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Вопросы к практическому занятию №1</a:t>
            </a:r>
            <a:br>
              <a:rPr lang="ru-RU" sz="3600" b="1" dirty="0" smtClean="0"/>
            </a:br>
            <a:r>
              <a:rPr lang="ru-RU" sz="2700" dirty="0" smtClean="0"/>
              <a:t>1.Внутреннее </a:t>
            </a:r>
            <a:r>
              <a:rPr lang="ru-RU" sz="2700" dirty="0" err="1" smtClean="0"/>
              <a:t>трение.Уравнение</a:t>
            </a:r>
            <a:r>
              <a:rPr lang="ru-RU" sz="2700" dirty="0" smtClean="0"/>
              <a:t> Ньютона.</a:t>
            </a:r>
            <a:br>
              <a:rPr lang="ru-RU" sz="2700" dirty="0" smtClean="0"/>
            </a:br>
            <a:r>
              <a:rPr lang="ru-RU" sz="2700" dirty="0" smtClean="0"/>
              <a:t>2.Ньютоновские и неньютоновские жидкости.</a:t>
            </a:r>
            <a:br>
              <a:rPr lang="ru-RU" sz="2700" dirty="0" smtClean="0"/>
            </a:br>
            <a:r>
              <a:rPr lang="ru-RU" sz="2700" dirty="0" smtClean="0"/>
              <a:t>3.Вязкость крови.</a:t>
            </a:r>
            <a:br>
              <a:rPr lang="ru-RU" sz="2700" dirty="0" smtClean="0"/>
            </a:br>
            <a:r>
              <a:rPr lang="ru-RU" sz="2700" dirty="0" smtClean="0"/>
              <a:t>4.Ламинарное и турбулентное течение </a:t>
            </a:r>
            <a:r>
              <a:rPr lang="ru-RU" sz="2700" dirty="0" err="1" smtClean="0"/>
              <a:t>крови.Число</a:t>
            </a:r>
            <a:r>
              <a:rPr lang="ru-RU" sz="2700" dirty="0" smtClean="0"/>
              <a:t> </a:t>
            </a:r>
            <a:r>
              <a:rPr lang="ru-RU" sz="2700" dirty="0" err="1" smtClean="0"/>
              <a:t>Рейнольдса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700" dirty="0" smtClean="0"/>
              <a:t>5.Формула </a:t>
            </a:r>
            <a:r>
              <a:rPr lang="ru-RU" sz="2700" dirty="0" err="1" smtClean="0"/>
              <a:t>Пуазейля</a:t>
            </a:r>
            <a:r>
              <a:rPr lang="ru-RU" sz="2700" dirty="0" smtClean="0"/>
              <a:t>. Периферическое сопротивление.</a:t>
            </a:r>
            <a:br>
              <a:rPr lang="ru-RU" sz="2700" dirty="0" smtClean="0"/>
            </a:br>
            <a:r>
              <a:rPr lang="ru-RU" sz="2700" dirty="0" smtClean="0"/>
              <a:t>6.Гемодинамика.Структура сосудистой системы.</a:t>
            </a:r>
            <a:br>
              <a:rPr lang="ru-RU" sz="2700" dirty="0" smtClean="0"/>
            </a:br>
            <a:r>
              <a:rPr lang="ru-RU" sz="2700" dirty="0" smtClean="0"/>
              <a:t>7.Модели кровообращения.</a:t>
            </a:r>
            <a:br>
              <a:rPr lang="ru-RU" sz="2700" dirty="0" smtClean="0"/>
            </a:br>
            <a:r>
              <a:rPr lang="ru-RU" sz="2700" dirty="0" smtClean="0"/>
              <a:t>8.Пульсовая волна.</a:t>
            </a:r>
            <a:br>
              <a:rPr lang="ru-RU" sz="2700" dirty="0" smtClean="0"/>
            </a:br>
            <a:r>
              <a:rPr lang="ru-RU" sz="2700" dirty="0" smtClean="0"/>
              <a:t>9.Основные параметры циркуляции крови.</a:t>
            </a:r>
            <a:br>
              <a:rPr lang="ru-RU" sz="2700" dirty="0" smtClean="0"/>
            </a:br>
            <a:r>
              <a:rPr lang="ru-RU" sz="2700" dirty="0" smtClean="0"/>
              <a:t>10.Давление и скорость кровотока в сосудистой системе.</a:t>
            </a:r>
            <a:br>
              <a:rPr lang="ru-RU" sz="2700" dirty="0" smtClean="0"/>
            </a:br>
            <a:r>
              <a:rPr lang="ru-RU" sz="2700" dirty="0" smtClean="0"/>
              <a:t>11.Работа и мощность сердца.</a:t>
            </a:r>
            <a:endParaRPr lang="ru-RU" sz="2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57224" y="3786190"/>
            <a:ext cx="2643206" cy="78581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357166"/>
            <a:ext cx="8501122" cy="163121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0000FF"/>
                </a:solidFill>
              </a:rPr>
              <a:t>Биофизика </a:t>
            </a:r>
            <a:r>
              <a:rPr lang="ru-RU" sz="2800" b="1" i="1" dirty="0" smtClean="0">
                <a:solidFill>
                  <a:srgbClr val="0000FF"/>
                </a:solidFill>
              </a:rPr>
              <a:t>- </a:t>
            </a:r>
            <a:r>
              <a:rPr lang="ru-RU" sz="2400" b="1" i="1" dirty="0" smtClean="0">
                <a:solidFill>
                  <a:srgbClr val="0000FF"/>
                </a:solidFill>
              </a:rPr>
              <a:t>это физика живых систем на различных уровнях организации: молекулярном, мембранном, клеточном, органном, популяционном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928802"/>
            <a:ext cx="8572560" cy="132343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rgbClr val="0000FF"/>
                </a:solidFill>
              </a:rPr>
              <a:t>Задача биофизики: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Исследование </a:t>
            </a:r>
            <a:r>
              <a:rPr lang="ru-RU" sz="2000" b="1" i="1" dirty="0" smtClean="0">
                <a:solidFill>
                  <a:srgbClr val="0000FF"/>
                </a:solidFill>
              </a:rPr>
              <a:t>биологических</a:t>
            </a:r>
            <a:r>
              <a:rPr lang="ru-RU" sz="2000" dirty="0" smtClean="0">
                <a:solidFill>
                  <a:srgbClr val="0000FF"/>
                </a:solidFill>
              </a:rPr>
              <a:t> процессов со стороны </a:t>
            </a:r>
            <a:r>
              <a:rPr lang="ru-RU" sz="2000" b="1" i="1" dirty="0" smtClean="0">
                <a:solidFill>
                  <a:srgbClr val="0000FF"/>
                </a:solidFill>
              </a:rPr>
              <a:t>физики</a:t>
            </a:r>
            <a:r>
              <a:rPr lang="ru-RU" sz="2000" dirty="0" smtClean="0">
                <a:solidFill>
                  <a:srgbClr val="0000FF"/>
                </a:solidFill>
              </a:rPr>
              <a:t> и изучение </a:t>
            </a:r>
            <a:r>
              <a:rPr lang="ru-RU" sz="2000" b="1" i="1" dirty="0" smtClean="0">
                <a:solidFill>
                  <a:srgbClr val="0000FF"/>
                </a:solidFill>
              </a:rPr>
              <a:t>физических</a:t>
            </a:r>
            <a:r>
              <a:rPr lang="ru-RU" sz="2000" dirty="0" smtClean="0">
                <a:solidFill>
                  <a:srgbClr val="0000FF"/>
                </a:solidFill>
              </a:rPr>
              <a:t> процессов в </a:t>
            </a:r>
            <a:r>
              <a:rPr lang="ru-RU" sz="2000" b="1" i="1" dirty="0" smtClean="0">
                <a:solidFill>
                  <a:srgbClr val="0000FF"/>
                </a:solidFill>
              </a:rPr>
              <a:t>биологических</a:t>
            </a:r>
            <a:r>
              <a:rPr lang="ru-RU" sz="2000" dirty="0" smtClean="0">
                <a:solidFill>
                  <a:srgbClr val="0000FF"/>
                </a:solidFill>
              </a:rPr>
              <a:t> явлениях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3857628"/>
            <a:ext cx="292895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Особенности</a:t>
            </a:r>
          </a:p>
          <a:p>
            <a:r>
              <a:rPr lang="ru-RU" b="1" dirty="0" smtClean="0"/>
              <a:t>         курса</a:t>
            </a:r>
            <a:r>
              <a:rPr lang="en-US" b="1" dirty="0" smtClean="0"/>
              <a:t> </a:t>
            </a:r>
            <a:r>
              <a:rPr lang="ru-RU" b="1" dirty="0" smtClean="0"/>
              <a:t>б</a:t>
            </a:r>
            <a:r>
              <a:rPr lang="en-US" b="1" dirty="0" smtClean="0"/>
              <a:t>/</a:t>
            </a:r>
            <a:r>
              <a:rPr lang="ru-RU" b="1" dirty="0" err="1" smtClean="0"/>
              <a:t>ф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786322"/>
            <a:ext cx="4286280" cy="101566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Нет четкого определения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биофизики,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Нет дня рождения</a:t>
            </a:r>
            <a:endParaRPr lang="ru-RU" sz="2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786454"/>
            <a:ext cx="4357718" cy="7078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Предмет и задачи по-разному</a:t>
            </a:r>
          </a:p>
          <a:p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5929322" y="4857760"/>
            <a:ext cx="2093907" cy="93821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Биофизика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5429256" y="3857628"/>
            <a:ext cx="1301746" cy="57784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Химия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9800452">
            <a:off x="6307315" y="4404423"/>
            <a:ext cx="186892" cy="500066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7000892" y="3857628"/>
            <a:ext cx="1301746" cy="434973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Физика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2075067">
            <a:off x="7549735" y="4254999"/>
            <a:ext cx="110840" cy="709791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4714876" y="5929330"/>
            <a:ext cx="1873249" cy="506411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Математика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7072330" y="5929330"/>
            <a:ext cx="1587498" cy="50641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Биология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2595559">
            <a:off x="6184465" y="5598802"/>
            <a:ext cx="143472" cy="377120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8405715">
            <a:off x="7583853" y="5686561"/>
            <a:ext cx="155944" cy="315050"/>
          </a:xfrm>
          <a:prstGeom prst="downArrow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286124"/>
            <a:ext cx="8501122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0000FF"/>
                </a:solidFill>
              </a:rPr>
              <a:t>Биофизика- 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это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наука, возникшая на базе взаимодействия: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72560" cy="65864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Классификация общего курса биофизики: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Теоретическая </a:t>
            </a:r>
            <a:r>
              <a:rPr lang="ru-RU" sz="2000" dirty="0" smtClean="0">
                <a:solidFill>
                  <a:srgbClr val="0000FF"/>
                </a:solidFill>
              </a:rPr>
              <a:t>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Биофизика </a:t>
            </a:r>
            <a:r>
              <a:rPr lang="ru-RU" sz="2000" b="1" i="1" dirty="0" smtClean="0"/>
              <a:t>сложных систем</a:t>
            </a:r>
            <a:r>
              <a:rPr lang="ru-RU" sz="2000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ТД </a:t>
            </a:r>
            <a:r>
              <a:rPr lang="ru-RU" sz="2000" dirty="0" smtClean="0">
                <a:solidFill>
                  <a:srgbClr val="0000FF"/>
                </a:solidFill>
              </a:rPr>
              <a:t>биологических процессов – </a:t>
            </a:r>
            <a:r>
              <a:rPr lang="ru-RU" sz="2000" i="1" dirty="0" smtClean="0">
                <a:solidFill>
                  <a:srgbClr val="0000FF"/>
                </a:solidFill>
              </a:rPr>
              <a:t>преобразование энергии </a:t>
            </a:r>
            <a:r>
              <a:rPr lang="ru-RU" sz="2000" dirty="0" smtClean="0">
                <a:solidFill>
                  <a:srgbClr val="0000FF"/>
                </a:solidFill>
              </a:rPr>
              <a:t>в живых структурах;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/>
              <a:t>Молекулярная </a:t>
            </a:r>
            <a:r>
              <a:rPr lang="ru-RU" sz="2000" dirty="0" smtClean="0"/>
              <a:t>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клеточных процессов</a:t>
            </a:r>
            <a:r>
              <a:rPr lang="ru-RU" sz="2000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мембранных процессов</a:t>
            </a:r>
            <a:r>
              <a:rPr lang="ru-RU" sz="2000" dirty="0" smtClean="0">
                <a:solidFill>
                  <a:srgbClr val="0000FF"/>
                </a:solidFill>
              </a:rPr>
              <a:t>: </a:t>
            </a:r>
            <a:r>
              <a:rPr lang="ru-RU" sz="2000" i="1" dirty="0" smtClean="0">
                <a:solidFill>
                  <a:srgbClr val="0000FF"/>
                </a:solidFill>
              </a:rPr>
              <a:t>свойства БМ;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фотобиологических процессов- </a:t>
            </a:r>
            <a:r>
              <a:rPr lang="ru-RU" sz="2000" dirty="0" smtClean="0">
                <a:solidFill>
                  <a:srgbClr val="0000FF"/>
                </a:solidFill>
              </a:rPr>
              <a:t>воздействие </a:t>
            </a:r>
            <a:r>
              <a:rPr lang="ru-RU" sz="2000" i="1" dirty="0" smtClean="0">
                <a:solidFill>
                  <a:srgbClr val="0000FF"/>
                </a:solidFill>
              </a:rPr>
              <a:t>внешних источников све</a:t>
            </a:r>
            <a:r>
              <a:rPr lang="ru-RU" sz="2000" dirty="0" smtClean="0">
                <a:solidFill>
                  <a:srgbClr val="0000FF"/>
                </a:solidFill>
              </a:rPr>
              <a:t>та на живые системы;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Радиационная </a:t>
            </a:r>
            <a:r>
              <a:rPr lang="ru-RU" sz="2000" dirty="0" smtClean="0">
                <a:solidFill>
                  <a:srgbClr val="0000FF"/>
                </a:solidFill>
              </a:rPr>
              <a:t>биофизика – </a:t>
            </a:r>
            <a:r>
              <a:rPr lang="ru-RU" sz="2000" i="1" dirty="0" smtClean="0">
                <a:solidFill>
                  <a:srgbClr val="0000FF"/>
                </a:solidFill>
              </a:rPr>
              <a:t>влияние ИИ </a:t>
            </a:r>
            <a:r>
              <a:rPr lang="ru-RU" sz="2000" dirty="0" smtClean="0">
                <a:solidFill>
                  <a:srgbClr val="0000FF"/>
                </a:solidFill>
              </a:rPr>
              <a:t>на организм;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Математическая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Прикладная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Биоинформатика</a:t>
            </a:r>
            <a:r>
              <a:rPr lang="ru-RU" sz="2000" b="1" i="1" dirty="0" smtClean="0">
                <a:solidFill>
                  <a:srgbClr val="0000FF"/>
                </a:solidFill>
              </a:rPr>
              <a:t>;</a:t>
            </a:r>
            <a:r>
              <a:rPr lang="ru-RU" sz="2000" dirty="0" smtClean="0">
                <a:solidFill>
                  <a:srgbClr val="0000FF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Биометрия;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Биомеханика</a:t>
            </a:r>
            <a:r>
              <a:rPr lang="ru-RU" sz="2000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Биофизика </a:t>
            </a:r>
            <a:r>
              <a:rPr lang="ru-RU" sz="2000" b="1" i="1" dirty="0" smtClean="0">
                <a:solidFill>
                  <a:srgbClr val="0000FF"/>
                </a:solidFill>
              </a:rPr>
              <a:t>индивидуального </a:t>
            </a:r>
            <a:r>
              <a:rPr lang="ru-RU" b="1" i="1" dirty="0" smtClean="0">
                <a:solidFill>
                  <a:srgbClr val="0000FF"/>
                </a:solidFill>
              </a:rPr>
              <a:t>развития</a:t>
            </a:r>
            <a:r>
              <a:rPr lang="ru-RU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smtClean="0">
                <a:solidFill>
                  <a:srgbClr val="0000FF"/>
                </a:solidFill>
              </a:rPr>
              <a:t>Медицинская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</a:rPr>
              <a:t>Экологическая</a:t>
            </a:r>
            <a:r>
              <a:rPr lang="ru-RU" sz="2000" dirty="0" smtClean="0">
                <a:solidFill>
                  <a:srgbClr val="0000FF"/>
                </a:solidFill>
              </a:rPr>
              <a:t> биофизика </a:t>
            </a:r>
            <a:br>
              <a:rPr lang="ru-RU" sz="2000" dirty="0" smtClean="0">
                <a:solidFill>
                  <a:srgbClr val="0000FF"/>
                </a:solidFill>
              </a:rPr>
            </a:br>
            <a:endParaRPr lang="ru-RU" sz="2000" dirty="0" smtClean="0">
              <a:solidFill>
                <a:srgbClr val="0000FF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109</TotalTime>
  <Words>2714</Words>
  <PresentationFormat>Экран (4:3)</PresentationFormat>
  <Paragraphs>499</Paragraphs>
  <Slides>74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6" baseType="lpstr">
      <vt:lpstr>Поток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Вопросы к практическому занятию №1 1.Внутреннее трение.Уравнение Ньютона. 2.Ньютоновские и неньютоновские жидкости. 3.Вязкость крови. 4.Ламинарное и турбулентное течение крови.Число Рейнольдса. 5.Формула Пуазейля. Периферическое сопротивление. 6.Гемодинамика.Структура сосудистой системы. 7.Модели кровообращения. 8.Пульсовая волна. 9.Основные параметры циркуляции крови. 10.Давление и скорость кровотока в сосудистой системе. 11.Работа и мощность сердца.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16</cp:revision>
  <dcterms:created xsi:type="dcterms:W3CDTF">2018-01-12T09:29:59Z</dcterms:created>
  <dcterms:modified xsi:type="dcterms:W3CDTF">2023-05-08T11:43:24Z</dcterms:modified>
</cp:coreProperties>
</file>